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2" r:id="rId1"/>
  </p:sldMasterIdLst>
  <p:notesMasterIdLst>
    <p:notesMasterId r:id="rId104"/>
  </p:notesMasterIdLst>
  <p:handoutMasterIdLst>
    <p:handoutMasterId r:id="rId105"/>
  </p:handoutMasterIdLst>
  <p:sldIdLst>
    <p:sldId id="520" r:id="rId2"/>
    <p:sldId id="511" r:id="rId3"/>
    <p:sldId id="591" r:id="rId4"/>
    <p:sldId id="592" r:id="rId5"/>
    <p:sldId id="593" r:id="rId6"/>
    <p:sldId id="594" r:id="rId7"/>
    <p:sldId id="595" r:id="rId8"/>
    <p:sldId id="343" r:id="rId9"/>
    <p:sldId id="531" r:id="rId10"/>
    <p:sldId id="532" r:id="rId11"/>
    <p:sldId id="533" r:id="rId12"/>
    <p:sldId id="477" r:id="rId13"/>
    <p:sldId id="478" r:id="rId14"/>
    <p:sldId id="522" r:id="rId15"/>
    <p:sldId id="523" r:id="rId16"/>
    <p:sldId id="524" r:id="rId17"/>
    <p:sldId id="494" r:id="rId18"/>
    <p:sldId id="480" r:id="rId19"/>
    <p:sldId id="521" r:id="rId20"/>
    <p:sldId id="545" r:id="rId21"/>
    <p:sldId id="525" r:id="rId22"/>
    <p:sldId id="544" r:id="rId23"/>
    <p:sldId id="529" r:id="rId24"/>
    <p:sldId id="543" r:id="rId25"/>
    <p:sldId id="526" r:id="rId26"/>
    <p:sldId id="546" r:id="rId27"/>
    <p:sldId id="485" r:id="rId28"/>
    <p:sldId id="504" r:id="rId29"/>
    <p:sldId id="505" r:id="rId30"/>
    <p:sldId id="506" r:id="rId31"/>
    <p:sldId id="512" r:id="rId32"/>
    <p:sldId id="484" r:id="rId33"/>
    <p:sldId id="535" r:id="rId34"/>
    <p:sldId id="479" r:id="rId35"/>
    <p:sldId id="547" r:id="rId36"/>
    <p:sldId id="527" r:id="rId37"/>
    <p:sldId id="481" r:id="rId38"/>
    <p:sldId id="530" r:id="rId39"/>
    <p:sldId id="528" r:id="rId40"/>
    <p:sldId id="540" r:id="rId41"/>
    <p:sldId id="541" r:id="rId42"/>
    <p:sldId id="483" r:id="rId43"/>
    <p:sldId id="486" r:id="rId44"/>
    <p:sldId id="549" r:id="rId45"/>
    <p:sldId id="550" r:id="rId46"/>
    <p:sldId id="552" r:id="rId47"/>
    <p:sldId id="551" r:id="rId48"/>
    <p:sldId id="557" r:id="rId49"/>
    <p:sldId id="553" r:id="rId50"/>
    <p:sldId id="555" r:id="rId51"/>
    <p:sldId id="548" r:id="rId52"/>
    <p:sldId id="513" r:id="rId53"/>
    <p:sldId id="487" r:id="rId54"/>
    <p:sldId id="488" r:id="rId55"/>
    <p:sldId id="508" r:id="rId56"/>
    <p:sldId id="509" r:id="rId57"/>
    <p:sldId id="566" r:id="rId58"/>
    <p:sldId id="514" r:id="rId59"/>
    <p:sldId id="490" r:id="rId60"/>
    <p:sldId id="489" r:id="rId61"/>
    <p:sldId id="491" r:id="rId62"/>
    <p:sldId id="515" r:id="rId63"/>
    <p:sldId id="492" r:id="rId64"/>
    <p:sldId id="493" r:id="rId65"/>
    <p:sldId id="510" r:id="rId66"/>
    <p:sldId id="567" r:id="rId67"/>
    <p:sldId id="568" r:id="rId68"/>
    <p:sldId id="569" r:id="rId69"/>
    <p:sldId id="570" r:id="rId70"/>
    <p:sldId id="571" r:id="rId71"/>
    <p:sldId id="572" r:id="rId72"/>
    <p:sldId id="573" r:id="rId73"/>
    <p:sldId id="574" r:id="rId74"/>
    <p:sldId id="575" r:id="rId75"/>
    <p:sldId id="495" r:id="rId76"/>
    <p:sldId id="496" r:id="rId77"/>
    <p:sldId id="497" r:id="rId78"/>
    <p:sldId id="576" r:id="rId79"/>
    <p:sldId id="499" r:id="rId80"/>
    <p:sldId id="500" r:id="rId81"/>
    <p:sldId id="577" r:id="rId82"/>
    <p:sldId id="502" r:id="rId83"/>
    <p:sldId id="503" r:id="rId84"/>
    <p:sldId id="539" r:id="rId85"/>
    <p:sldId id="556" r:id="rId86"/>
    <p:sldId id="516" r:id="rId87"/>
    <p:sldId id="517" r:id="rId88"/>
    <p:sldId id="518" r:id="rId89"/>
    <p:sldId id="519" r:id="rId90"/>
    <p:sldId id="578" r:id="rId91"/>
    <p:sldId id="579" r:id="rId92"/>
    <p:sldId id="580" r:id="rId93"/>
    <p:sldId id="581" r:id="rId94"/>
    <p:sldId id="582" r:id="rId95"/>
    <p:sldId id="583" r:id="rId96"/>
    <p:sldId id="584" r:id="rId97"/>
    <p:sldId id="585" r:id="rId98"/>
    <p:sldId id="586" r:id="rId99"/>
    <p:sldId id="587" r:id="rId100"/>
    <p:sldId id="588" r:id="rId101"/>
    <p:sldId id="589" r:id="rId102"/>
    <p:sldId id="590" r:id="rId10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434" autoAdjust="0"/>
  </p:normalViewPr>
  <p:slideViewPr>
    <p:cSldViewPr>
      <p:cViewPr varScale="1">
        <p:scale>
          <a:sx n="60" d="100"/>
          <a:sy n="60" d="100"/>
        </p:scale>
        <p:origin x="13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2/16/2026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01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0040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9806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5360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98558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970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78708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136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95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78503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35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4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45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29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80907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77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67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1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89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39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81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5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63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135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05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Verdana"/>
                <a:cs typeface="Arial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44083" y="2368"/>
                </a:cxn>
                <a:cxn ang="0">
                  <a:pos x="64000" y="32000"/>
                </a:cxn>
                <a:cxn ang="0">
                  <a:pos x="44083" y="61631"/>
                </a:cxn>
                <a:cxn ang="0">
                  <a:pos x="44083" y="61631"/>
                </a:cxn>
                <a:cxn ang="0">
                  <a:pos x="44082" y="61631"/>
                </a:cxn>
                <a:cxn ang="0">
                  <a:pos x="44083" y="61632"/>
                </a:cxn>
                <a:cxn ang="0">
                  <a:pos x="44083" y="2368"/>
                </a:cxn>
                <a:cxn ang="0">
                  <a:pos x="44082" y="2368"/>
                </a:cxn>
                <a:cxn ang="0">
                  <a:pos x="44083" y="2368"/>
                </a:cxn>
              </a:cxnLst>
              <a:rect l="T13" t="T15" r="T17" b="T19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994" y="6246"/>
                </a:cxn>
                <a:cxn ang="0">
                  <a:pos x="64000" y="32000"/>
                </a:cxn>
                <a:cxn ang="0">
                  <a:pos x="50994" y="57753"/>
                </a:cxn>
                <a:cxn ang="0">
                  <a:pos x="50994" y="57753"/>
                </a:cxn>
                <a:cxn ang="0">
                  <a:pos x="50993" y="57753"/>
                </a:cxn>
                <a:cxn ang="0">
                  <a:pos x="50994" y="57754"/>
                </a:cxn>
                <a:cxn ang="0">
                  <a:pos x="50994" y="6246"/>
                </a:cxn>
                <a:cxn ang="0">
                  <a:pos x="50993" y="6246"/>
                </a:cxn>
                <a:cxn ang="0">
                  <a:pos x="50994" y="6246"/>
                </a:cxn>
              </a:cxnLst>
              <a:rect l="T13" t="T15" r="T17" b="T19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</p:grpSp>
      <p:pic>
        <p:nvPicPr>
          <p:cNvPr id="8" name="Picture 4" descr="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C51C5B-B227-48EF-82F1-355416C91899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 b="1">
              <a:solidFill>
                <a:srgbClr val="3E843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069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ED73C9-B8E0-4471-8D3E-762F42178130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72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D7F50-E20E-450D-975D-9CEE6E68F81D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59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B6ACA-DA4D-40C3-BFCC-E60BE775E3B3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6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2593B-FBE0-4374-AAC5-E3DBBEA1E734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8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A94B9-FD93-4A84-B06D-DD6C8E97CA86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D4C1E-5EAD-4AAB-B547-546A30EB91AF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5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29942-5167-4CB8-B570-A7949C6E9BD5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9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203FC-ECA5-4496-A7DF-299000CEBFE4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1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32735-9C34-4108-B906-55AC4A51B6B7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7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0C1DD-539C-43FB-A02B-CBF8B8F1DBFC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93919-0136-4916-A75A-D468E458EFDF}" type="datetime1">
              <a:rPr lang="en-US" smtClean="0">
                <a:solidFill>
                  <a:srgbClr val="000000"/>
                </a:solidFill>
              </a:rPr>
              <a:t>2/16/2026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1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6387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296" y="5746"/>
                </a:cxn>
                <a:cxn ang="0">
                  <a:pos x="64000" y="32000"/>
                </a:cxn>
                <a:cxn ang="0">
                  <a:pos x="50296" y="58253"/>
                </a:cxn>
                <a:cxn ang="0">
                  <a:pos x="50296" y="58253"/>
                </a:cxn>
                <a:cxn ang="0">
                  <a:pos x="50295" y="58253"/>
                </a:cxn>
                <a:cxn ang="0">
                  <a:pos x="50296" y="58254"/>
                </a:cxn>
                <a:cxn ang="0">
                  <a:pos x="50296" y="5746"/>
                </a:cxn>
                <a:cxn ang="0">
                  <a:pos x="50295" y="5746"/>
                </a:cxn>
                <a:cxn ang="0">
                  <a:pos x="50296" y="5746"/>
                </a:cxn>
              </a:cxnLst>
              <a:rect l="T13" t="T15" r="T17" b="T19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6388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077" y="5595"/>
                </a:cxn>
                <a:cxn ang="0">
                  <a:pos x="64000" y="32000"/>
                </a:cxn>
                <a:cxn ang="0">
                  <a:pos x="50077" y="58404"/>
                </a:cxn>
                <a:cxn ang="0">
                  <a:pos x="50077" y="58404"/>
                </a:cxn>
                <a:cxn ang="0">
                  <a:pos x="50076" y="58404"/>
                </a:cxn>
                <a:cxn ang="0">
                  <a:pos x="50077" y="58405"/>
                </a:cxn>
                <a:cxn ang="0">
                  <a:pos x="50077" y="5595"/>
                </a:cxn>
                <a:cxn ang="0">
                  <a:pos x="50076" y="5595"/>
                </a:cxn>
                <a:cxn ang="0">
                  <a:pos x="50077" y="5595"/>
                </a:cxn>
              </a:cxnLst>
              <a:rect l="T13" t="T15" r="T17" b="T19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6389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Verdana"/>
                <a:cs typeface="Arial" pitchFamily="34" charset="0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1C81F53-E4A8-4B38-8F70-3BC86E00C6DD}" type="datetime1">
              <a:rPr lang="en-US" smtClean="0">
                <a:solidFill>
                  <a:srgbClr val="000000"/>
                </a:solidFill>
                <a:latin typeface="Verdana"/>
              </a:rPr>
              <a:t>2/16/2026</a:t>
            </a:fld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dirty="0"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Verdana"/>
              </a:rPr>
              <a:t>Confidential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srgbClr val="000000"/>
                </a:solidFill>
                <a:latin typeface="Verdan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032" name="Picture 4" descr="logo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c"/>
          <p:cNvSpPr txBox="1"/>
          <p:nvPr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 b="1">
              <a:solidFill>
                <a:srgbClr val="3E843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6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4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google.com/maps/place/30%C2%B015'57.0%22N+97%C2%B044'19.0%22W/@30.2658376,-97.7407997,17z/data=!3m1!4b1!4m5!3m4!1s0x0:0x0!8m2!3d30.265833!4d-97.738611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ir/47.57915,-122.17031/47.57762,+-122.16401/@47.5781862,-122.1691074,17z/data=!4m6!4m5!1m0!1m3!2m2!1d-122.16401!2d47.5776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oogle.com/maps/dir/47.5224624,-121.9329047/7714+Preston-Fall+City+Rd+SE,+Issaquah,+WA+98027/@47.527601,-121.9344285,15z/data=!3m1!4b1!4m9!4m8!1m0!1m5!1m1!1s0x54907ae42c2a2221:0x90835128fe789f1f!2m2!1d-121.9168741!2d47.5329598!3e0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com/maps/d/viewer?mid=1AIGOivJdNeLnI6Rybc9_frBdRMU&amp;ll=47.61467275840911,-122.17302999999998&amp;z=13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com/maps/d/viewer?mid=13XIm-pYsqwQ5a74RqzcflPw74LY&amp;ll=47.05196676524398,-122.80498399999999&amp;z=12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viewer?mid=1G1Y_7XGpglxUNoQobYuPxqc_juI&amp;ll=47.47991832207361,-122.29268075&amp;z=1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ogle.com/maps/place/47%C2%B039'10.8%22N+122%C2%B018'29.5%22W/@47.6529925,-122.3103947,17z/data=!3m1!4b1!4m5!3m4!1s0x0:0x0!8m2!3d47.6529889!4d-122.308206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46%C2%B052'00.7%22N+122%C2%B058'18.3%22W/@46.8668736,-122.9739287,17z/data=!3m1!4b1!4m5!3m4!1s0x0:0x0!8m2!3d46.86687!4d-122.97174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www.google.com/maps/place/46%C2%B054'16.1%22N+122%C2%B056'04.4%22W/@46.9044686,-122.9367437,17z/data=!3m1!4b1!4m5!3m4!1s0x0:0x0!8m2!3d46.904465!4d-122.93455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google.com/maps/place/46%C2%B058'21.9%22N+122%C2%B038'08.5%22W/@46.9727536,-122.6378827,17z/data=!3m1!4b1!4m5!3m4!1s0x0:0x0!8m2!3d46.97275!4d-122.635694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47%C2%B039'41.3%22N+122%C2%B019'14.4%22W/@47.6614736,-122.3228587,17z/data=!3m1!4b1!4m5!3m4!1s0x0:0x0!8m2!3d47.66147!4d-122.32067" TargetMode="External"/><Relationship Id="rId2" Type="http://schemas.openxmlformats.org/officeDocument/2006/relationships/hyperlink" Target="https://www.google.com/maps/place/47%C2%B039'10.8%22N+122%C2%B018'29.5%22W/@47.6529925,-122.3103947,17z/data=!3m1!4b1!4m5!3m4!1s0x0:0x0!8m2!3d47.6529889!4d-122.3082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47%C2%B039'10.8%22N+122%C2%B018'29.5%22W/@47.6529925,-122.3103947,17z/data=!3m1!4b1!4m5!3m4!1s0x0:0x0!8m2!3d47.6529889!4d-122.308206" TargetMode="External"/><Relationship Id="rId2" Type="http://schemas.openxmlformats.org/officeDocument/2006/relationships/hyperlink" Target="https://www.google.com/maps/place/19129+97th+Ave+Ct+E,+Puyallup,+WA+98375,+USA/@47.0821696,-122.3017527,17z/data=!3m1!4b1!4m5!3m4!1s0x54911d5f748f6847:0x59fb9089d4b65362!8m2!3d47.082166!4d-122.29956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google.com/maps/place/47%C2%B003'17.8%22N+122%C2%B021'36.0%22W/@47.0549536,-122.3621887,17z/data=!3m1!4b1!4m5!3m4!1s0x0:0x0!8m2!3d47.05495!4d-122.36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47%C2%B005'03.0%22N+122%C2%B046'55.2%22W/@47.0841636,-122.7841887,17z/data=!3m1!4b1!4m5!3m4!1s0x0:0x0!8m2!3d47.08416!4d-122.782" TargetMode="External"/><Relationship Id="rId2" Type="http://schemas.openxmlformats.org/officeDocument/2006/relationships/hyperlink" Target="https://www.google.com/maps/place/47%C2%B046'12.6%22N+122%C2%B003'50.4%22W/@47.7701736,-122.0661887,17z/data=!3m1!4b1!4m5!3m4!1s0x0:0x0!8m2!3d47.77017!4d-122.06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47%C2%B039'10.8%22N+122%C2%B018'29.5%22W/@47.6529925,-122.3103947,17z/data=!3m1!4b1!4m5!3m4!1s0x0:0x0!8m2!3d47.6529889!4d-122.308206" TargetMode="External"/><Relationship Id="rId2" Type="http://schemas.openxmlformats.org/officeDocument/2006/relationships/hyperlink" Target="https://www.google.com/maps/place/47%C2%B036'41.4%22N+122%C2%B012'07.2%22W/@47.6114936,-122.2041887,17z/data=!3m1!4b1!4m5!3m4!1s0x0:0x0!8m2!3d47.61149!4d-122.20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google.com/maps/place/47%C2%B036'50.5%22N+122%C2%B011'24.0%22W/@47.6140336,-122.1921887,17z/data=!3m1!4b1!4m5!3m4!1s0x0:0x0!8m2!3d47.61403!4d-122.1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goo.gl/maps/ujWG3vpAXVVAG18S6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google.com/maps/place/38%C2%B045'11.2%22N+93%C2%B044'13.6%22W/@38.7531042,-93.7392887,17z/data=!3m1!4b1!4m5!3m4!1s0x0:0x0!8m2!3d38.7531!4d-93.7371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google.com/maps/place/39%C2%B000'48.0%22N+94%C2%B039'59.0%22W/@39.0133341,-94.6685787,17z/data=!3m1!4b1!4m5!3m4!1s0x0:0x0!8m2!3d39.01333!4d-94.66639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google.com/maps/place/41%C2%B057'41.0%22N+87%C2%B040'42.4%22W/@41.961383,-87.6806297,17z/data=!3m1!4b1!4m5!3m4!1s0x0:0x0!8m2!3d41.961379!4d-87.678441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google.com/maps/place/29%C2%B022'02.7%22N+98%C2%B032'24.7%22W/@29.3674247,-98.5423887,17z/data=!3m1!4b1!4m5!3m4!1s0x0:0x0!8m2!3d29.36742!4d-98.5402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google.com/maps/d/viewer?mid=1VTdrtbwl-aXZ4eY6pXr5XLyJO8E&amp;ll=30.21927429838685,-97.76492500000002&amp;z=13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google.com/maps/d/viewer?mid=1AIh_-AjpVxRzEPaHOVYGSpnesMc&amp;ll=30.2143808661117,-97.764845&amp;z=13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google.com/maps/place/30%C2%B022'15.2%22N+97%C2%B041'36.2%22W/@30.3698446,-97.6951023,17z/data=!4m5!3m4!1s0x0:0x0!8m2!3d30.370886!4d-97.693375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1E0FC9-49D6-858E-3273-B6F543AB0F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3E198F-8C0C-A188-2B0E-802872E051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40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121919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These are Development sites. Need to confirm the operator before execute test case</a:t>
            </a:r>
            <a:endParaRPr lang="en-IN" sz="24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509627"/>
              </p:ext>
            </p:extLst>
          </p:nvPr>
        </p:nvGraphicFramePr>
        <p:xfrm>
          <a:off x="1371600" y="3031831"/>
          <a:ext cx="7467600" cy="3072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760">
                  <a:extLst>
                    <a:ext uri="{9D8B030D-6E8A-4147-A177-3AD203B41FA5}">
                      <a16:colId xmlns:a16="http://schemas.microsoft.com/office/drawing/2014/main" val="321619163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61139869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34046977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950701926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4231354845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855186689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89922299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964431794"/>
                    </a:ext>
                  </a:extLst>
                </a:gridCol>
                <a:gridCol w="579120">
                  <a:extLst>
                    <a:ext uri="{9D8B030D-6E8A-4147-A177-3AD203B41FA5}">
                      <a16:colId xmlns:a16="http://schemas.microsoft.com/office/drawing/2014/main" val="10647822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279820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LTE_BW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LTE_MIMO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NR_BW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NR_MIMO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NBIOT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NBIOT_MODE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2081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SE02541A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47.77971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L19(20), L21(20), L25(5), L41(20+20), L6(5), L7(5)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L19(4x4), L21(4x4), L25(4x4), L41(DualBeam+DualBeam), L6(4x2), L7(4x2)</a:t>
                      </a:r>
                      <a:b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N21(20), N41(60), N6(15)</a:t>
                      </a:r>
                      <a:b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N21(2x2), N41(2x2), N6(2x2)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Guardband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360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SE01623A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47.79208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L19(20), L21(20), L25(5), L41(20+20), L6(5), L7(5)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L19(4x4), L21(4x4), L25(4x4), L41(DualBeam+DualBeam), L6(4x2), L7(4x2)</a:t>
                      </a:r>
                      <a:b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N41(60), N6(15)</a:t>
                      </a:r>
                      <a:b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N41(2x2), N6(2x2)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Inband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295965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71600" y="258525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LTE B41 UL CA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5279644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CDB12-94EC-4862-AEEB-37FE6D93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N" sz="2500" dirty="0">
                <a:latin typeface="Calibri" panose="020F0502020204030204" pitchFamily="34" charset="0"/>
              </a:rPr>
            </a:br>
            <a:r>
              <a:rPr lang="en-IN" sz="2500" b="1" dirty="0">
                <a:latin typeface="Calibri" panose="020F0502020204030204" pitchFamily="34" charset="0"/>
              </a:rPr>
              <a:t>2A+4A+4A &amp; 2A+66A+66A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233A3-05F4-4B75-ABC6-723CE5F39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1827213"/>
            <a:ext cx="4191000" cy="4114800"/>
          </a:xfrm>
        </p:spPr>
        <p:txBody>
          <a:bodyPr/>
          <a:lstStyle/>
          <a:p>
            <a:r>
              <a:rPr lang="en-US" sz="2000" b="1" dirty="0">
                <a:latin typeface="Calibri" panose="020F0502020204030204" pitchFamily="34" charset="0"/>
              </a:rPr>
              <a:t>Band Combination: </a:t>
            </a:r>
            <a:r>
              <a:rPr lang="en-US" sz="2000" dirty="0">
                <a:latin typeface="Calibri" panose="020F0502020204030204" pitchFamily="34" charset="0"/>
              </a:rPr>
              <a:t>2A-4A-4A</a:t>
            </a:r>
          </a:p>
          <a:p>
            <a:r>
              <a:rPr lang="en-US" sz="2000" dirty="0">
                <a:latin typeface="Calibri" panose="020F0502020204030204" pitchFamily="34" charset="0"/>
              </a:rPr>
              <a:t>Bandwidth: </a:t>
            </a:r>
            <a:r>
              <a:rPr lang="en-IN" sz="2000" dirty="0">
                <a:latin typeface="Calibri" panose="020F0502020204030204" pitchFamily="34" charset="0"/>
              </a:rPr>
              <a:t>B2-10Mhz, B4-10Mhz, B4-10Mhz</a:t>
            </a:r>
            <a:endParaRPr lang="en-IN" sz="2000" i="1" dirty="0">
              <a:latin typeface="Calibri" panose="020F0502020204030204" pitchFamily="34" charset="0"/>
            </a:endParaRPr>
          </a:p>
          <a:p>
            <a:r>
              <a:rPr lang="en-IN" sz="2000" dirty="0">
                <a:latin typeface="Calibri" panose="020F0502020204030204" pitchFamily="34" charset="0"/>
              </a:rPr>
              <a:t>4X4 MIMO : Not Available</a:t>
            </a:r>
          </a:p>
          <a:p>
            <a:r>
              <a:rPr lang="en-IN" sz="2000" dirty="0">
                <a:latin typeface="Calibri" panose="020F0502020204030204" pitchFamily="34" charset="0"/>
              </a:rPr>
              <a:t>256QAM – Available</a:t>
            </a:r>
          </a:p>
          <a:p>
            <a:r>
              <a:rPr lang="en-IN" sz="2000" dirty="0">
                <a:latin typeface="Calibri" panose="020F0502020204030204" pitchFamily="34" charset="0"/>
              </a:rPr>
              <a:t>Location : 30.370886, -97.693375</a:t>
            </a:r>
          </a:p>
          <a:p>
            <a:r>
              <a:rPr lang="en-US" sz="2000" b="1" dirty="0">
                <a:latin typeface="Calibri" panose="020F0502020204030204" pitchFamily="34" charset="0"/>
              </a:rPr>
              <a:t>Band Combination: </a:t>
            </a:r>
            <a:r>
              <a:rPr lang="en-US" sz="2000" dirty="0">
                <a:latin typeface="Calibri" panose="020F0502020204030204" pitchFamily="34" charset="0"/>
              </a:rPr>
              <a:t>2A-66A-66A</a:t>
            </a:r>
          </a:p>
          <a:p>
            <a:r>
              <a:rPr lang="en-US" sz="2000" dirty="0">
                <a:latin typeface="Calibri" panose="020F0502020204030204" pitchFamily="34" charset="0"/>
              </a:rPr>
              <a:t>Bandwidth: </a:t>
            </a:r>
            <a:r>
              <a:rPr lang="en-IN" sz="2000" dirty="0">
                <a:latin typeface="Calibri" panose="020F0502020204030204" pitchFamily="34" charset="0"/>
              </a:rPr>
              <a:t>B2-10Mhz, B66-5Mhz, B66-5Mhz	</a:t>
            </a:r>
          </a:p>
          <a:p>
            <a:r>
              <a:rPr lang="en-IN" sz="2000" dirty="0">
                <a:latin typeface="Calibri" panose="020F0502020204030204" pitchFamily="34" charset="0"/>
              </a:rPr>
              <a:t>4X4 MIMO :  Available</a:t>
            </a:r>
          </a:p>
          <a:p>
            <a:r>
              <a:rPr lang="en-IN" sz="2000" dirty="0">
                <a:latin typeface="Calibri" panose="020F0502020204030204" pitchFamily="34" charset="0"/>
              </a:rPr>
              <a:t>256QAM – Available</a:t>
            </a:r>
          </a:p>
          <a:p>
            <a:r>
              <a:rPr lang="en-IN" sz="2000" dirty="0">
                <a:latin typeface="Calibri" panose="020F0502020204030204" pitchFamily="34" charset="0"/>
              </a:rPr>
              <a:t>Location : </a:t>
            </a:r>
            <a:r>
              <a:rPr lang="en" sz="2000" dirty="0">
                <a:latin typeface="Calibri" panose="020F0502020204030204" pitchFamily="34" charset="0"/>
              </a:rPr>
              <a:t>29.485185,-98.559232</a:t>
            </a:r>
          </a:p>
          <a:p>
            <a:endParaRPr lang="en-IN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IN" sz="2000" dirty="0">
              <a:latin typeface="Calibri" panose="020F0502020204030204" pitchFamily="34" charset="0"/>
            </a:endParaRPr>
          </a:p>
          <a:p>
            <a:endParaRPr lang="en-IN" sz="2000" dirty="0">
              <a:latin typeface="Calibri" panose="020F0502020204030204" pitchFamily="34" charset="0"/>
            </a:endParaRPr>
          </a:p>
          <a:p>
            <a:endParaRPr lang="en-IN" sz="2000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47F72-757E-4AC5-9272-767F1A019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A029D-1FD8-4F7D-AACD-49F133FB0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2" y="1827213"/>
            <a:ext cx="3743324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642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1A14C-2638-4861-A56C-B1AD3E9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994" y="914400"/>
            <a:ext cx="7313612" cy="917574"/>
          </a:xfrm>
        </p:spPr>
        <p:txBody>
          <a:bodyPr/>
          <a:lstStyle/>
          <a:p>
            <a:r>
              <a:rPr lang="en-IN" sz="2500" dirty="0">
                <a:latin typeface="Calibri" panose="020F0502020204030204" pitchFamily="34" charset="0"/>
              </a:rPr>
              <a:t>5G n2/n25/n66 5G SA </a:t>
            </a:r>
            <a:br>
              <a:rPr lang="en-IN" sz="2500" dirty="0">
                <a:latin typeface="Calibri" panose="020F0502020204030204" pitchFamily="34" charset="0"/>
              </a:rPr>
            </a:br>
            <a:endParaRPr lang="en-IN" sz="25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3D9EC-B874-44BF-88C4-BB04736E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8077200" cy="4114800"/>
          </a:xfrm>
        </p:spPr>
        <p:txBody>
          <a:bodyPr/>
          <a:lstStyle/>
          <a:p>
            <a:r>
              <a:rPr lang="pt-BR" sz="2000" b="1" dirty="0">
                <a:latin typeface="Calibri" panose="020F0502020204030204" pitchFamily="34" charset="0"/>
              </a:rPr>
              <a:t>NR PCI </a:t>
            </a:r>
            <a:r>
              <a:rPr lang="pt-BR" sz="2000" dirty="0">
                <a:latin typeface="Calibri" panose="020F0502020204030204" pitchFamily="34" charset="0"/>
              </a:rPr>
              <a:t>: n71(687,67, 692), n66(687,670,692), n2(687,670,692)</a:t>
            </a:r>
          </a:p>
          <a:p>
            <a:r>
              <a:rPr lang="pt-BR" sz="2000" b="1" dirty="0">
                <a:latin typeface="Calibri" panose="020F0502020204030204" pitchFamily="34" charset="0"/>
              </a:rPr>
              <a:t>NR Bandwidth</a:t>
            </a:r>
            <a:r>
              <a:rPr lang="pt-BR" sz="2000" dirty="0">
                <a:latin typeface="Calibri" panose="020F0502020204030204" pitchFamily="34" charset="0"/>
              </a:rPr>
              <a:t>: n25: 5MHz, n66:5MHz, n2:5MHz, n71: 10 MHz</a:t>
            </a:r>
          </a:p>
          <a:p>
            <a:r>
              <a:rPr lang="pt-BR" sz="2000" b="1" dirty="0">
                <a:latin typeface="Calibri" panose="020F0502020204030204" pitchFamily="34" charset="0"/>
              </a:rPr>
              <a:t>Supported EnDC combination: </a:t>
            </a:r>
            <a:r>
              <a:rPr lang="pt-BR" sz="2000" dirty="0">
                <a:latin typeface="Calibri" panose="020F0502020204030204" pitchFamily="34" charset="0"/>
              </a:rPr>
              <a:t>DC_2A-12A_n66A, DC_12A_n66A,DC_2A_n66A, DC_12A_n2A,DC_66A_n25A, DC_2A-66A-(n)71AA, DC_66A-(n)71AA, DC_2A-(n)71AA, DC_2A-71AA</a:t>
            </a:r>
          </a:p>
          <a:p>
            <a:r>
              <a:rPr lang="pt-BR" sz="2000" b="1" dirty="0">
                <a:latin typeface="Calibri" panose="020F0502020204030204" pitchFamily="34" charset="0"/>
              </a:rPr>
              <a:t>PCI LTE: </a:t>
            </a:r>
            <a:r>
              <a:rPr lang="pt-BR" sz="2000" dirty="0">
                <a:latin typeface="Calibri" panose="020F0502020204030204" pitchFamily="34" charset="0"/>
              </a:rPr>
              <a:t>B12: 247,146,154,318</a:t>
            </a:r>
          </a:p>
          <a:p>
            <a:pPr marL="0" indent="0">
              <a:buNone/>
            </a:pPr>
            <a:r>
              <a:rPr lang="pt-BR" sz="2000" dirty="0">
                <a:latin typeface="Calibri" panose="020F0502020204030204" pitchFamily="34" charset="0"/>
              </a:rPr>
              <a:t>                     B2: 220,243,221,219</a:t>
            </a:r>
          </a:p>
          <a:p>
            <a:pPr marL="0" indent="0">
              <a:buNone/>
            </a:pPr>
            <a:r>
              <a:rPr lang="pt-BR" sz="2000" dirty="0">
                <a:latin typeface="Calibri" panose="020F0502020204030204" pitchFamily="34" charset="0"/>
              </a:rPr>
              <a:t>                     B66:371,487,369,370</a:t>
            </a:r>
          </a:p>
          <a:p>
            <a:pPr marL="0" indent="0">
              <a:buNone/>
            </a:pPr>
            <a:r>
              <a:rPr lang="pt-BR" sz="2000" dirty="0">
                <a:latin typeface="Calibri" panose="020F0502020204030204" pitchFamily="34" charset="0"/>
              </a:rPr>
              <a:t>                     B71: 435,31,326,94</a:t>
            </a:r>
          </a:p>
          <a:p>
            <a:r>
              <a:rPr lang="en-IN" sz="2000" dirty="0">
                <a:latin typeface="Calibri" panose="020F0502020204030204" pitchFamily="34" charset="0"/>
              </a:rPr>
              <a:t>Location: </a:t>
            </a:r>
            <a:r>
              <a:rPr lang="en-IN" sz="2000" dirty="0">
                <a:latin typeface="Calibri" panose="020F0502020204030204" pitchFamily="34" charset="0"/>
                <a:hlinkClick r:id="rId2"/>
              </a:rPr>
              <a:t>https://www.google.com/maps/place/30%C2%B015'57.0%22N+97%C2%B044'19.0%22W/@30.2658376,-97.7407997,17z/data=!3m1!4b1!4m5!3m4!1s0x0:0x0!8m2!3d30.265833!4d-97.738611</a:t>
            </a:r>
            <a:r>
              <a:rPr lang="en-IN" sz="20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CA6ABD-1132-4E76-B8B5-3C682931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82BA1-7B62-41E6-92F4-214ADDDD8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00400"/>
            <a:ext cx="38671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635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1A14C-2638-4861-A56C-B1AD3E9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994" y="914400"/>
            <a:ext cx="7313612" cy="917574"/>
          </a:xfrm>
        </p:spPr>
        <p:txBody>
          <a:bodyPr/>
          <a:lstStyle/>
          <a:p>
            <a:br>
              <a:rPr lang="en-IN" sz="2500" dirty="0">
                <a:latin typeface="Calibri" panose="020F0502020204030204" pitchFamily="34" charset="0"/>
              </a:rPr>
            </a:br>
            <a:endParaRPr lang="en-IN" sz="25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3D9EC-B874-44BF-88C4-BB04736E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8077200" cy="4114800"/>
          </a:xfrm>
        </p:spPr>
        <p:txBody>
          <a:bodyPr/>
          <a:lstStyle/>
          <a:p>
            <a:endParaRPr lang="en-IN" sz="2000" dirty="0">
              <a:latin typeface="Calibri" panose="020F0502020204030204" pitchFamily="34" charset="0"/>
            </a:endParaRPr>
          </a:p>
          <a:p>
            <a:endParaRPr lang="en-IN" sz="2000" dirty="0">
              <a:latin typeface="Calibri" panose="020F0502020204030204" pitchFamily="34" charset="0"/>
            </a:endParaRPr>
          </a:p>
          <a:p>
            <a:endParaRPr lang="en-IN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IN" sz="5400" dirty="0">
                <a:latin typeface="Calibri" panose="020F0502020204030204" pitchFamily="34" charset="0"/>
              </a:rPr>
              <a:t>                THANKS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CA6ABD-1132-4E76-B8B5-3C682931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121919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These are Development sites. Need to confirm the operator before execute test case</a:t>
            </a:r>
            <a:endParaRPr lang="en-IN" sz="24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194964"/>
              </p:ext>
            </p:extLst>
          </p:nvPr>
        </p:nvGraphicFramePr>
        <p:xfrm>
          <a:off x="1371600" y="3031831"/>
          <a:ext cx="7467600" cy="1386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760">
                  <a:extLst>
                    <a:ext uri="{9D8B030D-6E8A-4147-A177-3AD203B41FA5}">
                      <a16:colId xmlns:a16="http://schemas.microsoft.com/office/drawing/2014/main" val="321619163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61139869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34046977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950701926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4231354845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855186689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89922299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964431794"/>
                    </a:ext>
                  </a:extLst>
                </a:gridCol>
                <a:gridCol w="579120">
                  <a:extLst>
                    <a:ext uri="{9D8B030D-6E8A-4147-A177-3AD203B41FA5}">
                      <a16:colId xmlns:a16="http://schemas.microsoft.com/office/drawing/2014/main" val="10647822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279820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Backhaul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n2/n25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2081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SE01721A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47.934506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-122.12235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n41: 10, 17, 12 n66: 114, 376, 203 n71:141, 376, 203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360865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71600" y="258525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n66 ENDC Super sets</a:t>
            </a:r>
            <a:endParaRPr lang="en-IN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347855"/>
              </p:ext>
            </p:extLst>
          </p:nvPr>
        </p:nvGraphicFramePr>
        <p:xfrm>
          <a:off x="1371600" y="4727332"/>
          <a:ext cx="7467600" cy="1721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760">
                  <a:extLst>
                    <a:ext uri="{9D8B030D-6E8A-4147-A177-3AD203B41FA5}">
                      <a16:colId xmlns:a16="http://schemas.microsoft.com/office/drawing/2014/main" val="1889289589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749685787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1440618734"/>
                    </a:ext>
                  </a:extLst>
                </a:gridCol>
                <a:gridCol w="579120">
                  <a:extLst>
                    <a:ext uri="{9D8B030D-6E8A-4147-A177-3AD203B41FA5}">
                      <a16:colId xmlns:a16="http://schemas.microsoft.com/office/drawing/2014/main" val="413197736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3351790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2188997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015649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457522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060635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6119629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 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ENDC Super Sets</a:t>
                      </a:r>
                      <a:b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0358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SE01721A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B2: 182, 181, 60 B12:B66:B 71 141, 376, 203 B41: 6, 10, 2 B46:276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3x20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3x20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2A_66A-(n)71AA 2A_66A-n41A DC_12A_n2A DC_12A-66A_n25A DC_12A_n25A, DC_66A_n25A DC_2A-12A_n66A DC_2A_n66A, DC_12A_n66A DC_2A_46D_66A_n 41A, DC_2A_46D_66A_n 71A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985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284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SRVCC location 4G-&gt;3G/2G &amp; 3G/2G-&gt;4G: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</a:rPr>
              <a:t>From location A(47.52269, -121.93259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to location B(47.53981, -121.90783)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973" y="2275890"/>
            <a:ext cx="7088651" cy="36674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6" name="Straight Arrow Connector 15"/>
          <p:cNvCxnSpPr/>
          <p:nvPr/>
        </p:nvCxnSpPr>
        <p:spPr bwMode="auto">
          <a:xfrm flipV="1">
            <a:off x="4168896" y="3690523"/>
            <a:ext cx="990600" cy="838200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>
            <a:off x="4664196" y="3962400"/>
            <a:ext cx="898404" cy="838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 rot="19262012">
            <a:off x="3685797" y="3307168"/>
            <a:ext cx="195679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4G-3G/2G IRAT/Cell reselection</a:t>
            </a:r>
            <a:endParaRPr lang="en-IN" sz="1200" dirty="0"/>
          </a:p>
        </p:txBody>
      </p:sp>
      <p:sp>
        <p:nvSpPr>
          <p:cNvPr id="21" name="TextBox 20"/>
          <p:cNvSpPr txBox="1"/>
          <p:nvPr/>
        </p:nvSpPr>
        <p:spPr>
          <a:xfrm rot="18981993">
            <a:off x="4676397" y="4199907"/>
            <a:ext cx="195679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3G/2G-4G IRAT/Cell reselection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4060078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HO from B41 to B2/B4/B12/B66/B71: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</a:rPr>
              <a:t>From location A(47.57915, -122.17031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to location B(47.57762, -122.16401)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r>
              <a:rPr lang="en-US" dirty="0"/>
              <a:t>	</a:t>
            </a: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79298"/>
            <a:ext cx="4111625" cy="3969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5487319" y="3178363"/>
            <a:ext cx="1140493" cy="10762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H="1">
            <a:off x="6934200" y="3445143"/>
            <a:ext cx="76200" cy="712344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6934200" y="4267200"/>
            <a:ext cx="533400" cy="0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46175" y="2279298"/>
            <a:ext cx="3121025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+mj-lt"/>
              </a:rPr>
              <a:t>Note: </a:t>
            </a:r>
          </a:p>
          <a:p>
            <a:endParaRPr lang="en-US" sz="13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+mj-lt"/>
              </a:rPr>
              <a:t>Fedex</a:t>
            </a:r>
            <a:r>
              <a:rPr lang="en-US" sz="1300" dirty="0">
                <a:latin typeface="+mj-lt"/>
              </a:rPr>
              <a:t> office front we can get B41 then will move towards hotel. Hotel parking we can get B2/B4/B12/B66/B71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+mj-lt"/>
              </a:rPr>
              <a:t>Some times we’re observing HO B2/B4/B12/B66/B71 to B41 from hotel to towards </a:t>
            </a:r>
            <a:r>
              <a:rPr lang="en-US" sz="1300" dirty="0" err="1">
                <a:latin typeface="+mj-lt"/>
              </a:rPr>
              <a:t>fedex</a:t>
            </a:r>
            <a:r>
              <a:rPr lang="en-US" sz="1300" dirty="0">
                <a:latin typeface="+mj-lt"/>
              </a:rPr>
              <a:t> office.</a:t>
            </a:r>
          </a:p>
          <a:p>
            <a:endParaRPr lang="en-US" sz="1300" dirty="0">
              <a:latin typeface="+mj-lt"/>
            </a:endParaRPr>
          </a:p>
          <a:p>
            <a:r>
              <a:rPr lang="en-US" sz="1300" dirty="0">
                <a:latin typeface="+mj-lt"/>
              </a:rPr>
              <a:t>Location:</a:t>
            </a:r>
          </a:p>
          <a:p>
            <a:endParaRPr lang="en-US" sz="1300" dirty="0">
              <a:latin typeface="+mj-lt"/>
            </a:endParaRPr>
          </a:p>
          <a:p>
            <a:r>
              <a:rPr lang="en-IN" sz="1300" dirty="0">
                <a:latin typeface="+mj-lt"/>
                <a:hlinkClick r:id="rId3"/>
              </a:rPr>
              <a:t>https://www.google.com/maps/dir/47.57915,-122.17031/47.57762,+-122.16401/@47.5781862,-122.1691074,17z/data=!4m6!4m5!1m0!1m3!2m2!1d-122.16401!2d47.57762</a:t>
            </a:r>
            <a:endParaRPr lang="en-IN" sz="1300" dirty="0">
              <a:latin typeface="+mj-lt"/>
            </a:endParaRPr>
          </a:p>
          <a:p>
            <a:endParaRPr lang="en-IN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1813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LTE to 3G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SrVCC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679192"/>
            <a:ext cx="2882335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u="sng" dirty="0"/>
              <a:t>Note:</a:t>
            </a:r>
            <a:r>
              <a:rPr lang="en-US" sz="13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This route is only good for </a:t>
            </a:r>
            <a:r>
              <a:rPr lang="en-US" sz="1300" dirty="0" err="1"/>
              <a:t>SrVCC</a:t>
            </a:r>
            <a:r>
              <a:rPr lang="en-US" sz="1300" dirty="0"/>
              <a:t> from Band 4 &amp; 12. But Sometimes DUT goes out of service during this route.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u="sng" dirty="0"/>
              <a:t>Location: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hlinkClick r:id="rId2"/>
              </a:rPr>
              <a:t>https://www.google.com/maps/dir/47.5224624,-121.9329047/7714+Preston-Fall+City+Rd+SE,+Issaquah,+WA+98027/@47.527601,-121.9344285,15z/data=!3m1!4b1!4m9!4m8!1m0!1m5!1m1!1s0x54907ae42c2a2221:0x90835128fe789f1f!2m2!1d-121.9168741!2d47.5329598!3e0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795301"/>
            <a:ext cx="4648200" cy="45292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26884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LTE to 3G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SrVCC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0235" y="1679192"/>
            <a:ext cx="25527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Note 1:</a:t>
            </a:r>
            <a:r>
              <a:rPr lang="en-US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This route is only good for </a:t>
            </a:r>
            <a:r>
              <a:rPr lang="en-US" sz="1400" dirty="0" err="1"/>
              <a:t>SrVCC</a:t>
            </a:r>
            <a:r>
              <a:rPr lang="en-US" sz="1400" dirty="0"/>
              <a:t> from Band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b="1" u="sng" dirty="0"/>
              <a:t>Note 2:</a:t>
            </a:r>
          </a:p>
          <a:p>
            <a:r>
              <a:rPr lang="en-US" sz="1400" b="1" u="sng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It is preferred to disable 2G.</a:t>
            </a:r>
          </a:p>
          <a:p>
            <a:endParaRPr lang="en-US" sz="1400" dirty="0"/>
          </a:p>
          <a:p>
            <a:r>
              <a:rPr lang="en-US" sz="1400" b="1" u="sng" dirty="0"/>
              <a:t>Location: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2"/>
              </a:rPr>
              <a:t>https://www.google.com/maps/d/viewer?mid=1AIGOivJdNeLnI6Rybc9_frBdRMU&amp;ll=47.61467275840911%2C-122.17302999999998&amp;z=13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750" y="1795301"/>
            <a:ext cx="4630050" cy="44530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54530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Band 4 + Band 12 , BW 10+5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0235" y="1679192"/>
            <a:ext cx="2552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/>
              <a:t>Note:</a:t>
            </a:r>
            <a:r>
              <a:rPr lang="en-US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B4(10MHz) &amp; B12(5MHz) available here</a:t>
            </a:r>
          </a:p>
          <a:p>
            <a:endParaRPr lang="en-US" sz="1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/>
              <a:t>Location : </a:t>
            </a:r>
            <a:r>
              <a:rPr lang="en-US" sz="1400" dirty="0">
                <a:hlinkClick r:id="rId2"/>
              </a:rPr>
              <a:t>https://www.google.com/maps/d/viewer?mid=13XIm-pYsqwQ5a74RqzcflPw74LY&amp;ll=47.05196676524398%2C-122.80498399999999&amp;z=12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750" y="1795302"/>
            <a:ext cx="4630050" cy="44530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2876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B71-&gt;B2/B4: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</a:rPr>
              <a:t>From location A(47.52269, -121.93259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to location B(47.53981, -121.90783)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275890"/>
            <a:ext cx="4340224" cy="36674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33500" y="2514600"/>
            <a:ext cx="2705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+mn-cs"/>
              </a:rPr>
              <a:t>Need to lock the Bands B71, B2 &amp; B4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+mn-cs"/>
              </a:rPr>
              <a:t>Need to move from Point A to Point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+mn-cs"/>
              </a:rPr>
              <a:t>Mid of the route we can get handover from B2-&gt;B71-&gt;B2</a:t>
            </a:r>
            <a:endParaRPr lang="en-IN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3477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PS HO n41 SA -&gt; n41/n71 NSA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PS HO SA-NSA location A</a:t>
            </a: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(47.79203, -122.2106) to location B(47.78003, -122.186)</a:t>
            </a: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9" y="2279300"/>
            <a:ext cx="4568825" cy="36408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370013" y="2372962"/>
            <a:ext cx="2592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Make sure device 5G &amp; 4G Auto mode.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Attach n41 SA in Location 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Move from Location A to Location B. We can get handover n41/n71 NSA</a:t>
            </a:r>
          </a:p>
        </p:txBody>
      </p:sp>
    </p:spTree>
    <p:extLst>
      <p:ext uri="{BB962C8B-B14F-4D97-AF65-F5344CB8AC3E}">
        <p14:creationId xmlns:p14="http://schemas.microsoft.com/office/powerpoint/2010/main" val="1297832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CA, NB IOT &amp; 4x4 MIMO (Band 4 + Band 2 + Band 12)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811605"/>
            <a:ext cx="4623365" cy="4340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333500" y="1905000"/>
            <a:ext cx="2552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u="sng" dirty="0">
                <a:latin typeface="+mj-lt"/>
                <a:cs typeface="Calibri" panose="020F0502020204030204" pitchFamily="34" charset="0"/>
              </a:rPr>
              <a:t>Notes: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  <a:cs typeface="Calibri" panose="020F0502020204030204" pitchFamily="34" charset="0"/>
              </a:rPr>
              <a:t>NB IOT is available across the network, following is the band priority:4, 2, 12</a:t>
            </a:r>
          </a:p>
          <a:p>
            <a:endParaRPr lang="en-US" sz="1500" u="sng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u="sng" dirty="0">
                <a:latin typeface="+mj-lt"/>
              </a:rPr>
              <a:t>Location</a:t>
            </a:r>
          </a:p>
          <a:p>
            <a:endParaRPr lang="en-US" sz="1500" b="1" u="sng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>
                <a:latin typeface="+mj-lt"/>
                <a:hlinkClick r:id="rId3"/>
              </a:rPr>
              <a:t>https://</a:t>
            </a:r>
            <a:r>
              <a:rPr lang="en-US" sz="1500" dirty="0">
                <a:latin typeface="+mj-lt"/>
                <a:hlinkClick r:id="rId3"/>
              </a:rPr>
              <a:t>www.google.com/maps/d/viewer?mid=1G1Y_7XGpglxUNoQobYuPxqc_juI&amp;ll=47.47991832207361%2C-122.29268075&amp;z=13</a:t>
            </a:r>
            <a:endParaRPr lang="en-US" sz="15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6650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6"/>
            <a:ext cx="7772400" cy="3677174"/>
          </a:xfrm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006666"/>
              </a:buClr>
              <a:buSzPct val="70000"/>
              <a:buAutoNum type="arabicPeriod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Seattle</a:t>
            </a:r>
          </a:p>
          <a:p>
            <a:pPr marL="457200" indent="-457200" algn="l">
              <a:spcBef>
                <a:spcPct val="20000"/>
              </a:spcBef>
              <a:buClr>
                <a:srgbClr val="006666"/>
              </a:buClr>
              <a:buSzPct val="70000"/>
              <a:buAutoNum type="arabicPeriod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York</a:t>
            </a:r>
          </a:p>
          <a:p>
            <a:pPr marL="457200" indent="-457200" algn="l">
              <a:spcBef>
                <a:spcPct val="20000"/>
              </a:spcBef>
              <a:buClr>
                <a:srgbClr val="006666"/>
              </a:buClr>
              <a:buSzPct val="70000"/>
              <a:buAutoNum type="arabicPeriod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Dallas &amp; Lewisville</a:t>
            </a:r>
          </a:p>
          <a:p>
            <a:pPr marL="457200" indent="-457200" algn="l">
              <a:spcBef>
                <a:spcPct val="20000"/>
              </a:spcBef>
              <a:buClr>
                <a:srgbClr val="006666"/>
              </a:buClr>
              <a:buSzPct val="70000"/>
              <a:buAutoNum type="arabicPeriod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Myrtle Beach</a:t>
            </a:r>
          </a:p>
          <a:p>
            <a:pPr marL="457200" indent="-457200">
              <a:buClr>
                <a:srgbClr val="006666"/>
              </a:buClr>
              <a:buAutoNum type="arabicPeriod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Albuquerque</a:t>
            </a:r>
          </a:p>
          <a:p>
            <a:pPr marL="457200" indent="-457200">
              <a:buClr>
                <a:srgbClr val="006666"/>
              </a:buClr>
              <a:buAutoNum type="arabicPeriod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Yakima</a:t>
            </a:r>
          </a:p>
          <a:p>
            <a:pPr marL="457200" indent="-457200">
              <a:buClr>
                <a:srgbClr val="006666"/>
              </a:buClr>
              <a:buAutoNum type="arabicPeriod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Angeles</a:t>
            </a:r>
          </a:p>
          <a:p>
            <a:pPr marL="457200" indent="-457200">
              <a:buClr>
                <a:srgbClr val="006666"/>
              </a:buClr>
              <a:buAutoNum type="arabicPeriod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Kansas</a:t>
            </a:r>
          </a:p>
          <a:p>
            <a:pPr marL="457200" indent="-457200">
              <a:buClr>
                <a:srgbClr val="006666"/>
              </a:buClr>
              <a:buAutoNum type="arabicPeriod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Chicago</a:t>
            </a:r>
          </a:p>
          <a:p>
            <a:pPr marL="457200" indent="-457200">
              <a:buClr>
                <a:srgbClr val="006666"/>
              </a:buClr>
              <a:buAutoNum type="arabicPeriod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Austin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14400" y="1732305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7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Content 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89700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846930"/>
            <a:ext cx="7162800" cy="800100"/>
          </a:xfrm>
        </p:spPr>
        <p:txBody>
          <a:bodyPr>
            <a:noAutofit/>
          </a:bodyPr>
          <a:lstStyle/>
          <a:p>
            <a:pPr algn="ctr"/>
            <a:r>
              <a:rPr lang="nn-NO" sz="3200" b="1" dirty="0">
                <a:latin typeface="Calibri" panose="020F0502020204030204" pitchFamily="34" charset="0"/>
                <a:cs typeface="Calibri" panose="020F0502020204030204" pitchFamily="34" charset="0"/>
              </a:rPr>
              <a:t>NB-IOT with GB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33500" y="1828800"/>
          <a:ext cx="7162800" cy="4267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560">
                  <a:extLst>
                    <a:ext uri="{9D8B030D-6E8A-4147-A177-3AD203B41FA5}">
                      <a16:colId xmlns:a16="http://schemas.microsoft.com/office/drawing/2014/main" val="634406640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2585746444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2053443958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1494564980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441827333"/>
                    </a:ext>
                  </a:extLst>
                </a:gridCol>
              </a:tblGrid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MRBTS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0556592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SE01001T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47.772435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-122.18777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3638880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SE01008A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47.8138053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-122.18725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18287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SE01015A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47.795537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-122.17198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8278093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SE01623A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84570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47.792087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-122.21047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7630520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SE01624D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84571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47.8125573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-122.20944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6919605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SE01637G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84581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47.802987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-122.23855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4674838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SE01662E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47.834431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-122.1743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9653061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SE01688A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84599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47.909507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-122.21996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6251361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SE01700A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93433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47.840806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-121.8895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5621998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SE01748A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91515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48.245107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-122.33344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936869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SE01762B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94612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48.086361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-121.96517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5936976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SE01810E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47.85017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-122.21674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2539009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SE01837B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47.791226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-122.2438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8672351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SE01941A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47.578734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-122.16491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9160230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SE02404B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47.624056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-122.15963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1171246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SE02637B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47.777629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-122.20205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088780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SE02638A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47.769953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-122.24005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0834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SE02701A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47.760492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-122.20464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2052409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SE02703E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47.758027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-122.22259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4072354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SE03585C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84919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47.781799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-122.25971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599337"/>
                  </a:ext>
                </a:extLst>
              </a:tr>
              <a:tr h="1939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SE07161A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85284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48.437244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-122.31533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GB+Multitone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4022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323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Band 2 LTE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0235" y="1679192"/>
            <a:ext cx="25527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/>
              <a:t>Note:</a:t>
            </a:r>
            <a:r>
              <a:rPr lang="en-US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B2(20MHz)</a:t>
            </a:r>
          </a:p>
          <a:p>
            <a:endParaRPr lang="en-US" sz="1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/>
              <a:t>Location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2"/>
              </a:rPr>
              <a:t>https://www.google.com/maps/place/47%C2%B039'10.8%22N+122%C2%B018'29.5%22W/@47.6529925,-122.3103947,17z/data=!3m1!4b1!4m5!3m4!1s0x0:0x0!8m2!3d47.6529889!4d-122.308206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603" y="1795303"/>
            <a:ext cx="4617197" cy="44530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1481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846930"/>
            <a:ext cx="7162800" cy="800100"/>
          </a:xfrm>
        </p:spPr>
        <p:txBody>
          <a:bodyPr>
            <a:noAutofit/>
          </a:bodyPr>
          <a:lstStyle/>
          <a:p>
            <a:pPr algn="ctr"/>
            <a:r>
              <a:rPr lang="en-US" altLang="de-DE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2 Sites more locations</a:t>
            </a:r>
            <a:endParaRPr lang="nn-NO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369027"/>
              </p:ext>
            </p:extLst>
          </p:nvPr>
        </p:nvGraphicFramePr>
        <p:xfrm>
          <a:off x="2540000" y="2042715"/>
          <a:ext cx="40640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26565772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8940277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0329112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70208024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979231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SE01125A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47.65298889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-122.308206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311496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SE01126A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47.64965278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-122.307489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591448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SE01139A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47.6497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981079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SE01201C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47.679372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-122.321837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3660809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SE01303A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47.660286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-122.312714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254124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SE01418E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47.64704722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-122.365358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126313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SE01419C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47.66114167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-122.390056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198127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SE01702B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47.694558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-121.3376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743501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SE01704B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47.76625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-121.478944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725334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SE01717A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47.753242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-121.093614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469805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SE01904A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47.61795321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-122.195815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6431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699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nn-NO" sz="3200" b="1" dirty="0">
                <a:latin typeface="Calibri" panose="020F0502020204030204" pitchFamily="34" charset="0"/>
                <a:cs typeface="Calibri" panose="020F0502020204030204" pitchFamily="34" charset="0"/>
              </a:rPr>
              <a:t>UL CA (Band 2 +12)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600200"/>
            <a:ext cx="29647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u="sng" dirty="0"/>
              <a:t>Location 1 :  </a:t>
            </a:r>
            <a:r>
              <a:rPr lang="fr-FR" sz="1200" dirty="0">
                <a:hlinkClick r:id="rId2"/>
              </a:rPr>
              <a:t>https://www.google.com/maps/place/46%C2%B054'16.1%22N+122%C2%B056'04.4%22W/@46.9044686,-122.9367437,17z/data=!3m1!4b1!4m5!3m4!1s0x0:0x0!8m2!3d46.904465!4d-122.934555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u="sng" dirty="0"/>
              <a:t>Location 2: </a:t>
            </a:r>
            <a:r>
              <a:rPr lang="fr-FR" sz="1200" dirty="0">
                <a:hlinkClick r:id="rId3"/>
              </a:rPr>
              <a:t>https://www.google.com/maps/place/46%C2%B052'00.7%22N+122%C2%B058'18.3%22W/@46.8668736,-122.9739287,17z/data=!3m1!4b1!4m5!3m4!1s0x0:0x0!8m2!3d46.86687!4d-122.97174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u="sng" dirty="0"/>
              <a:t>Location 3 : </a:t>
            </a:r>
            <a:r>
              <a:rPr lang="fr-FR" sz="1200" dirty="0">
                <a:hlinkClick r:id="rId4"/>
              </a:rPr>
              <a:t>https://www.google.com/maps/place/46%C2%B058'21.9%22N+122%C2%B038'08.5%22W/@46.9727536,-122.6378827,17z/data=!3m1!4b1!4m5!3m4!1s0x0:0x0!8m2!3d46.97275!4d-122.635694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328" y="1676400"/>
            <a:ext cx="2365872" cy="2143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328" y="3847172"/>
            <a:ext cx="2365872" cy="25445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1676399"/>
            <a:ext cx="1781572" cy="47153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31280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nn-NO" sz="3200" b="1" dirty="0">
                <a:latin typeface="Calibri" panose="020F0502020204030204" pitchFamily="34" charset="0"/>
                <a:cs typeface="Calibri" panose="020F0502020204030204" pitchFamily="34" charset="0"/>
              </a:rPr>
              <a:t>UL CA (Band 2 +12) more sites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940776"/>
              </p:ext>
            </p:extLst>
          </p:nvPr>
        </p:nvGraphicFramePr>
        <p:xfrm>
          <a:off x="1524000" y="1676400"/>
          <a:ext cx="6857998" cy="4419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14">
                  <a:extLst>
                    <a:ext uri="{9D8B030D-6E8A-4147-A177-3AD203B41FA5}">
                      <a16:colId xmlns:a16="http://schemas.microsoft.com/office/drawing/2014/main" val="1021929632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1532182881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3696494702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4108948757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1798614136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252679464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629691980"/>
                    </a:ext>
                  </a:extLst>
                </a:gridCol>
              </a:tblGrid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Combination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7097388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SE05027C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46.904465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-122.934555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7938732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SE05037A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46.86687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-122.97174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691476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SE05084A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46.97275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-122.635694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1782251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SE05101C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47.08437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-123.03732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2750267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SE05102A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47.140209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-123.0897113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2955107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SE05103B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47.182294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-123.0875727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2915426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SE05105C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47.226714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-123.1236655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1907830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SE05118A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47.080868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-123.1854393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610288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SE05144B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48.041622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-122.7868113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0290096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SE05147D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47.635422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-122.7586023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0788810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SE05166A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46.864889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-122.666508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3927185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SE05168A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46.933301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-122.331529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5824441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SE05172A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47.284861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-123.1719273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7539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SE05173B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46.839773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-122.2583879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3537613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SE05223A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46.870383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-124.103427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4757283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SE05301A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46.424064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-124.051413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4070618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SE06012A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47.877912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-122.72707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4907277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SE06013A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47.797556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-122.563222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1591212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SE06023A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47.758861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-122.590791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911299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SE06024A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47.810983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-122.6237307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7369942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SE06044A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47.462242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-122.813321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5721981"/>
                  </a:ext>
                </a:extLst>
              </a:tr>
              <a:tr h="1921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2A-12A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SE06054A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47.274028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-122.982778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8167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961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20235" y="1795299"/>
            <a:ext cx="7162800" cy="800100"/>
          </a:xfrm>
        </p:spPr>
        <p:txBody>
          <a:bodyPr>
            <a:no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4CC LAA CA Capability: [B4 + 3UL],[B2 + 3UL], 3GPP Combination:- 4C CA (4A-46D), (2A-46D)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0235" y="1679192"/>
            <a:ext cx="25527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/>
              <a:t>Note:</a:t>
            </a:r>
            <a:r>
              <a:rPr lang="en-US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4CC LAACA Capability: [B4 + 3UL],[B2 + 3UL], 3GPP Combination:- 4C CA (4A-46D), (2A-46D)</a:t>
            </a:r>
          </a:p>
          <a:p>
            <a:endParaRPr lang="en-US" sz="1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/>
              <a:t>Location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u="sng" dirty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3"/>
              </a:rPr>
              <a:t>https://www.google.com/maps/place/47%C2%B039'41.3%22N+122%C2%B019'14.4%22W/@47.6614736,-122.3228587,17z/data=!3m1!4b1!4m5!3m4!1s0x0:0x0!8m2!3d47.66147!4d-122.32067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602" y="1795301"/>
            <a:ext cx="4617197" cy="44530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3839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762000"/>
            <a:ext cx="7162800" cy="800100"/>
          </a:xfrm>
        </p:spPr>
        <p:txBody>
          <a:bodyPr>
            <a:noAutofit/>
          </a:bodyPr>
          <a:lstStyle/>
          <a:p>
            <a:pPr algn="ctr"/>
            <a:r>
              <a:rPr lang="en-US" altLang="de-DE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4CC LAA more sites</a:t>
            </a: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746072"/>
              </p:ext>
            </p:extLst>
          </p:nvPr>
        </p:nvGraphicFramePr>
        <p:xfrm>
          <a:off x="1612904" y="1905000"/>
          <a:ext cx="684529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98">
                  <a:extLst>
                    <a:ext uri="{9D8B030D-6E8A-4147-A177-3AD203B41FA5}">
                      <a16:colId xmlns:a16="http://schemas.microsoft.com/office/drawing/2014/main" val="963819163"/>
                    </a:ext>
                  </a:extLst>
                </a:gridCol>
                <a:gridCol w="794658">
                  <a:extLst>
                    <a:ext uri="{9D8B030D-6E8A-4147-A177-3AD203B41FA5}">
                      <a16:colId xmlns:a16="http://schemas.microsoft.com/office/drawing/2014/main" val="1892704202"/>
                    </a:ext>
                  </a:extLst>
                </a:gridCol>
                <a:gridCol w="805542">
                  <a:extLst>
                    <a:ext uri="{9D8B030D-6E8A-4147-A177-3AD203B41FA5}">
                      <a16:colId xmlns:a16="http://schemas.microsoft.com/office/drawing/2014/main" val="118305126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58563217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18453282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07429924"/>
                    </a:ext>
                  </a:extLst>
                </a:gridCol>
                <a:gridCol w="1587498">
                  <a:extLst>
                    <a:ext uri="{9D8B030D-6E8A-4147-A177-3AD203B41FA5}">
                      <a16:colId xmlns:a16="http://schemas.microsoft.com/office/drawing/2014/main" val="634123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site_sector_calc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 freq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LAA of carrier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 capability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3GPP Combination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6124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SE0037BA_31LGB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47.66147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-122.32067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[B4 + 3UL], [B2 + 3UL]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4C CA (4A-46D), (2A-46D)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7477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SE0037BA_61LGB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47.656548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-122.319878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[B4 + 3UL], [B2 + 3UL]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4C CA (4A-46D), (2A-46D)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0825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SE0037BA_71LGB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47.657617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-122.320723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[B4 + 3UL], [B2 + 3UL]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4C CA (4A-46D), (2A-46D)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2411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SE0037BA_81LGB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47.657022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-122.317737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[B4 + 3UL], [B2 + 3UL]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4C CA (4A-46D), (2A-46D)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8831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SE0037BA_91LGB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47.658874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-122.320745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[B4 + 3UL], [B2 + 3UL]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4C CA (4A-46D), (2A-46D)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2704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SE0039BA_71LGB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47.664378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-122.300771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[B4 + 3UL], [B2 + 3UL]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4C CA (4A-46D), (2A-46D)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4048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SE0040BA_11LGB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47.66642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-122.30048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[B4 + 3UL], [B2 + 3UL]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4C CA (4A-46D), (2A-46D)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2916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SE0040BA_21LGB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47.668649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-122.300472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[B4 + 3UL], [B2 + 3UL]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4C CA (4A-46D), (2A-46D)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9130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951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B41+B41(2CA)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</a:rPr>
              <a:t>B41+B41(2CA) (47.57915, -122.17031)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3" y="2275891"/>
            <a:ext cx="7079472" cy="3650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70436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B4+B12(2CA)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600" dirty="0">
                <a:latin typeface="Calibri" panose="020F0502020204030204" pitchFamily="34" charset="0"/>
              </a:rPr>
              <a:t>B4+B12(2CA) – Location (47.61811, -122.17894)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35" y="2275890"/>
            <a:ext cx="7080390" cy="366612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30956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B2+B4(2CA)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600" dirty="0">
                <a:latin typeface="Calibri" panose="020F0502020204030204" pitchFamily="34" charset="0"/>
              </a:rPr>
              <a:t>B2+B4(2CA) – Location (47.57915, -122.17031)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137" y="2275889"/>
            <a:ext cx="7066487" cy="366612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1690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E7654-ED00-7587-E471-40FF9652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BE28635-4B68-78B1-D461-45E5292A3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90600"/>
            <a:ext cx="845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Operator Details: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2F2940-A107-7F65-D6A9-249E6DDB1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071061"/>
              </p:ext>
            </p:extLst>
          </p:nvPr>
        </p:nvGraphicFramePr>
        <p:xfrm>
          <a:off x="914400" y="1975344"/>
          <a:ext cx="7967329" cy="3779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7888">
                  <a:extLst>
                    <a:ext uri="{9D8B030D-6E8A-4147-A177-3AD203B41FA5}">
                      <a16:colId xmlns:a16="http://schemas.microsoft.com/office/drawing/2014/main" val="2335907833"/>
                    </a:ext>
                  </a:extLst>
                </a:gridCol>
                <a:gridCol w="995916">
                  <a:extLst>
                    <a:ext uri="{9D8B030D-6E8A-4147-A177-3AD203B41FA5}">
                      <a16:colId xmlns:a16="http://schemas.microsoft.com/office/drawing/2014/main" val="242350734"/>
                    </a:ext>
                  </a:extLst>
                </a:gridCol>
                <a:gridCol w="1128705">
                  <a:extLst>
                    <a:ext uri="{9D8B030D-6E8A-4147-A177-3AD203B41FA5}">
                      <a16:colId xmlns:a16="http://schemas.microsoft.com/office/drawing/2014/main" val="3153993978"/>
                    </a:ext>
                  </a:extLst>
                </a:gridCol>
                <a:gridCol w="1792649">
                  <a:extLst>
                    <a:ext uri="{9D8B030D-6E8A-4147-A177-3AD203B41FA5}">
                      <a16:colId xmlns:a16="http://schemas.microsoft.com/office/drawing/2014/main" val="2405858917"/>
                    </a:ext>
                  </a:extLst>
                </a:gridCol>
                <a:gridCol w="2722171">
                  <a:extLst>
                    <a:ext uri="{9D8B030D-6E8A-4147-A177-3AD203B41FA5}">
                      <a16:colId xmlns:a16="http://schemas.microsoft.com/office/drawing/2014/main" val="1680617047"/>
                    </a:ext>
                  </a:extLst>
                </a:gridCol>
              </a:tblGrid>
              <a:tr h="58147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No.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Operator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Bands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Features by Network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454129"/>
                  </a:ext>
                </a:extLst>
              </a:tr>
              <a:tr h="911872"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Major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T-Mobile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Band 2(1900 Mhz), Band 4 (1700 Mhz), Band 12(700 Mhz), 66(2100Mhz), 71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VoLTE /VoWiFi/ 5G / 4G / 3G/ 2G   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115279"/>
                  </a:ext>
                </a:extLst>
              </a:tr>
              <a:tr h="1139841"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AT&amp;T 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 2(1900 Mhz), Band 4 (1700 Mhz) Band 5(850 Mhz), Band 12(700Mhz) ,Band 17 (700 Mhz)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VoLTE / 5G / 4G 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111817"/>
                  </a:ext>
                </a:extLst>
              </a:tr>
              <a:tr h="911872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Verizon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 2(1900MHz), Band 5(850MHz), Band 4 (1700-2100MHz)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VoLTE / 5G / 4G 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14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5427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B2+B4+B12(3CA)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600" dirty="0">
                <a:latin typeface="Calibri" panose="020F0502020204030204" pitchFamily="34" charset="0"/>
              </a:rPr>
              <a:t>B2+B4+B12(3CA) – Location (47.4683, -122.23316)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137" y="2275921"/>
            <a:ext cx="7066488" cy="36547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54502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2(4*4 MIMO)+4(4*4 MIMO) 2CA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2(4*4 MIMO)+4(4*4 MIMO) 2CA</a:t>
            </a: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 – Location (47.46536, -122.24598)</a:t>
            </a: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137" y="2275921"/>
            <a:ext cx="7066488" cy="36547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00953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MOCN drive route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MOCN Drive from location A(47.05076, -123.03739) to B(47.03422, -123.09851)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34" y="2275890"/>
            <a:ext cx="7116903" cy="36581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3886200" y="4582762"/>
            <a:ext cx="1275485" cy="217838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09800" y="4305763"/>
            <a:ext cx="1371600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MOCN Location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70609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NR-Seattle</a:t>
            </a: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00857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n41 SA Location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n41 SA Location (47.79203, -122.2106)</a:t>
            </a: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279299"/>
            <a:ext cx="4949824" cy="3640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33500" y="2372962"/>
            <a:ext cx="2095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Make sure we need to disable all NSA bands &amp; enable n41 SA band only.</a:t>
            </a:r>
          </a:p>
          <a:p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LTE we should keep on Auto mode. </a:t>
            </a:r>
          </a:p>
        </p:txBody>
      </p:sp>
    </p:spTree>
    <p:extLst>
      <p:ext uri="{BB962C8B-B14F-4D97-AF65-F5344CB8AC3E}">
        <p14:creationId xmlns:p14="http://schemas.microsoft.com/office/powerpoint/2010/main" val="865227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n41 SA Location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08273"/>
              </p:ext>
            </p:extLst>
          </p:nvPr>
        </p:nvGraphicFramePr>
        <p:xfrm>
          <a:off x="1407985" y="1689736"/>
          <a:ext cx="7237665" cy="1050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976">
                  <a:extLst>
                    <a:ext uri="{9D8B030D-6E8A-4147-A177-3AD203B41FA5}">
                      <a16:colId xmlns:a16="http://schemas.microsoft.com/office/drawing/2014/main" val="4155137361"/>
                    </a:ext>
                  </a:extLst>
                </a:gridCol>
                <a:gridCol w="516976">
                  <a:extLst>
                    <a:ext uri="{9D8B030D-6E8A-4147-A177-3AD203B41FA5}">
                      <a16:colId xmlns:a16="http://schemas.microsoft.com/office/drawing/2014/main" val="2553245970"/>
                    </a:ext>
                  </a:extLst>
                </a:gridCol>
                <a:gridCol w="516976">
                  <a:extLst>
                    <a:ext uri="{9D8B030D-6E8A-4147-A177-3AD203B41FA5}">
                      <a16:colId xmlns:a16="http://schemas.microsoft.com/office/drawing/2014/main" val="1924215864"/>
                    </a:ext>
                  </a:extLst>
                </a:gridCol>
                <a:gridCol w="516976">
                  <a:extLst>
                    <a:ext uri="{9D8B030D-6E8A-4147-A177-3AD203B41FA5}">
                      <a16:colId xmlns:a16="http://schemas.microsoft.com/office/drawing/2014/main" val="4136847167"/>
                    </a:ext>
                  </a:extLst>
                </a:gridCol>
                <a:gridCol w="516976">
                  <a:extLst>
                    <a:ext uri="{9D8B030D-6E8A-4147-A177-3AD203B41FA5}">
                      <a16:colId xmlns:a16="http://schemas.microsoft.com/office/drawing/2014/main" val="2081220550"/>
                    </a:ext>
                  </a:extLst>
                </a:gridCol>
                <a:gridCol w="516976">
                  <a:extLst>
                    <a:ext uri="{9D8B030D-6E8A-4147-A177-3AD203B41FA5}">
                      <a16:colId xmlns:a16="http://schemas.microsoft.com/office/drawing/2014/main" val="4164996572"/>
                    </a:ext>
                  </a:extLst>
                </a:gridCol>
                <a:gridCol w="305569">
                  <a:extLst>
                    <a:ext uri="{9D8B030D-6E8A-4147-A177-3AD203B41FA5}">
                      <a16:colId xmlns:a16="http://schemas.microsoft.com/office/drawing/2014/main" val="3243609383"/>
                    </a:ext>
                  </a:extLst>
                </a:gridCol>
                <a:gridCol w="232324">
                  <a:extLst>
                    <a:ext uri="{9D8B030D-6E8A-4147-A177-3AD203B41FA5}">
                      <a16:colId xmlns:a16="http://schemas.microsoft.com/office/drawing/2014/main" val="3279428654"/>
                    </a:ext>
                  </a:extLst>
                </a:gridCol>
                <a:gridCol w="387206">
                  <a:extLst>
                    <a:ext uri="{9D8B030D-6E8A-4147-A177-3AD203B41FA5}">
                      <a16:colId xmlns:a16="http://schemas.microsoft.com/office/drawing/2014/main" val="3045901708"/>
                    </a:ext>
                  </a:extLst>
                </a:gridCol>
                <a:gridCol w="387206">
                  <a:extLst>
                    <a:ext uri="{9D8B030D-6E8A-4147-A177-3AD203B41FA5}">
                      <a16:colId xmlns:a16="http://schemas.microsoft.com/office/drawing/2014/main" val="2474355144"/>
                    </a:ext>
                  </a:extLst>
                </a:gridCol>
                <a:gridCol w="309765">
                  <a:extLst>
                    <a:ext uri="{9D8B030D-6E8A-4147-A177-3AD203B41FA5}">
                      <a16:colId xmlns:a16="http://schemas.microsoft.com/office/drawing/2014/main" val="86870161"/>
                    </a:ext>
                  </a:extLst>
                </a:gridCol>
                <a:gridCol w="387206">
                  <a:extLst>
                    <a:ext uri="{9D8B030D-6E8A-4147-A177-3AD203B41FA5}">
                      <a16:colId xmlns:a16="http://schemas.microsoft.com/office/drawing/2014/main" val="2817381059"/>
                    </a:ext>
                  </a:extLst>
                </a:gridCol>
                <a:gridCol w="309765">
                  <a:extLst>
                    <a:ext uri="{9D8B030D-6E8A-4147-A177-3AD203B41FA5}">
                      <a16:colId xmlns:a16="http://schemas.microsoft.com/office/drawing/2014/main" val="2437701873"/>
                    </a:ext>
                  </a:extLst>
                </a:gridCol>
                <a:gridCol w="1816768">
                  <a:extLst>
                    <a:ext uri="{9D8B030D-6E8A-4147-A177-3AD203B41FA5}">
                      <a16:colId xmlns:a16="http://schemas.microsoft.com/office/drawing/2014/main" val="259314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category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PCI LTE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NSA/SA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Supported ENDC Combinations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17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SE05064D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 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453, 85, 359, 427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453, 85, 359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47.05493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DC_2A-66A_n41A, DC_2A_n41A,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DC_66A_n41A, DC_(n)41AA, DC_41A_n41A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2417444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999836"/>
            <a:ext cx="5570108" cy="3238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980042" y="2999836"/>
            <a:ext cx="2057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u="sng" dirty="0">
                <a:latin typeface="Calibri" panose="020F0502020204030204" pitchFamily="34" charset="0"/>
                <a:cs typeface="Calibri" panose="020F0502020204030204" pitchFamily="34" charset="0"/>
              </a:rPr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Make sure we need to disable all NSA bands &amp; enable n41 SA band only.</a:t>
            </a:r>
          </a:p>
          <a:p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LTE we should keep on Auto mode. </a:t>
            </a:r>
          </a:p>
        </p:txBody>
      </p:sp>
    </p:spTree>
    <p:extLst>
      <p:ext uri="{BB962C8B-B14F-4D97-AF65-F5344CB8AC3E}">
        <p14:creationId xmlns:p14="http://schemas.microsoft.com/office/powerpoint/2010/main" val="2311096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n41 (NSA)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6403" y="1572862"/>
            <a:ext cx="25527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u="sng" dirty="0"/>
              <a:t>Location 1: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hlinkClick r:id="rId2"/>
              </a:rPr>
              <a:t>https://www.google.com/maps/place/19129+97th+Ave+Ct+E,+Puyallup,+WA+98375,+USA/@47.0821696,-122.3017527,17z/data=!3m1!4b1!4m5!3m4!1s0x54911d5f748f6847:0x59fb9089d4b65362!8m2!3d47.082166!4d-122.299564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u="sng" dirty="0"/>
              <a:t>Location 2: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b="1" u="sng" dirty="0"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hlinkClick r:id="rId4"/>
              </a:rPr>
              <a:t>https://www.google.com/maps/place/47%C2%B003'17.8%22N+122%C2%B021'36.0%22W/@47.0549536,-122.3621887,17z/data=!3m1!4b1!4m5!3m4!1s0x0:0x0!8m2!3d47.05495!4d-122.36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602" y="1795303"/>
            <a:ext cx="4617197" cy="24718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601" y="4038600"/>
            <a:ext cx="4617197" cy="22098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45281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n71 SA Location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n71 SA Location (47.61183, -122.18613)</a:t>
            </a: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113" y="2279299"/>
            <a:ext cx="5751511" cy="3640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304122" y="2622385"/>
            <a:ext cx="15914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Make sure we need to disable all NSA bands &amp; enable n71 SA band only.</a:t>
            </a:r>
          </a:p>
          <a:p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LTE we should keep on Auto mode. </a:t>
            </a:r>
          </a:p>
        </p:txBody>
      </p:sp>
    </p:spTree>
    <p:extLst>
      <p:ext uri="{BB962C8B-B14F-4D97-AF65-F5344CB8AC3E}">
        <p14:creationId xmlns:p14="http://schemas.microsoft.com/office/powerpoint/2010/main" val="3000703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n71 (SA)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1572862"/>
            <a:ext cx="326950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NR PCI : 414, 472, 206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Supported ENDC combination: DC_2A-66A_n71A, DC_2A_n71A, DC_66A_n71A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u="sng" dirty="0"/>
              <a:t>Location 1 :  </a:t>
            </a:r>
            <a:r>
              <a:rPr lang="en-US" sz="1300" dirty="0">
                <a:hlinkClick r:id="rId2"/>
              </a:rPr>
              <a:t>https://www.google.com/maps/place/47%C2%B046'12.6%22N+122%C2%B003'50.4%22W/@47.7701736,-122.0661887,17z/data=!3m1!4b1!4m5!3m4!1s0x0:0x0!8m2!3d47.77017!4d-122.064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NR PCI : 220, 283, 338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Supported ENDC combination: DC_2A-66A_n71A,DC_2A_n71A, DC_66A_n71A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u="sng" dirty="0"/>
              <a:t>Location 2:</a:t>
            </a:r>
            <a:r>
              <a:rPr lang="en-US" sz="1300" dirty="0"/>
              <a:t>  </a:t>
            </a:r>
            <a:r>
              <a:rPr lang="en-US" sz="1300" dirty="0">
                <a:hlinkClick r:id="rId3"/>
              </a:rPr>
              <a:t>https://www.google.com/maps/place/47%C2%B005'03.0%22N+122%C2%B046'55.2%22W/@47.0841636,-122.7841887,17z/data=!3m1!4b1!4m5!3m4!1s0x0:0x0!8m2!3d47.08416!4d-122.782</a:t>
            </a:r>
            <a:endParaRPr lang="en-US" sz="1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436" y="1795303"/>
            <a:ext cx="4615361" cy="2243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35" y="4033092"/>
            <a:ext cx="4615361" cy="22915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82963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n71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6403" y="1572862"/>
            <a:ext cx="25527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Location 1: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NR PCI : 357, 136,7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LTE PCI: 357, 136, 7, 278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hlinkClick r:id="rId2"/>
              </a:rPr>
              <a:t>https://www.google.com/maps/place/47%C2%B036'41.4%22N+122%C2%B012'07.2%22W/@47.6114936,-122.2041887,17z/data=!3m1!4b1!4m5!3m4!1s0x0:0x0!8m2!3d47.61149!4d-122.202</a:t>
            </a:r>
            <a:endParaRPr lang="fr-FR" sz="1200" dirty="0"/>
          </a:p>
          <a:p>
            <a:endParaRPr lang="fr-FR" sz="1200" dirty="0"/>
          </a:p>
          <a:p>
            <a:r>
              <a:rPr lang="fr-FR" sz="1200" dirty="0"/>
              <a:t> </a:t>
            </a:r>
            <a:r>
              <a:rPr lang="en-US" sz="1200" b="1" u="sng" dirty="0"/>
              <a:t>Location 2: </a:t>
            </a:r>
          </a:p>
          <a:p>
            <a:endParaRPr lang="en-US" sz="1200" dirty="0"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1200" dirty="0"/>
              <a:t>NR PCI : 41, 309, 190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1200" dirty="0"/>
              <a:t>LTE PCI: 41, 1, 309, 6, 190</a:t>
            </a:r>
            <a:endParaRPr lang="en-US" sz="1200" dirty="0">
              <a:hlinkClick r:id="rId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4"/>
              </a:rPr>
              <a:t>https://www.google.com/maps/place/47%C2%B036'50.5%22N+122%C2%B011'24.0%22W/@47.6140336,-122.1921887,17z/data=!3m1!4b1!4m5!3m4!1s0x0:0x0!8m2!3d47.61403!4d-122.19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600" y="1804484"/>
            <a:ext cx="4617198" cy="24627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600" y="3802380"/>
            <a:ext cx="4617198" cy="26388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5476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0B0848-1A14-5F15-03EB-7ED620C47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3836C-7112-AF22-1B6A-6E9342793C4C}"/>
              </a:ext>
            </a:extLst>
          </p:cNvPr>
          <p:cNvSpPr txBox="1"/>
          <p:nvPr/>
        </p:nvSpPr>
        <p:spPr>
          <a:xfrm>
            <a:off x="1066800" y="990600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TMO 5G Near Cell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0EB3D8-3C57-B5A5-4DC1-8388EB15064C}"/>
              </a:ext>
            </a:extLst>
          </p:cNvPr>
          <p:cNvSpPr txBox="1"/>
          <p:nvPr/>
        </p:nvSpPr>
        <p:spPr>
          <a:xfrm>
            <a:off x="914400" y="1676400"/>
            <a:ext cx="6549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47°48'48.8"N 122°16'04.8"W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 T-Mobile 5G SA network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EB2A1-E96A-98A7-21F9-38DFDB373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669764"/>
            <a:ext cx="7848123" cy="38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0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n71 more sites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640873"/>
              </p:ext>
            </p:extLst>
          </p:nvPr>
        </p:nvGraphicFramePr>
        <p:xfrm>
          <a:off x="1447800" y="2372962"/>
          <a:ext cx="70485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140476009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6392167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1885517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47697080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1050789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963515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1416323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9803886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84771921"/>
                    </a:ext>
                  </a:extLst>
                </a:gridCol>
                <a:gridCol w="394467">
                  <a:extLst>
                    <a:ext uri="{9D8B030D-6E8A-4147-A177-3AD203B41FA5}">
                      <a16:colId xmlns:a16="http://schemas.microsoft.com/office/drawing/2014/main" val="733586768"/>
                    </a:ext>
                  </a:extLst>
                </a:gridCol>
                <a:gridCol w="329433">
                  <a:extLst>
                    <a:ext uri="{9D8B030D-6E8A-4147-A177-3AD203B41FA5}">
                      <a16:colId xmlns:a16="http://schemas.microsoft.com/office/drawing/2014/main" val="4025630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 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4563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SE03312B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Co-located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357, 7, 136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357, 136, 7, 278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47.61149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5363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SE02301A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Co-located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41, 309, 190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41, 1, 309, 6, 190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47.61403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6757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SE03416B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Co-located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189, 138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189, 138, 155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47.60553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16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SE02407A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Non-collocated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103, 63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47.60688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1362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SE03943B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Non-collocated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288, 289, 413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47.61579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5751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SE01904A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Non-collocated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84, 43, 335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47.61795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842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522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1676400"/>
            <a:ext cx="7162800" cy="800100"/>
          </a:xfrm>
        </p:spPr>
        <p:txBody>
          <a:bodyPr>
            <a:no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LTE 4x4MIMO &amp; n71 supported EN-DC combination sites &amp; locations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872810"/>
              </p:ext>
            </p:extLst>
          </p:nvPr>
        </p:nvGraphicFramePr>
        <p:xfrm>
          <a:off x="114298" y="1752600"/>
          <a:ext cx="9029705" cy="4657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8796">
                  <a:extLst>
                    <a:ext uri="{9D8B030D-6E8A-4147-A177-3AD203B41FA5}">
                      <a16:colId xmlns:a16="http://schemas.microsoft.com/office/drawing/2014/main" val="4033702264"/>
                    </a:ext>
                  </a:extLst>
                </a:gridCol>
                <a:gridCol w="556134">
                  <a:extLst>
                    <a:ext uri="{9D8B030D-6E8A-4147-A177-3AD203B41FA5}">
                      <a16:colId xmlns:a16="http://schemas.microsoft.com/office/drawing/2014/main" val="3726018536"/>
                    </a:ext>
                  </a:extLst>
                </a:gridCol>
                <a:gridCol w="281057">
                  <a:extLst>
                    <a:ext uri="{9D8B030D-6E8A-4147-A177-3AD203B41FA5}">
                      <a16:colId xmlns:a16="http://schemas.microsoft.com/office/drawing/2014/main" val="3955681638"/>
                    </a:ext>
                  </a:extLst>
                </a:gridCol>
                <a:gridCol w="293016">
                  <a:extLst>
                    <a:ext uri="{9D8B030D-6E8A-4147-A177-3AD203B41FA5}">
                      <a16:colId xmlns:a16="http://schemas.microsoft.com/office/drawing/2014/main" val="3907233130"/>
                    </a:ext>
                  </a:extLst>
                </a:gridCol>
                <a:gridCol w="370756">
                  <a:extLst>
                    <a:ext uri="{9D8B030D-6E8A-4147-A177-3AD203B41FA5}">
                      <a16:colId xmlns:a16="http://schemas.microsoft.com/office/drawing/2014/main" val="4074257656"/>
                    </a:ext>
                  </a:extLst>
                </a:gridCol>
                <a:gridCol w="562114">
                  <a:extLst>
                    <a:ext uri="{9D8B030D-6E8A-4147-A177-3AD203B41FA5}">
                      <a16:colId xmlns:a16="http://schemas.microsoft.com/office/drawing/2014/main" val="1518278068"/>
                    </a:ext>
                  </a:extLst>
                </a:gridCol>
                <a:gridCol w="562114">
                  <a:extLst>
                    <a:ext uri="{9D8B030D-6E8A-4147-A177-3AD203B41FA5}">
                      <a16:colId xmlns:a16="http://schemas.microsoft.com/office/drawing/2014/main" val="89495534"/>
                    </a:ext>
                  </a:extLst>
                </a:gridCol>
                <a:gridCol w="263118">
                  <a:extLst>
                    <a:ext uri="{9D8B030D-6E8A-4147-A177-3AD203B41FA5}">
                      <a16:colId xmlns:a16="http://schemas.microsoft.com/office/drawing/2014/main" val="1554793792"/>
                    </a:ext>
                  </a:extLst>
                </a:gridCol>
                <a:gridCol w="263118">
                  <a:extLst>
                    <a:ext uri="{9D8B030D-6E8A-4147-A177-3AD203B41FA5}">
                      <a16:colId xmlns:a16="http://schemas.microsoft.com/office/drawing/2014/main" val="892867083"/>
                    </a:ext>
                  </a:extLst>
                </a:gridCol>
                <a:gridCol w="406635">
                  <a:extLst>
                    <a:ext uri="{9D8B030D-6E8A-4147-A177-3AD203B41FA5}">
                      <a16:colId xmlns:a16="http://schemas.microsoft.com/office/drawing/2014/main" val="419254927"/>
                    </a:ext>
                  </a:extLst>
                </a:gridCol>
                <a:gridCol w="263118">
                  <a:extLst>
                    <a:ext uri="{9D8B030D-6E8A-4147-A177-3AD203B41FA5}">
                      <a16:colId xmlns:a16="http://schemas.microsoft.com/office/drawing/2014/main" val="1321364280"/>
                    </a:ext>
                  </a:extLst>
                </a:gridCol>
                <a:gridCol w="263118">
                  <a:extLst>
                    <a:ext uri="{9D8B030D-6E8A-4147-A177-3AD203B41FA5}">
                      <a16:colId xmlns:a16="http://schemas.microsoft.com/office/drawing/2014/main" val="2677585986"/>
                    </a:ext>
                  </a:extLst>
                </a:gridCol>
                <a:gridCol w="263118">
                  <a:extLst>
                    <a:ext uri="{9D8B030D-6E8A-4147-A177-3AD203B41FA5}">
                      <a16:colId xmlns:a16="http://schemas.microsoft.com/office/drawing/2014/main" val="519774143"/>
                    </a:ext>
                  </a:extLst>
                </a:gridCol>
                <a:gridCol w="263118">
                  <a:extLst>
                    <a:ext uri="{9D8B030D-6E8A-4147-A177-3AD203B41FA5}">
                      <a16:colId xmlns:a16="http://schemas.microsoft.com/office/drawing/2014/main" val="1700025091"/>
                    </a:ext>
                  </a:extLst>
                </a:gridCol>
                <a:gridCol w="263118">
                  <a:extLst>
                    <a:ext uri="{9D8B030D-6E8A-4147-A177-3AD203B41FA5}">
                      <a16:colId xmlns:a16="http://schemas.microsoft.com/office/drawing/2014/main" val="2452754038"/>
                    </a:ext>
                  </a:extLst>
                </a:gridCol>
                <a:gridCol w="3797257">
                  <a:extLst>
                    <a:ext uri="{9D8B030D-6E8A-4147-A177-3AD203B41FA5}">
                      <a16:colId xmlns:a16="http://schemas.microsoft.com/office/drawing/2014/main" val="1805604576"/>
                    </a:ext>
                  </a:extLst>
                </a:gridCol>
              </a:tblGrid>
              <a:tr h="10230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LTE Bandwidth(MHz)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>
                          <a:effectLst/>
                        </a:rPr>
                        <a:t>LTE : 4x4MIMO</a:t>
                      </a:r>
                      <a:endParaRPr lang="en-IN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>
                          <a:effectLst/>
                        </a:rPr>
                        <a:t> </a:t>
                      </a:r>
                      <a:endParaRPr lang="en-IN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3219761152"/>
                  </a:ext>
                </a:extLst>
              </a:tr>
              <a:tr h="10230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Market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PCI(</a:t>
                      </a:r>
                      <a:r>
                        <a:rPr lang="en-IN" sz="600" b="1" u="none" strike="noStrike" dirty="0" err="1">
                          <a:effectLst/>
                        </a:rPr>
                        <a:t>midband</a:t>
                      </a:r>
                      <a:r>
                        <a:rPr lang="en-IN" sz="600" b="1" u="none" strike="noStrike" dirty="0">
                          <a:effectLst/>
                        </a:rPr>
                        <a:t>)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long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>
                          <a:effectLst/>
                        </a:rPr>
                        <a:t>lat</a:t>
                      </a:r>
                      <a:endParaRPr lang="en-IN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Backhaul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5G Band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5G Bandwidth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B2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B66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B71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B12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B2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B66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B71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B12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b="1" u="none" strike="noStrike" dirty="0">
                          <a:effectLst/>
                        </a:rPr>
                        <a:t>Supported EN-DC Combinations</a:t>
                      </a:r>
                      <a:endParaRPr lang="en-IN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1643317162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96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47.668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460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2321844036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98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47.668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460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4247542291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97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47.668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 dirty="0">
                          <a:effectLst/>
                        </a:rPr>
                        <a:t>460</a:t>
                      </a:r>
                      <a:endParaRPr lang="en-IN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3359720996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70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47.698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900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719232687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47.698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900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3556102534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69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47.698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900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1580089064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47.661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180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992320771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49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47.661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180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1816241121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47.661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180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465194848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83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47.658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900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2959290841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82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47.658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900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3270184545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112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47.658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900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1662500783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47.643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280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N/A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N/A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N/A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 dirty="0">
                          <a:effectLst/>
                        </a:rPr>
                        <a:t>DC_66A_n71A,DC_66A-(n)71AA</a:t>
                      </a:r>
                      <a:endParaRPr lang="en-IN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2432929090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222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-117.9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400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N/A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1341928500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-117.9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400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N/A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3920827134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59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-117.9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400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N/A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3317782518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108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47.739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630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3113430010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109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47.739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630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1861535480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47.739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630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1684350548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46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47.661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650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3757340420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47.661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650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1571556006"/>
                  </a:ext>
                </a:extLst>
              </a:tr>
              <a:tr h="19851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Spokane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494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-117.4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47.661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650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n71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10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5,10,15,20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5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 dirty="0">
                          <a:effectLst/>
                        </a:rPr>
                        <a:t>4x4</a:t>
                      </a:r>
                      <a:endParaRPr lang="en-IN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4x4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>
                          <a:effectLst/>
                        </a:rPr>
                        <a:t>4x2</a:t>
                      </a:r>
                      <a:endParaRPr lang="en-IN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600" u="none" strike="noStrike" dirty="0">
                          <a:effectLst/>
                        </a:rPr>
                        <a:t>DC_66A_n71A,DC_2A_n71A,DC_2A-66A_n71A,DC_66A-(n)71AA,DC_2A-(n)71AA,DC_2A-66A-(n)71AA</a:t>
                      </a:r>
                      <a:endParaRPr lang="en-IN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ctr"/>
                </a:tc>
                <a:extLst>
                  <a:ext uri="{0D108BD9-81ED-4DB2-BD59-A6C34878D82A}">
                    <a16:rowId xmlns:a16="http://schemas.microsoft.com/office/drawing/2014/main" val="1898709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9545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n66 DSS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6558" y="1605913"/>
            <a:ext cx="7313612" cy="4114800"/>
          </a:xfrm>
        </p:spPr>
        <p:txBody>
          <a:bodyPr/>
          <a:lstStyle/>
          <a:p>
            <a:r>
              <a:rPr lang="en-US" sz="1600" dirty="0">
                <a:latin typeface="Calibri" panose="020F0502020204030204" pitchFamily="34" charset="0"/>
              </a:rPr>
              <a:t>n66 DSS Location 1 (47.99991, -122.208)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n66 DSS Location 2 (47.934506 -122.12235 )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623" y="3149951"/>
            <a:ext cx="3313977" cy="31794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1967156"/>
              </p:ext>
            </p:extLst>
          </p:nvPr>
        </p:nvGraphicFramePr>
        <p:xfrm>
          <a:off x="1486623" y="2214630"/>
          <a:ext cx="7080390" cy="883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065">
                  <a:extLst>
                    <a:ext uri="{9D8B030D-6E8A-4147-A177-3AD203B41FA5}">
                      <a16:colId xmlns:a16="http://schemas.microsoft.com/office/drawing/2014/main" val="1108876300"/>
                    </a:ext>
                  </a:extLst>
                </a:gridCol>
                <a:gridCol w="1180065">
                  <a:extLst>
                    <a:ext uri="{9D8B030D-6E8A-4147-A177-3AD203B41FA5}">
                      <a16:colId xmlns:a16="http://schemas.microsoft.com/office/drawing/2014/main" val="1044965912"/>
                    </a:ext>
                  </a:extLst>
                </a:gridCol>
                <a:gridCol w="1180065">
                  <a:extLst>
                    <a:ext uri="{9D8B030D-6E8A-4147-A177-3AD203B41FA5}">
                      <a16:colId xmlns:a16="http://schemas.microsoft.com/office/drawing/2014/main" val="3570494901"/>
                    </a:ext>
                  </a:extLst>
                </a:gridCol>
                <a:gridCol w="1180065">
                  <a:extLst>
                    <a:ext uri="{9D8B030D-6E8A-4147-A177-3AD203B41FA5}">
                      <a16:colId xmlns:a16="http://schemas.microsoft.com/office/drawing/2014/main" val="2430484357"/>
                    </a:ext>
                  </a:extLst>
                </a:gridCol>
                <a:gridCol w="1180065">
                  <a:extLst>
                    <a:ext uri="{9D8B030D-6E8A-4147-A177-3AD203B41FA5}">
                      <a16:colId xmlns:a16="http://schemas.microsoft.com/office/drawing/2014/main" val="115778194"/>
                    </a:ext>
                  </a:extLst>
                </a:gridCol>
                <a:gridCol w="1180065">
                  <a:extLst>
                    <a:ext uri="{9D8B030D-6E8A-4147-A177-3AD203B41FA5}">
                      <a16:colId xmlns:a16="http://schemas.microsoft.com/office/drawing/2014/main" val="3375963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category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vendor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6633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SE01721A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n66 DSS(Maintenance window)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Seattle(Snohomish)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47.934506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-122.12235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3106918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427" y="3149951"/>
            <a:ext cx="3569586" cy="31794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8598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540" y="5927727"/>
            <a:ext cx="6958260" cy="138843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6"/>
            <a:ext cx="7772400" cy="1719893"/>
          </a:xfrm>
        </p:spPr>
        <p:txBody>
          <a:bodyPr/>
          <a:lstStyle/>
          <a:p>
            <a:pPr algn="l">
              <a:spcBef>
                <a:spcPct val="20000"/>
              </a:spcBef>
              <a:buClr>
                <a:srgbClr val="006666"/>
              </a:buClr>
              <a:buSzPct val="70000"/>
            </a:pPr>
            <a:r>
              <a:rPr lang="en-US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in USA:</a:t>
            </a:r>
          </a:p>
          <a:p>
            <a:pPr marL="285750" indent="-285750" algn="l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T-Mobile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7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 Angeles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81227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LAA Test Locations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6558" y="1605913"/>
            <a:ext cx="7313612" cy="4114800"/>
          </a:xfrm>
        </p:spPr>
        <p:txBody>
          <a:bodyPr/>
          <a:lstStyle/>
          <a:p>
            <a:r>
              <a:rPr lang="en-US" sz="1600" dirty="0">
                <a:latin typeface="Calibri" panose="020F0502020204030204" pitchFamily="34" charset="0"/>
              </a:rPr>
              <a:t>LAA Test Locations (34.02993 -118.26832)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497528"/>
              </p:ext>
            </p:extLst>
          </p:nvPr>
        </p:nvGraphicFramePr>
        <p:xfrm>
          <a:off x="1333500" y="2158969"/>
          <a:ext cx="727710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369941293"/>
                    </a:ext>
                  </a:extLst>
                </a:gridCol>
                <a:gridCol w="446810">
                  <a:extLst>
                    <a:ext uri="{9D8B030D-6E8A-4147-A177-3AD203B41FA5}">
                      <a16:colId xmlns:a16="http://schemas.microsoft.com/office/drawing/2014/main" val="2278577705"/>
                    </a:ext>
                  </a:extLst>
                </a:gridCol>
                <a:gridCol w="924790">
                  <a:extLst>
                    <a:ext uri="{9D8B030D-6E8A-4147-A177-3AD203B41FA5}">
                      <a16:colId xmlns:a16="http://schemas.microsoft.com/office/drawing/2014/main" val="29722451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5140848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22429655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981641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02438633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2929218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8217451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27933247"/>
                    </a:ext>
                  </a:extLst>
                </a:gridCol>
                <a:gridCol w="457205">
                  <a:extLst>
                    <a:ext uri="{9D8B030D-6E8A-4147-A177-3AD203B41FA5}">
                      <a16:colId xmlns:a16="http://schemas.microsoft.com/office/drawing/2014/main" val="392089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Node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 Configuration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Height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Cluster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Zip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7508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LA0024BA_21LAB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Strand Mount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34.02993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-118.26832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 W 21st 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978622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3033608"/>
            <a:ext cx="7280776" cy="32401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488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LAA Test Locations more locations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91129"/>
              </p:ext>
            </p:extLst>
          </p:nvPr>
        </p:nvGraphicFramePr>
        <p:xfrm>
          <a:off x="1333502" y="1956387"/>
          <a:ext cx="7277094" cy="1995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554">
                  <a:extLst>
                    <a:ext uri="{9D8B030D-6E8A-4147-A177-3AD203B41FA5}">
                      <a16:colId xmlns:a16="http://schemas.microsoft.com/office/drawing/2014/main" val="684087709"/>
                    </a:ext>
                  </a:extLst>
                </a:gridCol>
                <a:gridCol w="443344">
                  <a:extLst>
                    <a:ext uri="{9D8B030D-6E8A-4147-A177-3AD203B41FA5}">
                      <a16:colId xmlns:a16="http://schemas.microsoft.com/office/drawing/2014/main" val="2587751888"/>
                    </a:ext>
                  </a:extLst>
                </a:gridCol>
                <a:gridCol w="879764">
                  <a:extLst>
                    <a:ext uri="{9D8B030D-6E8A-4147-A177-3AD203B41FA5}">
                      <a16:colId xmlns:a16="http://schemas.microsoft.com/office/drawing/2014/main" val="112819503"/>
                    </a:ext>
                  </a:extLst>
                </a:gridCol>
                <a:gridCol w="661554">
                  <a:extLst>
                    <a:ext uri="{9D8B030D-6E8A-4147-A177-3AD203B41FA5}">
                      <a16:colId xmlns:a16="http://schemas.microsoft.com/office/drawing/2014/main" val="3292248921"/>
                    </a:ext>
                  </a:extLst>
                </a:gridCol>
                <a:gridCol w="661554">
                  <a:extLst>
                    <a:ext uri="{9D8B030D-6E8A-4147-A177-3AD203B41FA5}">
                      <a16:colId xmlns:a16="http://schemas.microsoft.com/office/drawing/2014/main" val="1407998656"/>
                    </a:ext>
                  </a:extLst>
                </a:gridCol>
                <a:gridCol w="845128">
                  <a:extLst>
                    <a:ext uri="{9D8B030D-6E8A-4147-A177-3AD203B41FA5}">
                      <a16:colId xmlns:a16="http://schemas.microsoft.com/office/drawing/2014/main" val="498929349"/>
                    </a:ext>
                  </a:extLst>
                </a:gridCol>
                <a:gridCol w="477980">
                  <a:extLst>
                    <a:ext uri="{9D8B030D-6E8A-4147-A177-3AD203B41FA5}">
                      <a16:colId xmlns:a16="http://schemas.microsoft.com/office/drawing/2014/main" val="3932020595"/>
                    </a:ext>
                  </a:extLst>
                </a:gridCol>
                <a:gridCol w="661554">
                  <a:extLst>
                    <a:ext uri="{9D8B030D-6E8A-4147-A177-3AD203B41FA5}">
                      <a16:colId xmlns:a16="http://schemas.microsoft.com/office/drawing/2014/main" val="2671463213"/>
                    </a:ext>
                  </a:extLst>
                </a:gridCol>
                <a:gridCol w="661554">
                  <a:extLst>
                    <a:ext uri="{9D8B030D-6E8A-4147-A177-3AD203B41FA5}">
                      <a16:colId xmlns:a16="http://schemas.microsoft.com/office/drawing/2014/main" val="1326174397"/>
                    </a:ext>
                  </a:extLst>
                </a:gridCol>
                <a:gridCol w="661554">
                  <a:extLst>
                    <a:ext uri="{9D8B030D-6E8A-4147-A177-3AD203B41FA5}">
                      <a16:colId xmlns:a16="http://schemas.microsoft.com/office/drawing/2014/main" val="3533052884"/>
                    </a:ext>
                  </a:extLst>
                </a:gridCol>
                <a:gridCol w="661554">
                  <a:extLst>
                    <a:ext uri="{9D8B030D-6E8A-4147-A177-3AD203B41FA5}">
                      <a16:colId xmlns:a16="http://schemas.microsoft.com/office/drawing/2014/main" val="38949139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Node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 Configuration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Height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Cluster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Zip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289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LA0024BA_21LAB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Strand Mount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34.02993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-118.26832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 W 21st 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701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LA0024BA_61LAB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Strand Mount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34.028754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-118.270949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2301 S Grand Ave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021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LA0100BA_11LAB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Strand Mount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33.99744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-118.24988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Suburban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1402 E 50th 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4061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LA0100BA_21LAB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Strand Mount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33.997625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-118.252051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Suburban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4916 Hooper Ave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75283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91028"/>
              </p:ext>
            </p:extLst>
          </p:nvPr>
        </p:nvGraphicFramePr>
        <p:xfrm>
          <a:off x="1333500" y="4112910"/>
          <a:ext cx="7277101" cy="1906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777">
                  <a:extLst>
                    <a:ext uri="{9D8B030D-6E8A-4147-A177-3AD203B41FA5}">
                      <a16:colId xmlns:a16="http://schemas.microsoft.com/office/drawing/2014/main" val="922291162"/>
                    </a:ext>
                  </a:extLst>
                </a:gridCol>
                <a:gridCol w="468923">
                  <a:extLst>
                    <a:ext uri="{9D8B030D-6E8A-4147-A177-3AD203B41FA5}">
                      <a16:colId xmlns:a16="http://schemas.microsoft.com/office/drawing/2014/main" val="417586250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980951628"/>
                    </a:ext>
                  </a:extLst>
                </a:gridCol>
                <a:gridCol w="677008">
                  <a:extLst>
                    <a:ext uri="{9D8B030D-6E8A-4147-A177-3AD203B41FA5}">
                      <a16:colId xmlns:a16="http://schemas.microsoft.com/office/drawing/2014/main" val="3112945098"/>
                    </a:ext>
                  </a:extLst>
                </a:gridCol>
                <a:gridCol w="559777">
                  <a:extLst>
                    <a:ext uri="{9D8B030D-6E8A-4147-A177-3AD203B41FA5}">
                      <a16:colId xmlns:a16="http://schemas.microsoft.com/office/drawing/2014/main" val="3050864931"/>
                    </a:ext>
                  </a:extLst>
                </a:gridCol>
                <a:gridCol w="559777">
                  <a:extLst>
                    <a:ext uri="{9D8B030D-6E8A-4147-A177-3AD203B41FA5}">
                      <a16:colId xmlns:a16="http://schemas.microsoft.com/office/drawing/2014/main" val="2826988499"/>
                    </a:ext>
                  </a:extLst>
                </a:gridCol>
                <a:gridCol w="559777">
                  <a:extLst>
                    <a:ext uri="{9D8B030D-6E8A-4147-A177-3AD203B41FA5}">
                      <a16:colId xmlns:a16="http://schemas.microsoft.com/office/drawing/2014/main" val="952154814"/>
                    </a:ext>
                  </a:extLst>
                </a:gridCol>
                <a:gridCol w="691661">
                  <a:extLst>
                    <a:ext uri="{9D8B030D-6E8A-4147-A177-3AD203B41FA5}">
                      <a16:colId xmlns:a16="http://schemas.microsoft.com/office/drawing/2014/main" val="18409306"/>
                    </a:ext>
                  </a:extLst>
                </a:gridCol>
                <a:gridCol w="427893">
                  <a:extLst>
                    <a:ext uri="{9D8B030D-6E8A-4147-A177-3AD203B41FA5}">
                      <a16:colId xmlns:a16="http://schemas.microsoft.com/office/drawing/2014/main" val="3687736678"/>
                    </a:ext>
                  </a:extLst>
                </a:gridCol>
                <a:gridCol w="559777">
                  <a:extLst>
                    <a:ext uri="{9D8B030D-6E8A-4147-A177-3AD203B41FA5}">
                      <a16:colId xmlns:a16="http://schemas.microsoft.com/office/drawing/2014/main" val="3472431827"/>
                    </a:ext>
                  </a:extLst>
                </a:gridCol>
                <a:gridCol w="559777">
                  <a:extLst>
                    <a:ext uri="{9D8B030D-6E8A-4147-A177-3AD203B41FA5}">
                      <a16:colId xmlns:a16="http://schemas.microsoft.com/office/drawing/2014/main" val="1475540529"/>
                    </a:ext>
                  </a:extLst>
                </a:gridCol>
                <a:gridCol w="559777">
                  <a:extLst>
                    <a:ext uri="{9D8B030D-6E8A-4147-A177-3AD203B41FA5}">
                      <a16:colId xmlns:a16="http://schemas.microsoft.com/office/drawing/2014/main" val="3893204859"/>
                    </a:ext>
                  </a:extLst>
                </a:gridCol>
                <a:gridCol w="559777">
                  <a:extLst>
                    <a:ext uri="{9D8B030D-6E8A-4147-A177-3AD203B41FA5}">
                      <a16:colId xmlns:a16="http://schemas.microsoft.com/office/drawing/2014/main" val="3166858227"/>
                    </a:ext>
                  </a:extLst>
                </a:gridCol>
              </a:tblGrid>
              <a:tr h="72344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Vendor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NodeName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 Capability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3GPP Combinations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Ant. </a:t>
                      </a:r>
                      <a:r>
                        <a:rPr lang="en-I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Ant. Long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HUB Total CIR(Mbps)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HUB Adjusted CIR(Mbps)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41713024"/>
                  </a:ext>
                </a:extLst>
              </a:tr>
              <a:tr h="39448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Ericsson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LLA0001BA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LA0001BA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LA0001BA1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B66 + B2 + 3UL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5C CA (2A-46D-66A)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33.80077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-118.176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LAH0039A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6496766"/>
                  </a:ext>
                </a:extLst>
              </a:tr>
              <a:tr h="39448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Ericsson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LLA0001BA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LA0001BA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LA0001BA2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B66 + B2 + 3UL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5C CA (2A-46D-66A)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33.78584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-118.148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LAH0039A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9785696"/>
                  </a:ext>
                </a:extLst>
              </a:tr>
              <a:tr h="39448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Ericsson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LLA0001BA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LA0001BA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LA0001BA6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B66 + B2 + 3UL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5C CA (2A-46D-66A)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33.77586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-118.162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LAH0039A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1905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706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5G CA Site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41888"/>
              </p:ext>
            </p:extLst>
          </p:nvPr>
        </p:nvGraphicFramePr>
        <p:xfrm>
          <a:off x="1333500" y="1676400"/>
          <a:ext cx="743108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276">
                  <a:extLst>
                    <a:ext uri="{9D8B030D-6E8A-4147-A177-3AD203B41FA5}">
                      <a16:colId xmlns:a16="http://schemas.microsoft.com/office/drawing/2014/main" val="3210975188"/>
                    </a:ext>
                  </a:extLst>
                </a:gridCol>
                <a:gridCol w="667744">
                  <a:extLst>
                    <a:ext uri="{9D8B030D-6E8A-4147-A177-3AD203B41FA5}">
                      <a16:colId xmlns:a16="http://schemas.microsoft.com/office/drawing/2014/main" val="2212840906"/>
                    </a:ext>
                  </a:extLst>
                </a:gridCol>
                <a:gridCol w="667744">
                  <a:extLst>
                    <a:ext uri="{9D8B030D-6E8A-4147-A177-3AD203B41FA5}">
                      <a16:colId xmlns:a16="http://schemas.microsoft.com/office/drawing/2014/main" val="2799731454"/>
                    </a:ext>
                  </a:extLst>
                </a:gridCol>
                <a:gridCol w="667744">
                  <a:extLst>
                    <a:ext uri="{9D8B030D-6E8A-4147-A177-3AD203B41FA5}">
                      <a16:colId xmlns:a16="http://schemas.microsoft.com/office/drawing/2014/main" val="2685321740"/>
                    </a:ext>
                  </a:extLst>
                </a:gridCol>
                <a:gridCol w="834680">
                  <a:extLst>
                    <a:ext uri="{9D8B030D-6E8A-4147-A177-3AD203B41FA5}">
                      <a16:colId xmlns:a16="http://schemas.microsoft.com/office/drawing/2014/main" val="150400682"/>
                    </a:ext>
                  </a:extLst>
                </a:gridCol>
                <a:gridCol w="751213">
                  <a:extLst>
                    <a:ext uri="{9D8B030D-6E8A-4147-A177-3AD203B41FA5}">
                      <a16:colId xmlns:a16="http://schemas.microsoft.com/office/drawing/2014/main" val="3667870703"/>
                    </a:ext>
                  </a:extLst>
                </a:gridCol>
                <a:gridCol w="417340">
                  <a:extLst>
                    <a:ext uri="{9D8B030D-6E8A-4147-A177-3AD203B41FA5}">
                      <a16:colId xmlns:a16="http://schemas.microsoft.com/office/drawing/2014/main" val="3708590799"/>
                    </a:ext>
                  </a:extLst>
                </a:gridCol>
                <a:gridCol w="500807">
                  <a:extLst>
                    <a:ext uri="{9D8B030D-6E8A-4147-A177-3AD203B41FA5}">
                      <a16:colId xmlns:a16="http://schemas.microsoft.com/office/drawing/2014/main" val="3013584674"/>
                    </a:ext>
                  </a:extLst>
                </a:gridCol>
                <a:gridCol w="500807">
                  <a:extLst>
                    <a:ext uri="{9D8B030D-6E8A-4147-A177-3AD203B41FA5}">
                      <a16:colId xmlns:a16="http://schemas.microsoft.com/office/drawing/2014/main" val="3156232864"/>
                    </a:ext>
                  </a:extLst>
                </a:gridCol>
                <a:gridCol w="1838731">
                  <a:extLst>
                    <a:ext uri="{9D8B030D-6E8A-4147-A177-3AD203B41FA5}">
                      <a16:colId xmlns:a16="http://schemas.microsoft.com/office/drawing/2014/main" val="2123484266"/>
                    </a:ext>
                  </a:extLst>
                </a:gridCol>
              </a:tblGrid>
              <a:tr h="39243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5G BW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5G Bandwidth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Dual connectivity (LTE+NR) Combinations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133540"/>
                  </a:ext>
                </a:extLst>
              </a:tr>
              <a:tr h="52196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LA03101E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34.03658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2*100MHz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DC_2A_n261(2A), DC_66A_n261(2A), DC_2A_n261G, DC_66A_n261G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414582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718949"/>
            <a:ext cx="7431086" cy="36056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61193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5G CA more sites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599793"/>
              </p:ext>
            </p:extLst>
          </p:nvPr>
        </p:nvGraphicFramePr>
        <p:xfrm>
          <a:off x="1522888" y="1812986"/>
          <a:ext cx="6784023" cy="4664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57140195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625803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165855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8949198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0861545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9143354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3775989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620746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62072662"/>
                    </a:ext>
                  </a:extLst>
                </a:gridCol>
                <a:gridCol w="1678623">
                  <a:extLst>
                    <a:ext uri="{9D8B030D-6E8A-4147-A177-3AD203B41FA5}">
                      <a16:colId xmlns:a16="http://schemas.microsoft.com/office/drawing/2014/main" val="2358101030"/>
                    </a:ext>
                  </a:extLst>
                </a:gridCol>
              </a:tblGrid>
              <a:tr h="48726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5G BW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5G Bandwidth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Dual connectivity (LTE+NR) Combinations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452608"/>
                  </a:ext>
                </a:extLst>
              </a:tr>
              <a:tr h="6481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LA03101E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34.03658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2*100MHz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DC_2A_n261(2A), DC_66A_n261(2A), DC_2A_n261G, DC_66A_n261G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0895314"/>
                  </a:ext>
                </a:extLst>
              </a:tr>
              <a:tr h="6481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LA02139A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34.03294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2*100MHz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DC_2A_n261(2A), DC_66A_n261(2A), DC_2A_n261G, DC_66A_n261G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9839257"/>
                  </a:ext>
                </a:extLst>
              </a:tr>
              <a:tr h="6481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SV11069C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34.04533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2*100MHz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DC_2A_n261(2A), DC_66A_n261(2A), DC_2A_n261G, DC_66A_n261G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7981283"/>
                  </a:ext>
                </a:extLst>
              </a:tr>
              <a:tr h="6481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LA02256A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34.02867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2*100MHz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DC_2A_n261(2A), DC_66A_n261(2A), DC_2A_n261G, DC_66A_n261G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6934369"/>
                  </a:ext>
                </a:extLst>
              </a:tr>
              <a:tr h="6481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LA92648A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34.03703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2*100MHz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DC_2A_n261(2A), DC_66A_n261(2A), DC_2A_n261G, DC_66A_n261G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2125995"/>
                  </a:ext>
                </a:extLst>
              </a:tr>
              <a:tr h="77632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LA02648A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34.04003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-118.241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2*100MHz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DC_2A_n261(2A), DC_66A_n261(2A), DC_2A_n261G, DC_66A_n261G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8970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71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540" y="5927727"/>
            <a:ext cx="6958260" cy="138843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6"/>
            <a:ext cx="7772400" cy="1719893"/>
          </a:xfrm>
        </p:spPr>
        <p:txBody>
          <a:bodyPr/>
          <a:lstStyle/>
          <a:p>
            <a:pPr algn="l">
              <a:spcBef>
                <a:spcPct val="20000"/>
              </a:spcBef>
              <a:buClr>
                <a:srgbClr val="006666"/>
              </a:buClr>
              <a:buSzPct val="70000"/>
            </a:pPr>
            <a:r>
              <a:rPr lang="en-US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in USA:</a:t>
            </a:r>
          </a:p>
          <a:p>
            <a:pPr marL="285750" indent="-285750" algn="l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T-Mobile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7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California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358456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br>
              <a:rPr lang="en-IN" dirty="0"/>
            </a:br>
            <a:r>
              <a:rPr lang="en-IN" dirty="0"/>
              <a:t>n2/n25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749213"/>
              </p:ext>
            </p:extLst>
          </p:nvPr>
        </p:nvGraphicFramePr>
        <p:xfrm>
          <a:off x="1333500" y="1752600"/>
          <a:ext cx="7302498" cy="883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">
                  <a:extLst>
                    <a:ext uri="{9D8B030D-6E8A-4147-A177-3AD203B41FA5}">
                      <a16:colId xmlns:a16="http://schemas.microsoft.com/office/drawing/2014/main" val="318996005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033942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5499577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63624212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514874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498086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40310307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127486664"/>
                    </a:ext>
                  </a:extLst>
                </a:gridCol>
                <a:gridCol w="1777998">
                  <a:extLst>
                    <a:ext uri="{9D8B030D-6E8A-4147-A177-3AD203B41FA5}">
                      <a16:colId xmlns:a16="http://schemas.microsoft.com/office/drawing/2014/main" val="2741719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Vendor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 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5G Bandwidth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Supported ENDC Combinations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597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SV11608C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North</a:t>
                      </a:r>
                      <a:b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(Bakersfield)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Ericsson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116, 166, 165, 104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116, 166, 165, 104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35.4012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-119.1092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n71:10</a:t>
                      </a:r>
                      <a:b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n2/n25:15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DC_66A_n71A, DC_66A-(n)71AA,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DC_12A_n2A, DC_66A_n25A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277129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752205"/>
            <a:ext cx="7302498" cy="34961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52474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23E24-F795-3D4D-361E-FD309BCF1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1E2FA9-1F75-5453-EF82-939CE3D6E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F74C01-06E3-BF33-EA04-04963C6FFA80}"/>
              </a:ext>
            </a:extLst>
          </p:cNvPr>
          <p:cNvSpPr txBox="1"/>
          <p:nvPr/>
        </p:nvSpPr>
        <p:spPr>
          <a:xfrm>
            <a:off x="1091609" y="929257"/>
            <a:ext cx="5531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NR to LTE Handover TMO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A33A1-4731-C377-6F7A-A948511CFE65}"/>
              </a:ext>
            </a:extLst>
          </p:cNvPr>
          <p:cNvSpPr txBox="1"/>
          <p:nvPr/>
        </p:nvSpPr>
        <p:spPr>
          <a:xfrm>
            <a:off x="1057939" y="1600200"/>
            <a:ext cx="533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Lat. 47°48'48.9"N 122°16'10.9"W</a:t>
            </a:r>
            <a:b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–Band Handover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A5BAF7-1BD6-24C1-8329-6B0189F16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82" y="2857405"/>
            <a:ext cx="6284236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56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br>
              <a:rPr lang="en-IN" dirty="0"/>
            </a:br>
            <a:r>
              <a:rPr lang="en-IN" dirty="0"/>
              <a:t>n71 DSS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47800" y="1828800"/>
          <a:ext cx="7315199" cy="4038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39">
                  <a:extLst>
                    <a:ext uri="{9D8B030D-6E8A-4147-A177-3AD203B41FA5}">
                      <a16:colId xmlns:a16="http://schemas.microsoft.com/office/drawing/2014/main" val="4271388638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2660109397"/>
                    </a:ext>
                  </a:extLst>
                </a:gridCol>
                <a:gridCol w="705394">
                  <a:extLst>
                    <a:ext uri="{9D8B030D-6E8A-4147-A177-3AD203B41FA5}">
                      <a16:colId xmlns:a16="http://schemas.microsoft.com/office/drawing/2014/main" val="2995287412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684812872"/>
                    </a:ext>
                  </a:extLst>
                </a:gridCol>
                <a:gridCol w="705394">
                  <a:extLst>
                    <a:ext uri="{9D8B030D-6E8A-4147-A177-3AD203B41FA5}">
                      <a16:colId xmlns:a16="http://schemas.microsoft.com/office/drawing/2014/main" val="122857193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32809089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747482741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1325180367"/>
                    </a:ext>
                  </a:extLst>
                </a:gridCol>
                <a:gridCol w="2299064">
                  <a:extLst>
                    <a:ext uri="{9D8B030D-6E8A-4147-A177-3AD203B41FA5}">
                      <a16:colId xmlns:a16="http://schemas.microsoft.com/office/drawing/2014/main" val="4112590913"/>
                    </a:ext>
                  </a:extLst>
                </a:gridCol>
              </a:tblGrid>
              <a:tr h="37276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Vendor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 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5G Band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5G Bandwidth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Supported ENDC Combinations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7116721"/>
                  </a:ext>
                </a:extLst>
              </a:tr>
              <a:tr h="91645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Ericsson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386, 144, 187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386, 144, 187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33.7117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-117.8667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DC_2A-66A_n71A, DC_2A_n71A, DC_66A_n71A,</a:t>
                      </a:r>
                      <a:b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DC_2A-66A-(n)71AA, DC_66A-(n)71AA, DC_2A-</a:t>
                      </a:r>
                      <a:b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(n)71AA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0115468"/>
                  </a:ext>
                </a:extLst>
              </a:tr>
              <a:tr h="91645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Ericsson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382, 496, 68, 348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348, 382, 68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33.7005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-117.866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DC_2A-66A_n71A, DC_2A_n71A, DC_66A_n71A,</a:t>
                      </a:r>
                      <a:b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DC_2A-66A-(n)71AA, DC_66A-(n)71AA, DC_2A-</a:t>
                      </a:r>
                      <a:b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(n)71AA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7338323"/>
                  </a:ext>
                </a:extLst>
              </a:tr>
              <a:tr h="91645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Ericsson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219, 343, 157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219, 343, 157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33.7154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-117.8764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DC_2A-66A_n71A, DC_2A_n71A, DC_66A_n71A,</a:t>
                      </a:r>
                      <a:b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DC_2A-66A-(n)71AA, DC_66A-(n)71AA, DC_2A-</a:t>
                      </a:r>
                      <a:b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(n)71AA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5602831"/>
                  </a:ext>
                </a:extLst>
              </a:tr>
              <a:tr h="91645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Ericsson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18, 361, 194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18, 361, 194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-117.8597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DC_2A-66A_n71A, DC_2A_n71A, DC_66A_n71A,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DC_2A-66A-(n)71AA, DC_66A-(n)71AA, DC_2A-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(n)71AA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0181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284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540" y="5927727"/>
            <a:ext cx="6958260" cy="138843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6"/>
            <a:ext cx="7772400" cy="1719893"/>
          </a:xfrm>
        </p:spPr>
        <p:txBody>
          <a:bodyPr/>
          <a:lstStyle/>
          <a:p>
            <a:pPr algn="l">
              <a:spcBef>
                <a:spcPct val="20000"/>
              </a:spcBef>
              <a:buClr>
                <a:srgbClr val="006666"/>
              </a:buClr>
              <a:buSzPct val="70000"/>
            </a:pPr>
            <a:r>
              <a:rPr lang="en-US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in USA:</a:t>
            </a:r>
          </a:p>
          <a:p>
            <a:pPr marL="285750" indent="-285750" algn="l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T-Mobile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7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Newyork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73386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B66+B2(2CA)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B66+B2(2CA) – Location (40.61193, -73.95955)</a:t>
            </a: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2" y="2295171"/>
            <a:ext cx="7079473" cy="36468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34813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Handover B66-&gt;B4-&gt;B66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HO B66 location A(40.4734, -74.40917) to B4 location B(40.41583, -74.44667)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3" y="2275891"/>
            <a:ext cx="7115985" cy="365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4879013" y="3835110"/>
            <a:ext cx="538448" cy="979838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65444" y="3561447"/>
            <a:ext cx="175259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Handover between B66-&gt;B4-&gt;B66</a:t>
            </a:r>
            <a:endParaRPr lang="en-IN" sz="12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357073" y="3771212"/>
            <a:ext cx="579761" cy="947616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4880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B4(DL256QAM SINR-28dBm RSRP-71dBm)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B4(DL256QAM SINR-28dBm RSRP-71dBm) Location (40.6199, -73.96324)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9" y="2275891"/>
            <a:ext cx="4645025" cy="365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70013" y="2275891"/>
            <a:ext cx="25161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Need to lock B4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Download big size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Go to PDSCH </a:t>
            </a:r>
            <a:r>
              <a:rPr lang="en-I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demapper</a:t>
            </a: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Check transmission modulation</a:t>
            </a: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38217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PS HO B66-&gt;B2-&gt;B66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From Location A(40.60847, -74.08827) to Location B(40.60829, -74.13213)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3" y="2275891"/>
            <a:ext cx="7079472" cy="3650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874576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B4(UL64QAM)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B4(UL64QAM) – Location (40.61193, -73.95955)</a:t>
            </a: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2" y="2295171"/>
            <a:ext cx="7079473" cy="36468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652751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TM9 (8x2) NY location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572862"/>
            <a:ext cx="7543800" cy="4827938"/>
          </a:xfrm>
        </p:spPr>
        <p:txBody>
          <a:bodyPr/>
          <a:lstStyle/>
          <a:p>
            <a:pPr marL="0" indent="0">
              <a:buNone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Site ID	 PCI   Lat 	                   Long 	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        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Address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BX03001A 	 68    40.86313742     -73.92624200      75 Sherman Avenue, New York, NY 					         10040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NY02093B 	 6      40.84894907     -73.93689880      661 West 179 Street, New York, NY 					         10033</a:t>
            </a:r>
          </a:p>
          <a:p>
            <a:pPr marL="0" indent="0">
              <a:buNone/>
            </a:pPr>
            <a:endParaRPr lang="pt-BR" sz="16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35624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B2+B4(2CA)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B2+B4(2CA) – Location (40.61193, -73.95955)</a:t>
            </a: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2" y="2295171"/>
            <a:ext cx="7079473" cy="36468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862275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B4(DL256QAM)-B2(64ULQAM)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B4(DL256QAM)-B2(64ULQAM)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3" y="2275891"/>
            <a:ext cx="7079472" cy="36778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>
            <a:off x="4038600" y="3426619"/>
            <a:ext cx="228600" cy="1221581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648200" y="3426619"/>
            <a:ext cx="237322" cy="1181970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47901" y="3695822"/>
            <a:ext cx="156210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PS HO between </a:t>
            </a:r>
          </a:p>
          <a:p>
            <a:r>
              <a:rPr lang="en-US" sz="1200" dirty="0"/>
              <a:t>B4-&gt;B2-&gt;B4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103927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E98678-FD1B-A562-A00C-BDD5FB90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C9B4E-8081-5EBA-70EF-82B9B5EC5E40}"/>
              </a:ext>
            </a:extLst>
          </p:cNvPr>
          <p:cNvSpPr txBox="1"/>
          <p:nvPr/>
        </p:nvSpPr>
        <p:spPr>
          <a:xfrm>
            <a:off x="1295400" y="1600200"/>
            <a:ext cx="518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Verizon 5G near cell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Lat. 47°47'27.2"N 122°12'52.2"W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05F05-C884-8C26-5058-790DF7799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86" y="2667000"/>
            <a:ext cx="7490639" cy="409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084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PS HO/Cell Resel B4-&gt;B71-&gt;B4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B4&lt;-&gt;B71 Location A(40.67275, -73.96959) to Location B(40.66318, -73.96242)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2" y="2275858"/>
            <a:ext cx="7079473" cy="36501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>
            <a:off x="4196048" y="3884613"/>
            <a:ext cx="718852" cy="915987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4648200" y="3578226"/>
            <a:ext cx="592685" cy="748774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43449" y="3697069"/>
            <a:ext cx="175259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PS HO/Cell reselection between B4-&gt;B71-&gt;B4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3145997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B2+B4(2CA)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B2+B4(2CA) – Location (40.6199, -73.96324)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3" y="2275891"/>
            <a:ext cx="7079472" cy="3650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712909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B12-&gt;B71-&gt;B12 PS HO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1600" dirty="0">
                <a:latin typeface="Calibri" panose="020F0502020204030204" pitchFamily="34" charset="0"/>
                <a:cs typeface="Calibri" panose="020F0502020204030204" pitchFamily="34" charset="0"/>
              </a:rPr>
              <a:t>From Location A(40.6513, -74.008) to Location B(40.63656, -73.98296)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3" y="2259919"/>
            <a:ext cx="7079472" cy="36661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>
            <a:off x="5039672" y="3461560"/>
            <a:ext cx="702714" cy="631420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767588" y="3800756"/>
            <a:ext cx="668886" cy="600421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14989" y="4050216"/>
            <a:ext cx="175259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PS HO/Cell reselection between B12-&gt;B71-&gt;B12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45766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B2+B12(2CA)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B2+B12(2CA) – Location (40.6199, -73.96324)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3" y="2275891"/>
            <a:ext cx="7079472" cy="3650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831500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B2+B4+B12(3CA)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B2+B4+B12(3CA) – Location (40.63656, -73.98296)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399" y="2283877"/>
            <a:ext cx="7082226" cy="3650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66429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B4 Cell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resel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 B2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B4 Cell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resel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 B2 Cell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resel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 B4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3" y="2275891"/>
            <a:ext cx="7079472" cy="36778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>
            <a:off x="4038600" y="3426619"/>
            <a:ext cx="228600" cy="1221581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648200" y="3426619"/>
            <a:ext cx="237322" cy="1181970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95501" y="3694438"/>
            <a:ext cx="201929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Cell reselection between B4-&gt;B2-&gt;B4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3157009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n71 SA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n71 SA Location (40.60223, -73.97453)</a:t>
            </a:r>
          </a:p>
          <a:p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For n71 SA we need to lock the LTE band to B71 and disable all NSA band</a:t>
            </a:r>
          </a:p>
          <a:p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Few other location are as follow : </a:t>
            </a:r>
          </a:p>
          <a:p>
            <a:pPr lvl="1"/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40.69389	-74.4112	</a:t>
            </a:r>
          </a:p>
          <a:p>
            <a:pPr lvl="1"/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40.69	-74.3822	</a:t>
            </a:r>
          </a:p>
          <a:p>
            <a:pPr marL="109537" indent="0">
              <a:buNone/>
            </a:pPr>
            <a:endParaRPr lang="en-IN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429000"/>
            <a:ext cx="7350125" cy="25327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585026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5G &amp; LTE (B2,B12, B66, B71, &amp; N71)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7700" y="1827212"/>
            <a:ext cx="4334803" cy="4192587"/>
          </a:xfrm>
        </p:spPr>
        <p:txBody>
          <a:bodyPr/>
          <a:lstStyle/>
          <a:p>
            <a:pPr marL="395287" indent="-285750"/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Co-ordinates</a:t>
            </a: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 : 40.611934 -73.959559</a:t>
            </a:r>
          </a:p>
          <a:p>
            <a:pPr marL="395287" indent="-285750"/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Site Id :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BK04013A</a:t>
            </a:r>
          </a:p>
          <a:p>
            <a:pPr marL="395287" indent="-285750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LTE Bandwidth :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5MHz, 15MHz</a:t>
            </a:r>
          </a:p>
          <a:p>
            <a:pPr marL="395287" indent="-285750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4X4 MIMO : Available for B2 at this</a:t>
            </a:r>
          </a:p>
          <a:p>
            <a:pPr marL="109537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 location.</a:t>
            </a:r>
          </a:p>
          <a:p>
            <a:pPr marL="395287" indent="-285750"/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NR Band NSA : N71</a:t>
            </a:r>
          </a:p>
          <a:p>
            <a:pPr marL="395287" indent="-285750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For NR band 71 we need to disable all SA bands</a:t>
            </a:r>
          </a:p>
          <a:p>
            <a:pPr marL="109537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     and locked the NSA band to B71</a:t>
            </a:r>
            <a:endParaRPr lang="en-U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09537" indent="0">
              <a:buNone/>
            </a:pP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5287" indent="-285750"/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Please refer next slides for more location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503" y="1827211"/>
            <a:ext cx="3701121" cy="41925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38549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5G &amp; LTE (B2,B12, B66, B71, &amp; N71)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36254" y="1972912"/>
          <a:ext cx="7350546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091">
                  <a:extLst>
                    <a:ext uri="{9D8B030D-6E8A-4147-A177-3AD203B41FA5}">
                      <a16:colId xmlns:a16="http://schemas.microsoft.com/office/drawing/2014/main" val="154154651"/>
                    </a:ext>
                  </a:extLst>
                </a:gridCol>
                <a:gridCol w="1225091">
                  <a:extLst>
                    <a:ext uri="{9D8B030D-6E8A-4147-A177-3AD203B41FA5}">
                      <a16:colId xmlns:a16="http://schemas.microsoft.com/office/drawing/2014/main" val="2625899964"/>
                    </a:ext>
                  </a:extLst>
                </a:gridCol>
                <a:gridCol w="1225091">
                  <a:extLst>
                    <a:ext uri="{9D8B030D-6E8A-4147-A177-3AD203B41FA5}">
                      <a16:colId xmlns:a16="http://schemas.microsoft.com/office/drawing/2014/main" val="323963523"/>
                    </a:ext>
                  </a:extLst>
                </a:gridCol>
                <a:gridCol w="1225091">
                  <a:extLst>
                    <a:ext uri="{9D8B030D-6E8A-4147-A177-3AD203B41FA5}">
                      <a16:colId xmlns:a16="http://schemas.microsoft.com/office/drawing/2014/main" val="1134555527"/>
                    </a:ext>
                  </a:extLst>
                </a:gridCol>
                <a:gridCol w="1225091">
                  <a:extLst>
                    <a:ext uri="{9D8B030D-6E8A-4147-A177-3AD203B41FA5}">
                      <a16:colId xmlns:a16="http://schemas.microsoft.com/office/drawing/2014/main" val="2489758578"/>
                    </a:ext>
                  </a:extLst>
                </a:gridCol>
                <a:gridCol w="1225091">
                  <a:extLst>
                    <a:ext uri="{9D8B030D-6E8A-4147-A177-3AD203B41FA5}">
                      <a16:colId xmlns:a16="http://schemas.microsoft.com/office/drawing/2014/main" val="4108077047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Band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 Band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633281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BK04000A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 B12, B66, 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40.704562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-73.96137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771116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BK04003A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 B12, B66, B71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40.674597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-73.86384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571011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BK04004C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 B12, B66, B71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40.711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-73.9576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790202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BK04008A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 B12, B66, B71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40.6513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-74.008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268802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BK04009A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 B12, B66, B71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40.63656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-73.98296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430761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BK04010D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 B12, B66, B71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40.602236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-73.97453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289568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BK04011A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 B12, B66, B71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40.59742766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-73.970061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932205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BK04012B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 B12, B66, B71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40.6277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-73.9508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73718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BK04013A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 B12, B66, B71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40.611934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-73.959559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001454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BK04015A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 B12, B66, B71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40.622588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-73.96173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215449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BK04017D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 B12, B66, B71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90039395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351665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5G &amp; LTE (B2,B12, B66, B71, &amp; N71)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333499" y="1972912"/>
          <a:ext cx="7353300" cy="4046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550">
                  <a:extLst>
                    <a:ext uri="{9D8B030D-6E8A-4147-A177-3AD203B41FA5}">
                      <a16:colId xmlns:a16="http://schemas.microsoft.com/office/drawing/2014/main" val="4059138574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3540017463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992930788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1455318157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3106837771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3671288163"/>
                    </a:ext>
                  </a:extLst>
                </a:gridCol>
              </a:tblGrid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Band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 Band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0456923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BK04001E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40.68540706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-73.974385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8496611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BK04054A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40.691415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-73.986473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8335655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BK04068D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40.694046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-73.977558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2778940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BK04121A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40.6776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2158711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BK04127B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40.68039465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-73.9778719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4987177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BK04818A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40.681321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-73.974092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8594494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BK04995C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40.69154723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-73.98126667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2497423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BKM4036A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40.69734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3609679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BKM4093A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40.6781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8726390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BQ04048A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40.697327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-73.982377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8128405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BQ04117A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40.683311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-73.978156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2287986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BQ04150A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40.691644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-73.987452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9712095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BQ04184B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40.681981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-73.986295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6882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571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B33942-AF1D-389A-8CA9-140206A0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5E847C5-8EF9-EA65-EC07-028C20628D75}"/>
              </a:ext>
            </a:extLst>
          </p:cNvPr>
          <p:cNvSpPr txBox="1">
            <a:spLocks/>
          </p:cNvSpPr>
          <p:nvPr/>
        </p:nvSpPr>
        <p:spPr>
          <a:xfrm>
            <a:off x="1295400" y="1600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AT&amp;T 5G NEAR CELL</a:t>
            </a:r>
            <a:b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47°47'27.2"N 122°12'52.2"W</a:t>
            </a:r>
            <a:b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64E0F3-DA80-DE6B-DB67-C20EEAF7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93" y="2590799"/>
            <a:ext cx="7256856" cy="400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154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5G &amp; LTE (B2,B12, B66, B71, &amp; N71)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333500" y="1971076"/>
          <a:ext cx="7353300" cy="4046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550">
                  <a:extLst>
                    <a:ext uri="{9D8B030D-6E8A-4147-A177-3AD203B41FA5}">
                      <a16:colId xmlns:a16="http://schemas.microsoft.com/office/drawing/2014/main" val="4059138574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3540017463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992930788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1455318157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3106837771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3671288163"/>
                    </a:ext>
                  </a:extLst>
                </a:gridCol>
              </a:tblGrid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gNb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Band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 Band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0456923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BQ04387E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40.690287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-73.985202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8496611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BQ04186N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40.702576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-73.986877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8335655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BQ04389A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40.69459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-73.982687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2778940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BQ04391B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40.68716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-73.978007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2158711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BQ04394D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40.67758946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-73.9674208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4987177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BQ04465A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40.6916027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-73.9699975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8594494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BQ04582A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40.695785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-73.987448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2497423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BQ04604E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40.67538928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-73.9813813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3609679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BQ04642A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40.695691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-73.971109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8726390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BQ04644A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40.68099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-73.965223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8128405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BQ04799B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40.687163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-73.984076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2287986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BQ04873C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40.683498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-73.970241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9712095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BQ04985B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SA+NSA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B2,B12,B66,B71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40.67766615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-73.9753655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6882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8093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8095" y="1208617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5G &amp; LTE (B2,B12, B66 &amp; N41)</a:t>
            </a: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258095" y="1972912"/>
          <a:ext cx="7313610" cy="2312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935">
                  <a:extLst>
                    <a:ext uri="{9D8B030D-6E8A-4147-A177-3AD203B41FA5}">
                      <a16:colId xmlns:a16="http://schemas.microsoft.com/office/drawing/2014/main" val="4059138574"/>
                    </a:ext>
                  </a:extLst>
                </a:gridCol>
                <a:gridCol w="1218935">
                  <a:extLst>
                    <a:ext uri="{9D8B030D-6E8A-4147-A177-3AD203B41FA5}">
                      <a16:colId xmlns:a16="http://schemas.microsoft.com/office/drawing/2014/main" val="3540017463"/>
                    </a:ext>
                  </a:extLst>
                </a:gridCol>
                <a:gridCol w="1218935">
                  <a:extLst>
                    <a:ext uri="{9D8B030D-6E8A-4147-A177-3AD203B41FA5}">
                      <a16:colId xmlns:a16="http://schemas.microsoft.com/office/drawing/2014/main" val="992930788"/>
                    </a:ext>
                  </a:extLst>
                </a:gridCol>
                <a:gridCol w="1218935">
                  <a:extLst>
                    <a:ext uri="{9D8B030D-6E8A-4147-A177-3AD203B41FA5}">
                      <a16:colId xmlns:a16="http://schemas.microsoft.com/office/drawing/2014/main" val="1455318157"/>
                    </a:ext>
                  </a:extLst>
                </a:gridCol>
                <a:gridCol w="1218935">
                  <a:extLst>
                    <a:ext uri="{9D8B030D-6E8A-4147-A177-3AD203B41FA5}">
                      <a16:colId xmlns:a16="http://schemas.microsoft.com/office/drawing/2014/main" val="3106837771"/>
                    </a:ext>
                  </a:extLst>
                </a:gridCol>
                <a:gridCol w="1218935">
                  <a:extLst>
                    <a:ext uri="{9D8B030D-6E8A-4147-A177-3AD203B41FA5}">
                      <a16:colId xmlns:a16="http://schemas.microsoft.com/office/drawing/2014/main" val="3671288163"/>
                    </a:ext>
                  </a:extLst>
                </a:gridCol>
              </a:tblGrid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Band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 Band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0456923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BK04080A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40.65213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-73.9508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8496611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BKM4055A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40.65797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-73.9521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8335655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BQ04335C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40.6551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-73.9508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2778940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BQ04454C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40.70842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2158711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BQ04861A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40.6239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-74.0277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4987177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NY01904D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40.71831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-73.9755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8594494"/>
                  </a:ext>
                </a:extLst>
              </a:tr>
              <a:tr h="28906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NY02086A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B2,B12,B66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40.82736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-73.844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2497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9742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LAA, n71,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mmWave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827212"/>
            <a:ext cx="7772400" cy="4192587"/>
          </a:xfrm>
        </p:spPr>
        <p:txBody>
          <a:bodyPr/>
          <a:lstStyle/>
          <a:p>
            <a:pPr marL="0" indent="0">
              <a:buNone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Lat   	      	 Long     	          	NR Band     	LTE Band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40.7587316    	-73.9916633  	n71,n261   	B2,B12,B66,B46,B71 </a:t>
            </a:r>
          </a:p>
          <a:p>
            <a:pPr marL="0" indent="0">
              <a:buNone/>
            </a:pPr>
            <a:endParaRPr lang="en-U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40.76488428  	-73.9880845  	n71,n261		B2,B12,B66,B46,B71</a:t>
            </a:r>
          </a:p>
          <a:p>
            <a:pPr marL="0" indent="0">
              <a:buNone/>
            </a:pPr>
            <a:endParaRPr lang="en-U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40.76710305  	-73.9861169  	n71,n261		B2,B12,B66,B46,B71</a:t>
            </a:r>
          </a:p>
          <a:p>
            <a:pPr marL="0" indent="0">
              <a:buNone/>
            </a:pPr>
            <a:endParaRPr lang="en-U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NR Bandwidth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	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LTE Bandwidth: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N71 : 5 MHz	B2 : 10 MHz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N261 : 2x50 MHz	B66: 20 MHz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	B71 &amp; B12 : 5 MHz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	B46 : 3x20 MHz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803695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5G NSA (E//) with LAA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572862"/>
            <a:ext cx="7772400" cy="4751738"/>
          </a:xfrm>
        </p:spPr>
        <p:txBody>
          <a:bodyPr/>
          <a:lstStyle/>
          <a:p>
            <a:pPr marL="0" indent="0">
              <a:buNone/>
            </a:pPr>
            <a:r>
              <a:rPr lang="pt-BR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Site ID 	LTE PCI 		NR PCI 		Latitude 		Longitude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NY01440A 	B2: 30, 31, 32	n71: 273, 274, 275	40.731358 		-73.9829055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B4: 153, 154, 155	n261: 153, 154, 155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B12: 273, 274, 275	n41: 153, 154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B71: 273, 274, 275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LAA: 153, 154, 155					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			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NY01846A	B2: 281, 402, 403	n71: 255, 256, 257	40.72547224 	-73.9780175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B4: 315, 316, 317	n261: 217, 316	</a:t>
            </a:r>
          </a:p>
          <a:p>
            <a:pPr marL="0" indent="0">
              <a:buNone/>
            </a:pPr>
            <a:r>
              <a:rPr lang="pt-BR" sz="1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LAA: 316, 317	n41: 315, 316, 317	</a:t>
            </a:r>
          </a:p>
          <a:p>
            <a:pPr marL="0" indent="0">
              <a:buNone/>
            </a:pPr>
            <a:r>
              <a:rPr lang="pt-BR" sz="1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B12: 255, 256, 257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B71: 255, 256, 257</a:t>
            </a:r>
          </a:p>
          <a:p>
            <a:pPr marL="0" indent="0">
              <a:buNone/>
            </a:pPr>
            <a:endParaRPr lang="pt-BR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NY01177B	B2: 142, 216, 470	n71: 309, 310, 311	40.7276924 		-73.9905902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B4: 321, 322, 323	n261: 323, 322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LAA: 322, 323	n41: 321, 322, 323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B12: 309, 310, 311</a:t>
            </a: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B71: 309, 310, 311</a:t>
            </a:r>
            <a:endParaRPr lang="en-U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532757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5G NSA (E//) with LAA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572862"/>
            <a:ext cx="7543800" cy="4827938"/>
          </a:xfrm>
        </p:spPr>
        <p:txBody>
          <a:bodyPr/>
          <a:lstStyle/>
          <a:p>
            <a:pPr marL="0" indent="0">
              <a:buNone/>
            </a:pPr>
            <a:r>
              <a:rPr lang="pt-BR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Site ID 	LTE PCI 		NR PCI 		Latitude 		Longitude</a:t>
            </a:r>
          </a:p>
          <a:p>
            <a:pPr marL="0" indent="0">
              <a:buNone/>
            </a:pPr>
            <a:r>
              <a:rPr lang="pt-BR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NY01871A	B2: 42, 43, 44	n71: 108, 109, 110	40.72851054 	-73.9762066</a:t>
            </a:r>
          </a:p>
          <a:p>
            <a:pPr marL="0" indent="0">
              <a:buNone/>
            </a:pPr>
            <a:r>
              <a:rPr lang="pt-BR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B4: 471, 472, 473	n261: 473, 472, 471</a:t>
            </a:r>
          </a:p>
          <a:p>
            <a:pPr marL="0" indent="0">
              <a:buNone/>
            </a:pPr>
            <a:r>
              <a:rPr lang="pt-BR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LAA: 471, 472, 473	n41: 471, 472, 473</a:t>
            </a:r>
          </a:p>
          <a:p>
            <a:pPr marL="0" indent="0">
              <a:buNone/>
            </a:pPr>
            <a:r>
              <a:rPr lang="pt-BR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B12: 108, 109, 110</a:t>
            </a:r>
          </a:p>
          <a:p>
            <a:pPr marL="0" indent="0">
              <a:buNone/>
            </a:pPr>
            <a:r>
              <a:rPr lang="pt-BR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B71: 108, 109, 110</a:t>
            </a:r>
          </a:p>
          <a:p>
            <a:pPr marL="0" indent="0">
              <a:buNone/>
            </a:pPr>
            <a:endParaRPr lang="pt-BR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pt-BR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NY01919B	B12: 24, 25, 413	n261: 93, 94, 95	40.72320492 	-73.9828022</a:t>
            </a:r>
          </a:p>
          <a:p>
            <a:pPr marL="0" indent="0">
              <a:buNone/>
            </a:pPr>
            <a:r>
              <a:rPr lang="pt-BR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B2: 174, 175, 176	n71: 24, 25, 413</a:t>
            </a:r>
          </a:p>
          <a:p>
            <a:pPr marL="0" indent="0">
              <a:buNone/>
            </a:pPr>
            <a:r>
              <a:rPr lang="pt-BR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B4: 93, 94, 95	n41: 93, 94, 95</a:t>
            </a:r>
          </a:p>
          <a:p>
            <a:pPr marL="0" indent="0">
              <a:buNone/>
            </a:pPr>
            <a:r>
              <a:rPr lang="pt-BR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B71: 24, 25, 413</a:t>
            </a:r>
          </a:p>
          <a:p>
            <a:pPr marL="0" indent="0">
              <a:buNone/>
            </a:pPr>
            <a:r>
              <a:rPr lang="pt-BR" sz="1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LAA: 93, 95</a:t>
            </a:r>
            <a:endParaRPr lang="pt-BR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pt-BR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Few other location as as follows : </a:t>
            </a:r>
            <a:endParaRPr lang="en-U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40.73039079	-73.9861287	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40.72802249	-73.9789568	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40.72546321	-73.9841761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40.72878333	-73.9841715	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40.7287929	-73.9877506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endParaRPr lang="pt-BR" sz="16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778983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540" y="5927727"/>
            <a:ext cx="6958260" cy="138843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6"/>
            <a:ext cx="7772400" cy="1719893"/>
          </a:xfrm>
        </p:spPr>
        <p:txBody>
          <a:bodyPr/>
          <a:lstStyle/>
          <a:p>
            <a:pPr algn="l">
              <a:spcBef>
                <a:spcPct val="20000"/>
              </a:spcBef>
              <a:buClr>
                <a:srgbClr val="006666"/>
              </a:buClr>
              <a:buSzPct val="70000"/>
            </a:pPr>
            <a:r>
              <a:rPr lang="en-US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in USA:</a:t>
            </a:r>
          </a:p>
          <a:p>
            <a:pPr marL="285750" indent="-285750" algn="l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T-Mobile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7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Myrtel Beach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365885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B5-B2 Handover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B5-&gt;B2 HO Location A(33.98672, -79.19933) to Location B(33.96643, -79.18569)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399" y="2275891"/>
            <a:ext cx="7082226" cy="36581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8" name="Straight Arrow Connector 7"/>
          <p:cNvCxnSpPr/>
          <p:nvPr/>
        </p:nvCxnSpPr>
        <p:spPr bwMode="auto">
          <a:xfrm>
            <a:off x="4572000" y="3884613"/>
            <a:ext cx="424523" cy="759743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00330" y="4367357"/>
            <a:ext cx="1639692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200" dirty="0"/>
              <a:t>B5-&gt;B2 Handover</a:t>
            </a:r>
          </a:p>
        </p:txBody>
      </p:sp>
    </p:spTree>
    <p:extLst>
      <p:ext uri="{BB962C8B-B14F-4D97-AF65-F5344CB8AC3E}">
        <p14:creationId xmlns:p14="http://schemas.microsoft.com/office/powerpoint/2010/main" val="13077796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540" y="5927727"/>
            <a:ext cx="6958260" cy="138843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6"/>
            <a:ext cx="7772400" cy="1719893"/>
          </a:xfrm>
        </p:spPr>
        <p:txBody>
          <a:bodyPr/>
          <a:lstStyle/>
          <a:p>
            <a:pPr algn="l">
              <a:spcBef>
                <a:spcPct val="20000"/>
              </a:spcBef>
              <a:buClr>
                <a:srgbClr val="006666"/>
              </a:buClr>
              <a:buSzPct val="70000"/>
            </a:pPr>
            <a:r>
              <a:rPr lang="en-US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in USA:</a:t>
            </a:r>
          </a:p>
          <a:p>
            <a:pPr marL="285750" indent="-285750" algn="l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T-Mobile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6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r>
              <a:rPr lang="de-DE" altLang="de-DE" sz="4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40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Dallas &amp; Lewisville</a:t>
            </a:r>
            <a:r>
              <a:rPr lang="de-DE" altLang="de-DE" sz="4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40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74743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B2 &amp; B66_TM9(8*2)_DL256QAM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0013" y="1572862"/>
            <a:ext cx="7313612" cy="4369151"/>
          </a:xfrm>
        </p:spPr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B2 &amp; B66_TM9(8*2)_DL256QAM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Location 1 : Near Cell RF test location (33.04778, -97.00996)</a:t>
            </a:r>
          </a:p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Location 2 : Near Cell RF test location (</a:t>
            </a:r>
            <a:r>
              <a:rPr lang="en-US" sz="1600" b="0" i="0" u="none" strike="noStrike" baseline="0" dirty="0">
                <a:latin typeface="Calibri" panose="020F0502020204030204" pitchFamily="34" charset="0"/>
              </a:rPr>
              <a:t>33.04764, -97.01099)</a:t>
            </a:r>
            <a:endParaRPr lang="en-U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600" b="0" i="0" u="none" strike="noStrike" baseline="0" dirty="0">
                <a:latin typeface="Calibri" panose="020F0502020204030204" pitchFamily="34" charset="0"/>
              </a:rPr>
              <a:t>Location 3 : Mid Cell RF test Location (33.04543, -97.01512)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3" y="2895600"/>
            <a:ext cx="7313612" cy="30488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042745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TM9(8x2)&lt;-&gt;TM4 PS HO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Location A(33.04778, -97.00996) to Location B(33.03974, -97.00435)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23" y="2263412"/>
            <a:ext cx="7055602" cy="36865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>
            <a:off x="5142971" y="4106665"/>
            <a:ext cx="424523" cy="759743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74751" y="4487454"/>
            <a:ext cx="1194497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200" dirty="0"/>
              <a:t>TM9-TM4 HO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31062" y="3968165"/>
            <a:ext cx="1194497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200" dirty="0"/>
              <a:t>TM4-TM9 HO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5671241" y="3929169"/>
            <a:ext cx="308526" cy="646077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68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7"/>
            <a:ext cx="7772400" cy="933974"/>
          </a:xfrm>
        </p:spPr>
        <p:txBody>
          <a:bodyPr/>
          <a:lstStyle/>
          <a:p>
            <a:pPr algn="l">
              <a:spcBef>
                <a:spcPct val="20000"/>
              </a:spcBef>
              <a:buClr>
                <a:srgbClr val="006666"/>
              </a:buClr>
              <a:buSzPct val="70000"/>
            </a:pPr>
            <a:r>
              <a:rPr lang="en-US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in USA:</a:t>
            </a:r>
          </a:p>
          <a:p>
            <a:pPr marL="285750" indent="-285750" algn="l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T-Mobile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7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Seattle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712488"/>
              </p:ext>
            </p:extLst>
          </p:nvPr>
        </p:nvGraphicFramePr>
        <p:xfrm>
          <a:off x="1295400" y="3861936"/>
          <a:ext cx="73914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85386956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1349929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78756936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70693852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16335157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j-lt"/>
                        </a:rPr>
                        <a:t>Location</a:t>
                      </a:r>
                      <a:endParaRPr lang="en-IN" sz="15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j-lt"/>
                        </a:rPr>
                        <a:t>Slides</a:t>
                      </a:r>
                      <a:endParaRPr lang="en-IN" sz="15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j-lt"/>
                        </a:rPr>
                        <a:t>Technology</a:t>
                      </a:r>
                      <a:endParaRPr lang="en-IN" sz="15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j-lt"/>
                        </a:rPr>
                        <a:t>RAN infra</a:t>
                      </a:r>
                      <a:endParaRPr lang="en-IN" sz="15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j-lt"/>
                        </a:rPr>
                        <a:t>Bands</a:t>
                      </a:r>
                      <a:endParaRPr lang="en-IN" sz="15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326636"/>
                  </a:ext>
                </a:extLst>
              </a:tr>
              <a:tr h="47960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Seattle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4-37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LTE, LAA, SA &amp; NSA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Nokia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Band 2, 12, 46, 66, 71, n41, n71 ,n261</a:t>
                      </a:r>
                    </a:p>
                    <a:p>
                      <a:pPr algn="ctr"/>
                      <a:endParaRPr lang="en-IN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9584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B2 &amp; B66_TM9-TM9 HO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From Location A(33.04778, -97.00996) to Location B(33.04624, -97.00764)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22" y="2283878"/>
            <a:ext cx="7055603" cy="3658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>
            <a:off x="5059799" y="3581400"/>
            <a:ext cx="229792" cy="809592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53063" y="3986196"/>
            <a:ext cx="1194497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200" dirty="0"/>
              <a:t>TM9-TM9 HO</a:t>
            </a:r>
          </a:p>
        </p:txBody>
      </p:sp>
    </p:spTree>
    <p:extLst>
      <p:ext uri="{BB962C8B-B14F-4D97-AF65-F5344CB8AC3E}">
        <p14:creationId xmlns:p14="http://schemas.microsoft.com/office/powerpoint/2010/main" val="20052648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LAA, n71, &amp;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mmWave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3500" y="1572862"/>
            <a:ext cx="7350125" cy="4675538"/>
          </a:xfrm>
        </p:spPr>
        <p:txBody>
          <a:bodyPr/>
          <a:lstStyle/>
          <a:p>
            <a:pPr marL="0" indent="0">
              <a:buNone/>
            </a:pP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Market  	Lat 	Long 	   NR Band		LTE Band</a:t>
            </a:r>
          </a:p>
          <a:p>
            <a:pPr marL="0" indent="0">
              <a:buNone/>
            </a:pP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Dallas 	32.76979 	-97.10451	   n71, n261	B2,B46,B66</a:t>
            </a:r>
          </a:p>
          <a:p>
            <a:pPr marL="0" indent="0">
              <a:buNone/>
            </a:pPr>
            <a:r>
              <a:rPr lang="en-IN" sz="1600" dirty="0">
                <a:latin typeface="Calibri" panose="020F0502020204030204" pitchFamily="34" charset="0"/>
                <a:cs typeface="Calibri" panose="020F0502020204030204" pitchFamily="34" charset="0"/>
              </a:rPr>
              <a:t>Dallas 	32.76754 	-97.09989	   n71, n261	B2,B46,B66</a:t>
            </a:r>
          </a:p>
          <a:p>
            <a:pPr marL="0" indent="0" algn="l">
              <a:buNone/>
            </a:pP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en-U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Site ID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 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     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Long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DA01004	  32.783593  -96.801413	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DA01061	  32.797965  -96.805019	</a:t>
            </a:r>
          </a:p>
          <a:p>
            <a:pPr marL="0" indent="0">
              <a:buNone/>
            </a:pP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N260/39Ghz, configured as 8CC for 39Ghz </a:t>
            </a:r>
            <a:r>
              <a:rPr lang="en-IN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mmW</a:t>
            </a: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922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540" y="5927727"/>
            <a:ext cx="6958260" cy="138843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6"/>
            <a:ext cx="7772400" cy="1719893"/>
          </a:xfrm>
        </p:spPr>
        <p:txBody>
          <a:bodyPr/>
          <a:lstStyle/>
          <a:p>
            <a:pPr algn="l">
              <a:spcBef>
                <a:spcPct val="20000"/>
              </a:spcBef>
              <a:buClr>
                <a:srgbClr val="006666"/>
              </a:buClr>
              <a:buSzPct val="70000"/>
            </a:pPr>
            <a:r>
              <a:rPr lang="en-US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in USA:</a:t>
            </a:r>
          </a:p>
          <a:p>
            <a:pPr marL="285750" indent="-285750" algn="l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T-Mobile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7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Yakima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63506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Home PLMN to Roaming PLMN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From Location A(46.62107, -120.56097) – Location B(46.73865, -120.73925)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23" y="2283878"/>
            <a:ext cx="7055602" cy="3696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4000500" y="3700287"/>
            <a:ext cx="914400" cy="914400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94417" y="4356728"/>
            <a:ext cx="142998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200" dirty="0"/>
              <a:t>Home PLMN to Roaming PLMN</a:t>
            </a:r>
          </a:p>
        </p:txBody>
      </p:sp>
    </p:spTree>
    <p:extLst>
      <p:ext uri="{BB962C8B-B14F-4D97-AF65-F5344CB8AC3E}">
        <p14:creationId xmlns:p14="http://schemas.microsoft.com/office/powerpoint/2010/main" val="37602336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B71 CA Yakima location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71+2, 71+4, 71+2+4 available in this location (46.56942, -120.474306)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https://goo.gl/maps/ujWG3vpAXVVAG18S6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367" y="2627313"/>
            <a:ext cx="7048257" cy="34428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936265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br>
              <a:rPr lang="en-IN" dirty="0"/>
            </a:br>
            <a:r>
              <a:rPr lang="en-IN" dirty="0"/>
              <a:t>n71 DSS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52780" y="1776697"/>
          <a:ext cx="7334020" cy="1192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51">
                  <a:extLst>
                    <a:ext uri="{9D8B030D-6E8A-4147-A177-3AD203B41FA5}">
                      <a16:colId xmlns:a16="http://schemas.microsoft.com/office/drawing/2014/main" val="4271388638"/>
                    </a:ext>
                  </a:extLst>
                </a:gridCol>
                <a:gridCol w="628630">
                  <a:extLst>
                    <a:ext uri="{9D8B030D-6E8A-4147-A177-3AD203B41FA5}">
                      <a16:colId xmlns:a16="http://schemas.microsoft.com/office/drawing/2014/main" val="2660109397"/>
                    </a:ext>
                  </a:extLst>
                </a:gridCol>
                <a:gridCol w="707209">
                  <a:extLst>
                    <a:ext uri="{9D8B030D-6E8A-4147-A177-3AD203B41FA5}">
                      <a16:colId xmlns:a16="http://schemas.microsoft.com/office/drawing/2014/main" val="2995287412"/>
                    </a:ext>
                  </a:extLst>
                </a:gridCol>
                <a:gridCol w="628630">
                  <a:extLst>
                    <a:ext uri="{9D8B030D-6E8A-4147-A177-3AD203B41FA5}">
                      <a16:colId xmlns:a16="http://schemas.microsoft.com/office/drawing/2014/main" val="684812872"/>
                    </a:ext>
                  </a:extLst>
                </a:gridCol>
                <a:gridCol w="707209">
                  <a:extLst>
                    <a:ext uri="{9D8B030D-6E8A-4147-A177-3AD203B41FA5}">
                      <a16:colId xmlns:a16="http://schemas.microsoft.com/office/drawing/2014/main" val="122857193"/>
                    </a:ext>
                  </a:extLst>
                </a:gridCol>
                <a:gridCol w="628630">
                  <a:extLst>
                    <a:ext uri="{9D8B030D-6E8A-4147-A177-3AD203B41FA5}">
                      <a16:colId xmlns:a16="http://schemas.microsoft.com/office/drawing/2014/main" val="3280908903"/>
                    </a:ext>
                  </a:extLst>
                </a:gridCol>
                <a:gridCol w="785788">
                  <a:extLst>
                    <a:ext uri="{9D8B030D-6E8A-4147-A177-3AD203B41FA5}">
                      <a16:colId xmlns:a16="http://schemas.microsoft.com/office/drawing/2014/main" val="2747482741"/>
                    </a:ext>
                  </a:extLst>
                </a:gridCol>
                <a:gridCol w="392894">
                  <a:extLst>
                    <a:ext uri="{9D8B030D-6E8A-4147-A177-3AD203B41FA5}">
                      <a16:colId xmlns:a16="http://schemas.microsoft.com/office/drawing/2014/main" val="1325180367"/>
                    </a:ext>
                  </a:extLst>
                </a:gridCol>
                <a:gridCol w="2304979">
                  <a:extLst>
                    <a:ext uri="{9D8B030D-6E8A-4147-A177-3AD203B41FA5}">
                      <a16:colId xmlns:a16="http://schemas.microsoft.com/office/drawing/2014/main" val="4112590913"/>
                    </a:ext>
                  </a:extLst>
                </a:gridCol>
              </a:tblGrid>
              <a:tr h="28641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Vendor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 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5G Band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5G Bandwidth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Supported ENDC Combinations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7116721"/>
                  </a:ext>
                </a:extLst>
              </a:tr>
              <a:tr h="70418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Ericsson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386, 144, 187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386, 144, 187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33.7117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-117.8667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DC_2A-66A_n71A, DC_2A_n71A, DC_66A_n71A,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DC_2A-66A-(n)71AA, DC_66A-(n)71AA, DC_2A-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(n)71AA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0115468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058" y="3123667"/>
            <a:ext cx="7342742" cy="30198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097271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540" y="5927727"/>
            <a:ext cx="6958260" cy="138843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6"/>
            <a:ext cx="7772400" cy="1719893"/>
          </a:xfrm>
        </p:spPr>
        <p:txBody>
          <a:bodyPr/>
          <a:lstStyle/>
          <a:p>
            <a:pPr algn="l">
              <a:spcBef>
                <a:spcPct val="20000"/>
              </a:spcBef>
              <a:buClr>
                <a:srgbClr val="006666"/>
              </a:buClr>
              <a:buSzPct val="70000"/>
            </a:pPr>
            <a:r>
              <a:rPr lang="en-US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in USA:</a:t>
            </a:r>
          </a:p>
          <a:p>
            <a:pPr marL="285750" indent="-285750" algn="l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T-Mobile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7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Albuquerque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371325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B2+B71(2CA)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B2+B71(2CA) – Location (35.68773, -105.93489)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23" y="2283878"/>
            <a:ext cx="7055602" cy="36581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637236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B66(20MHz)+B66(10MHz) (2CA)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B66(20MHz)+B66(10MHz) – Location (35.68773, -105.93489)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23" y="2283878"/>
            <a:ext cx="7055602" cy="36581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47959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572862"/>
            <a:ext cx="7162800" cy="8001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B66+B71(2CA)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B66+B71(2CA) – Location (35.68773, -105.93489)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buNone/>
            </a:pP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23" y="2283878"/>
            <a:ext cx="7055602" cy="36581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9491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121919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These are Development sites. Need to confirm the operator before execute test case</a:t>
            </a:r>
            <a:endParaRPr lang="en-IN" sz="24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034876"/>
              </p:ext>
            </p:extLst>
          </p:nvPr>
        </p:nvGraphicFramePr>
        <p:xfrm>
          <a:off x="1371600" y="2917240"/>
          <a:ext cx="7467600" cy="883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760">
                  <a:extLst>
                    <a:ext uri="{9D8B030D-6E8A-4147-A177-3AD203B41FA5}">
                      <a16:colId xmlns:a16="http://schemas.microsoft.com/office/drawing/2014/main" val="321619163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61139869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34046977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950701926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4231354845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855186689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89922299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964431794"/>
                    </a:ext>
                  </a:extLst>
                </a:gridCol>
                <a:gridCol w="579120">
                  <a:extLst>
                    <a:ext uri="{9D8B030D-6E8A-4147-A177-3AD203B41FA5}">
                      <a16:colId xmlns:a16="http://schemas.microsoft.com/office/drawing/2014/main" val="10647822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279820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LTE_BW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LTE_MIMO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NR_BW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NR_MIMO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NBIOT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NBIOT_MODE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2081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SE01523A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47.99991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-122.208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L19(20), L21(20), L7(5)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L19(2x2), L21(4x4), L7(2x2)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N21(20)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N21(2x2)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Guardband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360865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140879"/>
              </p:ext>
            </p:extLst>
          </p:nvPr>
        </p:nvGraphicFramePr>
        <p:xfrm>
          <a:off x="1371600" y="4219628"/>
          <a:ext cx="7467600" cy="2075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760">
                  <a:extLst>
                    <a:ext uri="{9D8B030D-6E8A-4147-A177-3AD203B41FA5}">
                      <a16:colId xmlns:a16="http://schemas.microsoft.com/office/drawing/2014/main" val="321619163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61139869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34046977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950701926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4231354845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3855186689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89922299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964431794"/>
                    </a:ext>
                  </a:extLst>
                </a:gridCol>
                <a:gridCol w="579120">
                  <a:extLst>
                    <a:ext uri="{9D8B030D-6E8A-4147-A177-3AD203B41FA5}">
                      <a16:colId xmlns:a16="http://schemas.microsoft.com/office/drawing/2014/main" val="10647822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279820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Latitude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LTE_BW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LTE_MIMO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NR_BW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NR_MIMO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NBIOT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NBIOT_MODE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2081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SE04115B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47.15562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-122.044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L19(15), L21(20), L6(20), L7(5)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L19(4x4), L21(4x4), L6(4x2), L7(4x2)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N6(20)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N6(2x2)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Guardband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360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SE04117B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47.12963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-122.094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L21(20), L6(20), L7(5)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L21(4x4), L6(4x2), L7(4x2)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N6(20)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N6(2x2)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Guardband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1468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SE05132A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47.15035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-122.133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L21(20), L6(20), L7(5)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L21(4x4), L6(4x2), L7(4x2)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N6(20)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N6(2x2)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Guardband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801987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71600" y="258525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n66 DSS</a:t>
            </a:r>
            <a:endParaRPr lang="en-IN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383845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n71 DSS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452636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540" y="5927727"/>
            <a:ext cx="6958260" cy="138843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6"/>
            <a:ext cx="7772400" cy="2153174"/>
          </a:xfrm>
        </p:spPr>
        <p:txBody>
          <a:bodyPr/>
          <a:lstStyle/>
          <a:p>
            <a:pPr algn="l">
              <a:spcBef>
                <a:spcPct val="20000"/>
              </a:spcBef>
              <a:buClr>
                <a:srgbClr val="006666"/>
              </a:buClr>
              <a:buSzPct val="70000"/>
            </a:pPr>
            <a:r>
              <a:rPr lang="en-US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in USA:</a:t>
            </a:r>
          </a:p>
          <a:p>
            <a:pPr marL="285750" indent="-285750" algn="l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T-Mobile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7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4100" b="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Kansas City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314547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1565367"/>
            <a:ext cx="3962400" cy="4149633"/>
          </a:xfrm>
        </p:spPr>
        <p:txBody>
          <a:bodyPr/>
          <a:lstStyle/>
          <a:p>
            <a:r>
              <a:rPr lang="en-IN" sz="2000" b="1" dirty="0" err="1">
                <a:latin typeface="Calibri" panose="020F0502020204030204" pitchFamily="34" charset="0"/>
              </a:rPr>
              <a:t>SiteID</a:t>
            </a:r>
            <a:r>
              <a:rPr lang="en-IN" sz="2000" dirty="0">
                <a:latin typeface="Calibri" panose="020F0502020204030204" pitchFamily="34" charset="0"/>
              </a:rPr>
              <a:t>:- A5C0195B</a:t>
            </a:r>
          </a:p>
          <a:p>
            <a:r>
              <a:rPr lang="en-IN" sz="2000" b="1" dirty="0" err="1">
                <a:latin typeface="Calibri" panose="020F0502020204030204" pitchFamily="34" charset="0"/>
              </a:rPr>
              <a:t>NR_Bandwidth</a:t>
            </a:r>
            <a:r>
              <a:rPr lang="en-IN" sz="2000" dirty="0">
                <a:latin typeface="Calibri" panose="020F0502020204030204" pitchFamily="34" charset="0"/>
              </a:rPr>
              <a:t>:- N41(60), N6(10)</a:t>
            </a:r>
          </a:p>
          <a:p>
            <a:r>
              <a:rPr lang="en-IN" sz="2000" b="1" dirty="0">
                <a:latin typeface="Calibri" panose="020F0502020204030204" pitchFamily="34" charset="0"/>
              </a:rPr>
              <a:t>NR MIMO</a:t>
            </a:r>
            <a:r>
              <a:rPr lang="en-IN" sz="2000" dirty="0">
                <a:latin typeface="Calibri" panose="020F0502020204030204" pitchFamily="34" charset="0"/>
              </a:rPr>
              <a:t>:- N41(2x2), N6(2x2)</a:t>
            </a:r>
          </a:p>
          <a:p>
            <a:r>
              <a:rPr lang="en-IN" sz="2000" b="1" dirty="0">
                <a:latin typeface="Calibri" panose="020F0502020204030204" pitchFamily="34" charset="0"/>
              </a:rPr>
              <a:t>LTE Bandwidth</a:t>
            </a:r>
            <a:r>
              <a:rPr lang="en-IN" sz="2000" dirty="0">
                <a:latin typeface="Calibri" panose="020F0502020204030204" pitchFamily="34" charset="0"/>
              </a:rPr>
              <a:t>:- L19(20), L21(10), L41(20+20), L6(5), L7(5)</a:t>
            </a:r>
          </a:p>
          <a:p>
            <a:r>
              <a:rPr lang="en-IN" sz="2000" b="1" dirty="0">
                <a:latin typeface="Calibri" panose="020F0502020204030204" pitchFamily="34" charset="0"/>
              </a:rPr>
              <a:t>LTE MIMO</a:t>
            </a:r>
            <a:r>
              <a:rPr lang="en-IN" sz="2000" dirty="0">
                <a:latin typeface="Calibri" panose="020F0502020204030204" pitchFamily="34" charset="0"/>
              </a:rPr>
              <a:t>:- L19(4x4), L21(4x4), L41(</a:t>
            </a:r>
            <a:r>
              <a:rPr lang="en-IN" sz="2000" dirty="0" err="1">
                <a:latin typeface="Calibri" panose="020F0502020204030204" pitchFamily="34" charset="0"/>
              </a:rPr>
              <a:t>DualBeam+DualBeam</a:t>
            </a:r>
            <a:r>
              <a:rPr lang="en-IN" sz="2000" dirty="0">
                <a:latin typeface="Calibri" panose="020F0502020204030204" pitchFamily="34" charset="0"/>
              </a:rPr>
              <a:t>), L6(4x2), L7(4x2)</a:t>
            </a:r>
          </a:p>
          <a:p>
            <a:r>
              <a:rPr lang="en-IN" sz="2000" dirty="0">
                <a:latin typeface="Calibri" panose="020F0502020204030204" pitchFamily="34" charset="0"/>
              </a:rPr>
              <a:t>Location:</a:t>
            </a:r>
            <a:r>
              <a:rPr lang="en-IN" sz="2000" dirty="0"/>
              <a:t> </a:t>
            </a:r>
            <a:r>
              <a:rPr lang="en-IN" sz="1400" dirty="0">
                <a:latin typeface="Calibri" panose="020F0502020204030204" pitchFamily="34" charset="0"/>
                <a:hlinkClick r:id="rId2"/>
              </a:rPr>
              <a:t>https://www.google.com/maps/place/38%C2%B045'11.2%22N+93%C2%B044'13.6%22W/@38.7531042,-93.7392887,17z/data=!3m1!4b1!4m5!3m4!1s0x0:0x0!8m2!3d38.7531!4d-93.7371</a:t>
            </a:r>
            <a:r>
              <a:rPr lang="en-IN" sz="1400" dirty="0">
                <a:latin typeface="Calibri" panose="020F0502020204030204" pitchFamily="34" charset="0"/>
              </a:rPr>
              <a:t> </a:t>
            </a:r>
          </a:p>
          <a:p>
            <a:endParaRPr lang="en-IN" sz="1400" dirty="0">
              <a:latin typeface="Calibri" panose="020F0502020204030204" pitchFamily="34" charset="0"/>
            </a:endParaRPr>
          </a:p>
          <a:p>
            <a:endParaRPr lang="en-IN" sz="1800" dirty="0">
              <a:latin typeface="Calibri" panose="020F0502020204030204" pitchFamily="34" charset="0"/>
            </a:endParaRPr>
          </a:p>
          <a:p>
            <a:pPr marL="109537" indent="0">
              <a:buNone/>
            </a:pPr>
            <a:endParaRPr lang="en-IN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DB016-C3F2-4F80-B211-50E9F714C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572862"/>
            <a:ext cx="3885406" cy="338013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8945D57-FD15-4ABA-A1BF-B0CFE52E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5722495"/>
            <a:ext cx="3631028" cy="1981200"/>
          </a:xfrm>
        </p:spPr>
        <p:txBody>
          <a:bodyPr/>
          <a:lstStyle/>
          <a:p>
            <a:r>
              <a:rPr lang="en-IN" sz="1800" dirty="0">
                <a:solidFill>
                  <a:schemeClr val="tx1"/>
                </a:solidFill>
                <a:latin typeface="Calibri" panose="020F0502020204030204" pitchFamily="34" charset="0"/>
              </a:rPr>
              <a:t>Please find the more n41 location in Kansas city:</a:t>
            </a:r>
            <a:br>
              <a:rPr lang="en-IN" sz="1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</a:rPr>
              <a:t>38.76537 -93.7424</a:t>
            </a:r>
            <a:br>
              <a:rPr lang="en" sz="1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</a:rPr>
              <a:t>38.8158, -94.5358</a:t>
            </a:r>
            <a:br>
              <a:rPr lang="en" sz="1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</a:rPr>
              <a:t>38.83053,-94.5324</a:t>
            </a:r>
            <a:br>
              <a:rPr lang="en" dirty="0"/>
            </a:br>
            <a:br>
              <a:rPr lang="en" dirty="0"/>
            </a:br>
            <a:br>
              <a:rPr lang="en" sz="1800" dirty="0">
                <a:latin typeface="Calibri" panose="020F0502020204030204" pitchFamily="34" charset="0"/>
              </a:rPr>
            </a:br>
            <a:br>
              <a:rPr lang="en" sz="1800" dirty="0">
                <a:latin typeface="Calibri" panose="020F0502020204030204" pitchFamily="34" charset="0"/>
              </a:rPr>
            </a:br>
            <a:endParaRPr lang="en-IN" sz="1800" dirty="0">
              <a:latin typeface="Calibri" panose="020F050202020403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713877C-D3D5-4C7D-BE3E-CC399FF6DF7C}"/>
              </a:ext>
            </a:extLst>
          </p:cNvPr>
          <p:cNvSpPr txBox="1">
            <a:spLocks/>
          </p:cNvSpPr>
          <p:nvPr/>
        </p:nvSpPr>
        <p:spPr bwMode="auto">
          <a:xfrm>
            <a:off x="1473694" y="1752600"/>
            <a:ext cx="716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br>
              <a:rPr lang="en-IN" sz="2800" kern="0" dirty="0">
                <a:latin typeface="Calibri" panose="020F0502020204030204" pitchFamily="34" charset="0"/>
              </a:rPr>
            </a:br>
            <a:r>
              <a:rPr lang="pt-BR" sz="2800" kern="0" dirty="0">
                <a:latin typeface="Calibri" panose="020F0502020204030204" pitchFamily="34" charset="0"/>
              </a:rPr>
              <a:t>Urban 5G &amp; LTE (B2, B25, B12, B4, B66, B41, B71, N41)</a:t>
            </a:r>
            <a:b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2800" u="sng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161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387F-2678-445C-A47C-BBCFBEEB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N" sz="2800" dirty="0">
                <a:latin typeface="Calibri" panose="020F0502020204030204" pitchFamily="34" charset="0"/>
              </a:rPr>
            </a:br>
            <a:r>
              <a:rPr lang="fr-FR" sz="2800" dirty="0">
                <a:latin typeface="Calibri" panose="020F0502020204030204" pitchFamily="34" charset="0"/>
              </a:rPr>
              <a:t>Reverse MOCN sites</a:t>
            </a:r>
            <a:endParaRPr lang="en-IN" sz="2800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AAE84-AADC-4253-ADE3-4C50F22B0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E645720-A797-4FC8-A993-149A3721C4EE}"/>
              </a:ext>
            </a:extLst>
          </p:cNvPr>
          <p:cNvSpPr txBox="1">
            <a:spLocks/>
          </p:cNvSpPr>
          <p:nvPr/>
        </p:nvSpPr>
        <p:spPr bwMode="auto">
          <a:xfrm>
            <a:off x="914399" y="1565367"/>
            <a:ext cx="7769225" cy="414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IN" sz="2000" b="1" kern="0" dirty="0" err="1">
                <a:latin typeface="Calibri" panose="020F0502020204030204" pitchFamily="34" charset="0"/>
              </a:rPr>
              <a:t>SiteID</a:t>
            </a:r>
            <a:r>
              <a:rPr lang="en-IN" sz="2000" kern="0" dirty="0">
                <a:latin typeface="Calibri" panose="020F0502020204030204" pitchFamily="34" charset="0"/>
              </a:rPr>
              <a:t>:- A5D0145B</a:t>
            </a:r>
            <a:r>
              <a:rPr lang="en-IN" dirty="0"/>
              <a:t>	</a:t>
            </a:r>
            <a:endParaRPr lang="en-IN" sz="2000" kern="0" dirty="0">
              <a:latin typeface="Calibri" panose="020F0502020204030204" pitchFamily="34" charset="0"/>
            </a:endParaRPr>
          </a:p>
          <a:p>
            <a:r>
              <a:rPr lang="en-IN" sz="2000" b="1" kern="0" dirty="0">
                <a:latin typeface="Calibri" panose="020F0502020204030204" pitchFamily="34" charset="0"/>
              </a:rPr>
              <a:t>Location:</a:t>
            </a:r>
            <a:r>
              <a:rPr lang="en" sz="2000" b="1" kern="0" dirty="0">
                <a:latin typeface="Calibri" panose="020F0502020204030204" pitchFamily="34" charset="0"/>
              </a:rPr>
              <a:t>3</a:t>
            </a:r>
            <a:r>
              <a:rPr lang="en" sz="2000" kern="0" dirty="0">
                <a:latin typeface="Calibri" panose="020F0502020204030204" pitchFamily="34" charset="0"/>
              </a:rPr>
              <a:t>9.01333, -94.66639</a:t>
            </a:r>
          </a:p>
          <a:p>
            <a:r>
              <a:rPr lang="en-IN" sz="1400" kern="0" dirty="0">
                <a:latin typeface="Calibri" panose="020F0502020204030204" pitchFamily="34" charset="0"/>
                <a:hlinkClick r:id="rId2"/>
              </a:rPr>
              <a:t>https://www.google.com/maps/place/39%C2%B000'48.0%22N+94%C2%B039'59.0%22W/@39.0133341,-94.6685787,17z/data=!3m1!4b1!4m5!3m4!1s0x0:0x0!8m2!3d39.01333!4d-94.66639</a:t>
            </a:r>
            <a:r>
              <a:rPr lang="en-IN" sz="1400" kern="0" dirty="0">
                <a:latin typeface="Calibri" panose="020F0502020204030204" pitchFamily="34" charset="0"/>
              </a:rPr>
              <a:t> </a:t>
            </a:r>
          </a:p>
          <a:p>
            <a:r>
              <a:rPr lang="en-IN" sz="2000" kern="0" dirty="0">
                <a:latin typeface="Calibri" panose="020F0502020204030204" pitchFamily="34" charset="0"/>
              </a:rPr>
              <a:t>Please find the more reverse MOCN location:- </a:t>
            </a:r>
          </a:p>
          <a:p>
            <a:pPr marL="0" indent="0">
              <a:buNone/>
            </a:pPr>
            <a:r>
              <a:rPr lang="en" sz="2000" kern="0" dirty="0">
                <a:latin typeface="Calibri" panose="020F0502020204030204" pitchFamily="34" charset="0"/>
              </a:rPr>
              <a:t>      38.81975,-94.5837</a:t>
            </a:r>
          </a:p>
          <a:p>
            <a:pPr marL="0" indent="0">
              <a:buNone/>
            </a:pPr>
            <a:r>
              <a:rPr lang="en" sz="2000" kern="0" dirty="0">
                <a:latin typeface="Calibri" panose="020F0502020204030204" pitchFamily="34" charset="0"/>
              </a:rPr>
              <a:t>      38.74531,-94.6708</a:t>
            </a:r>
            <a:endParaRPr lang="en-IN" sz="2000" kern="0" dirty="0">
              <a:latin typeface="Calibri" panose="020F0502020204030204" pitchFamily="34" charset="0"/>
            </a:endParaRPr>
          </a:p>
          <a:p>
            <a:endParaRPr lang="en-IN" sz="1800" kern="0" dirty="0">
              <a:latin typeface="Calibri" panose="020F0502020204030204" pitchFamily="34" charset="0"/>
            </a:endParaRPr>
          </a:p>
          <a:p>
            <a:pPr marL="109537" indent="0">
              <a:buFont typeface="Wingdings" pitchFamily="2" charset="2"/>
              <a:buNone/>
            </a:pPr>
            <a:endParaRPr lang="en-IN" sz="16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4DD19-671C-402C-85BE-927C4CF77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200400"/>
            <a:ext cx="5026024" cy="30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204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540" y="5927727"/>
            <a:ext cx="6958260" cy="138843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6"/>
            <a:ext cx="7772400" cy="2153174"/>
          </a:xfrm>
        </p:spPr>
        <p:txBody>
          <a:bodyPr/>
          <a:lstStyle/>
          <a:p>
            <a:pPr algn="l">
              <a:spcBef>
                <a:spcPct val="20000"/>
              </a:spcBef>
              <a:buClr>
                <a:srgbClr val="006666"/>
              </a:buClr>
              <a:buSzPct val="70000"/>
            </a:pPr>
            <a:r>
              <a:rPr lang="en-US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in USA:</a:t>
            </a:r>
          </a:p>
          <a:p>
            <a:pPr marL="285750" indent="-285750" algn="l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T-Mobile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7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4100" b="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Chicago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107939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FFC1-DFF4-4515-AEA6-04445924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N" sz="3200" dirty="0">
                <a:latin typeface="Calibri" panose="020F0502020204030204" pitchFamily="34" charset="0"/>
              </a:rPr>
            </a:br>
            <a:r>
              <a:rPr lang="en-IN" sz="3200" dirty="0">
                <a:latin typeface="Calibri" panose="020F0502020204030204" pitchFamily="34" charset="0"/>
              </a:rPr>
              <a:t>Band 48 CBRS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41C1A-635F-430C-B0D6-67B0C1427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latin typeface="Calibri" panose="020F0502020204030204" pitchFamily="34" charset="0"/>
              </a:rPr>
              <a:t>Site ID:</a:t>
            </a:r>
            <a:r>
              <a:rPr lang="en-IN" sz="2000" b="1" dirty="0">
                <a:latin typeface="Calibri" panose="020F0502020204030204" pitchFamily="34" charset="0"/>
              </a:rPr>
              <a:t> </a:t>
            </a:r>
            <a:r>
              <a:rPr lang="en-IN" sz="2000" dirty="0">
                <a:latin typeface="Calibri" panose="020F0502020204030204" pitchFamily="34" charset="0"/>
              </a:rPr>
              <a:t>CH1332BA_51LAB</a:t>
            </a:r>
          </a:p>
          <a:p>
            <a:r>
              <a:rPr lang="en-IN" sz="2000" b="1" dirty="0">
                <a:latin typeface="Calibri" panose="020F0502020204030204" pitchFamily="34" charset="0"/>
              </a:rPr>
              <a:t>Location: </a:t>
            </a:r>
            <a:r>
              <a:rPr lang="en-IN" sz="1600" dirty="0">
                <a:latin typeface="Calibri" panose="020F0502020204030204" pitchFamily="34" charset="0"/>
                <a:hlinkClick r:id="rId2"/>
              </a:rPr>
              <a:t>https://www.google.com/maps/place/41%C2%B057'41.0%22N+87%C2%B040'42.4%22W/@41.961383,-87.6806297,17z/data=!3m1!4b1!4m5!3m4!1s0x0:0x0!8m2!3d41.961379!4d-87.678441</a:t>
            </a:r>
            <a:r>
              <a:rPr lang="en-IN" sz="1600" dirty="0">
                <a:latin typeface="Calibri" panose="020F0502020204030204" pitchFamily="34" charset="0"/>
              </a:rPr>
              <a:t> </a:t>
            </a:r>
            <a:r>
              <a:rPr lang="en-IN" sz="2000" b="1" dirty="0">
                <a:latin typeface="Calibri" panose="020F0502020204030204" pitchFamily="34" charset="0"/>
              </a:rPr>
              <a:t>	</a:t>
            </a:r>
          </a:p>
          <a:p>
            <a:r>
              <a:rPr lang="en-IN" sz="2000" dirty="0">
                <a:latin typeface="Calibri" panose="020F0502020204030204" pitchFamily="34" charset="0"/>
              </a:rPr>
              <a:t>Please find the more band 48 CBRS location: </a:t>
            </a:r>
          </a:p>
          <a:p>
            <a:r>
              <a:rPr lang="en-IN" sz="2000" dirty="0">
                <a:latin typeface="Calibri" panose="020F0502020204030204" pitchFamily="34" charset="0"/>
              </a:rPr>
              <a:t>41.961491, -87.681476</a:t>
            </a:r>
          </a:p>
          <a:p>
            <a:r>
              <a:rPr lang="en-IN" sz="2000" dirty="0">
                <a:latin typeface="Calibri" panose="020F0502020204030204" pitchFamily="34" charset="0"/>
              </a:rPr>
              <a:t>41.961417, -87.688829</a:t>
            </a:r>
          </a:p>
          <a:p>
            <a:r>
              <a:rPr lang="en-IN" sz="2000" dirty="0">
                <a:latin typeface="Calibri" panose="020F0502020204030204" pitchFamily="34" charset="0"/>
              </a:rPr>
              <a:t>41.961571, -87.675344</a:t>
            </a:r>
          </a:p>
          <a:p>
            <a:r>
              <a:rPr lang="en-IN" sz="2000" dirty="0">
                <a:latin typeface="Calibri" panose="020F0502020204030204" pitchFamily="34" charset="0"/>
              </a:rPr>
              <a:t>41.961076, -87.68375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9B869-08FB-4CB4-A380-8B84D079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27D84-B1C5-47F3-8043-021C1BEFD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1" y="4000500"/>
            <a:ext cx="4340224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157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540" y="5927727"/>
            <a:ext cx="6958260" cy="138843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23626"/>
            <a:ext cx="7772400" cy="2153174"/>
          </a:xfrm>
        </p:spPr>
        <p:txBody>
          <a:bodyPr/>
          <a:lstStyle/>
          <a:p>
            <a:pPr algn="l">
              <a:spcBef>
                <a:spcPct val="20000"/>
              </a:spcBef>
              <a:buClr>
                <a:srgbClr val="006666"/>
              </a:buClr>
              <a:buSzPct val="70000"/>
            </a:pPr>
            <a:r>
              <a:rPr lang="en-US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in USA:</a:t>
            </a:r>
          </a:p>
          <a:p>
            <a:pPr marL="285750" indent="-285750" algn="l">
              <a:spcBef>
                <a:spcPct val="20000"/>
              </a:spcBef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T-Mobile</a:t>
            </a:r>
          </a:p>
          <a:p>
            <a:pPr marR="0" algn="l" eaLnBrk="1" hangingPunct="1"/>
            <a:endParaRPr lang="en-US" sz="20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905000"/>
            <a:ext cx="7772400" cy="198264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altLang="de-DE" sz="37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4100" b="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Austin</a:t>
            </a:r>
            <a:r>
              <a:rPr lang="de-DE" altLang="de-DE" sz="4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41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b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060873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F8DE7-5780-4B8A-88DD-0E32F3C9D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77826"/>
            <a:ext cx="7313612" cy="1143000"/>
          </a:xfrm>
        </p:spPr>
        <p:txBody>
          <a:bodyPr/>
          <a:lstStyle/>
          <a:p>
            <a:br>
              <a:rPr lang="en-IN" sz="2500" dirty="0">
                <a:latin typeface="Calibri" panose="020F0502020204030204" pitchFamily="34" charset="0"/>
              </a:rPr>
            </a:br>
            <a:r>
              <a:rPr lang="de-DE" sz="2500" b="1" dirty="0">
                <a:latin typeface="Calibri" panose="020F0502020204030204" pitchFamily="34" charset="0"/>
              </a:rPr>
              <a:t>Band 66 (20 Mhz) + Band 66 ( 5 Mhz)+ Band2 ( 10 Mhz)+ Band 12 ( 5 Mhz)</a:t>
            </a:r>
            <a:endParaRPr lang="en-IN" sz="25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48CC4-4783-44FE-A129-22500811A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3" y="1905000"/>
            <a:ext cx="7313612" cy="4114800"/>
          </a:xfrm>
        </p:spPr>
        <p:txBody>
          <a:bodyPr/>
          <a:lstStyle/>
          <a:p>
            <a:r>
              <a:rPr lang="en-IN" sz="2000" b="1" dirty="0">
                <a:latin typeface="Calibri" panose="020F0502020204030204" pitchFamily="34" charset="0"/>
              </a:rPr>
              <a:t>Site ID: </a:t>
            </a:r>
            <a:r>
              <a:rPr lang="en-IN" sz="2000" dirty="0">
                <a:latin typeface="Calibri" panose="020F0502020204030204" pitchFamily="34" charset="0"/>
              </a:rPr>
              <a:t>SA01310C	</a:t>
            </a:r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Location: 29.36742 -98.5402 </a:t>
            </a:r>
            <a:r>
              <a:rPr lang="en-US" sz="2000" dirty="0">
                <a:latin typeface="Calibri" panose="020F0502020204030204" pitchFamily="34" charset="0"/>
                <a:hlinkClick r:id="rId2"/>
              </a:rPr>
              <a:t>https://www.google.com/maps/place/29%C2%B022'02.7%22N+98%C2%B032'24.7%22W/@29.3674247,-98.5423887,17z/data=!3m1!4b1!4m5!3m4!1s0x0:0x0!8m2!3d29.36742!4d-98.5402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</a:p>
          <a:p>
            <a:endParaRPr lang="en-IN" sz="2000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EF43C-A332-4E5D-92C2-C82790F28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45328-7088-4703-9CB7-CEDF75FCF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933825"/>
            <a:ext cx="69342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796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49BEA-8E75-4C75-A9AF-BB7457A11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N" sz="2500" dirty="0">
                <a:latin typeface="Calibri" panose="020F0502020204030204" pitchFamily="34" charset="0"/>
              </a:rPr>
            </a:br>
            <a:r>
              <a:rPr lang="de-DE" sz="2500" dirty="0">
                <a:latin typeface="Calibri" panose="020F0502020204030204" pitchFamily="34" charset="0"/>
              </a:rPr>
              <a:t>(Band 4+Band 4+ Band12, BW 10+10+10)</a:t>
            </a:r>
            <a:endParaRPr lang="en-IN" sz="25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1DC83-37A2-4738-B2E7-04625FAA2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7213"/>
            <a:ext cx="3887787" cy="4114800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</a:rPr>
              <a:t>Location: </a:t>
            </a:r>
            <a:r>
              <a:rPr lang="en-US" sz="2000" dirty="0">
                <a:latin typeface="Calibri" panose="020F0502020204030204" pitchFamily="34" charset="0"/>
                <a:hlinkClick r:id="rId2"/>
              </a:rPr>
              <a:t>https://www.google.com/maps/d/viewer?mid=1VTdrtbwl-aXZ4eY6pXr5XLyJO8E&amp;ll=30.21927429838685%2C-97.76492500000002&amp;z=13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IN" sz="2000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3EA64-7D3C-4ADD-ADF3-1D1E8891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52748-010F-4120-8C55-E8A3A24A4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988" y="1827214"/>
            <a:ext cx="4038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97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C6563-BF50-48A9-9D7C-54DC343DF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N" sz="2500" dirty="0">
                <a:latin typeface="Calibri" panose="020F0502020204030204" pitchFamily="34" charset="0"/>
              </a:rPr>
            </a:br>
            <a:r>
              <a:rPr lang="de-DE" sz="2500" dirty="0">
                <a:latin typeface="Calibri" panose="020F0502020204030204" pitchFamily="34" charset="0"/>
              </a:rPr>
              <a:t>(Band 4+Band 4+ Band12, BW 10+10+5)</a:t>
            </a:r>
            <a:endParaRPr lang="en-IN" sz="25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78335-E270-40C5-B509-6270BA502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3" y="1827213"/>
            <a:ext cx="3049587" cy="4114800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</a:rPr>
              <a:t>Location: </a:t>
            </a:r>
            <a:r>
              <a:rPr lang="en-US" sz="2000" dirty="0">
                <a:latin typeface="Calibri" panose="020F0502020204030204" pitchFamily="34" charset="0"/>
                <a:hlinkClick r:id="rId2"/>
              </a:rPr>
              <a:t>https://www.google.com/maps/d/viewer?mid=1AIh_-AjpVxRzEPaHOVYGSpnesMc&amp;ll=30.2143808661117%2C-97.764845&amp;z=13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endParaRPr lang="en-IN" sz="2000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11358-7337-4AC6-8F3D-9C3F4BDA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5FC5D-8979-414E-AC9A-AA9EFC478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566316"/>
            <a:ext cx="4419601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789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E4C9C-C929-412F-98FE-27F497B9F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457200"/>
            <a:ext cx="7313612" cy="1143000"/>
          </a:xfrm>
        </p:spPr>
        <p:txBody>
          <a:bodyPr/>
          <a:lstStyle/>
          <a:p>
            <a:br>
              <a:rPr lang="en-IN" sz="2500" dirty="0">
                <a:latin typeface="Calibri" panose="020F0502020204030204" pitchFamily="34" charset="0"/>
              </a:rPr>
            </a:br>
            <a:r>
              <a:rPr lang="de-DE" sz="2500" dirty="0">
                <a:latin typeface="Calibri" panose="020F0502020204030204" pitchFamily="34" charset="0"/>
              </a:rPr>
              <a:t>Band 2 ( 10 Mhz) , Band 4 (10 Mhz), Band4 ( 10 Mhz), Band 12 ( 5 Mhz)</a:t>
            </a:r>
            <a:endParaRPr lang="en-IN" sz="25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7ECB8-52BD-4207-8069-748BBBFA4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7213"/>
            <a:ext cx="3429000" cy="4114800"/>
          </a:xfrm>
        </p:spPr>
        <p:txBody>
          <a:bodyPr/>
          <a:lstStyle/>
          <a:p>
            <a:r>
              <a:rPr lang="en-IN" sz="2000" dirty="0">
                <a:latin typeface="Calibri" panose="020F0502020204030204" pitchFamily="34" charset="0"/>
              </a:rPr>
              <a:t>Location: 30.370886 -97.693375  </a:t>
            </a:r>
          </a:p>
          <a:p>
            <a:pPr marL="0" indent="0">
              <a:buNone/>
            </a:pPr>
            <a:r>
              <a:rPr lang="en-IN" sz="2000" dirty="0">
                <a:latin typeface="Calibri" panose="020F0502020204030204" pitchFamily="34" charset="0"/>
                <a:hlinkClick r:id="rId2"/>
              </a:rPr>
              <a:t>https://www.google.com/maps/place/30%C2%B022'15.2%22N+97%C2%B041'36.2%22W/@30.3698446,-97.6951023,17z/data=!4m5!3m4!1s0x0:0x0!8m2!3d30.370886!4d-97.693375</a:t>
            </a:r>
            <a:r>
              <a:rPr lang="en-IN" sz="2000" dirty="0">
                <a:latin typeface="Calibri" panose="020F0502020204030204" pitchFamily="34" charset="0"/>
              </a:rPr>
              <a:t> </a:t>
            </a:r>
          </a:p>
          <a:p>
            <a:r>
              <a:rPr lang="en-IN" sz="2000" dirty="0">
                <a:latin typeface="Calibri" panose="020F0502020204030204" pitchFamily="34" charset="0"/>
              </a:rPr>
              <a:t>Note: N/W only aggregates up to 3CC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FB7FB-BB1E-4952-B533-3F8A4C94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4B74-C3BB-4AB5-82ED-36B5B29E2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827213"/>
            <a:ext cx="46577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82569"/>
      </p:ext>
    </p:extLst>
  </p:cSld>
  <p:clrMapOvr>
    <a:masterClrMapping/>
  </p:clrMapOvr>
</p:sld>
</file>

<file path=ppt/theme/theme1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17426</TotalTime>
  <Words>8202</Words>
  <Application>Microsoft Office PowerPoint</Application>
  <PresentationFormat>On-screen Show (4:3)</PresentationFormat>
  <Paragraphs>2166</Paragraphs>
  <Slides>102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0" baseType="lpstr">
      <vt:lpstr>Arial</vt:lpstr>
      <vt:lpstr>Arial</vt:lpstr>
      <vt:lpstr>Calibri</vt:lpstr>
      <vt:lpstr>Cambria</vt:lpstr>
      <vt:lpstr>Times New Roman</vt:lpstr>
      <vt:lpstr>Verdana</vt:lpstr>
      <vt:lpstr>Wingdings</vt:lpstr>
      <vt:lpstr>Eclipse</vt:lpstr>
      <vt:lpstr>MARQUIS TECHNOLOGIES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SRVCC location 4G-&gt;3G/2G &amp; 3G/2G-&gt;4G:  </vt:lpstr>
      <vt:lpstr>HO from B41 to B2/B4/B12/B66/B71:  </vt:lpstr>
      <vt:lpstr>LTE to 3G (SrVCC)  </vt:lpstr>
      <vt:lpstr>LTE to 3G (SrVCC)  </vt:lpstr>
      <vt:lpstr>Band 4 + Band 12 , BW 10+5  </vt:lpstr>
      <vt:lpstr>B71-&gt;B2/B4:  </vt:lpstr>
      <vt:lpstr>PS HO n41 SA -&gt; n41/n71 NSA   </vt:lpstr>
      <vt:lpstr>CA, NB IOT &amp; 4x4 MIMO (Band 4 + Band 2 + Band 12)  </vt:lpstr>
      <vt:lpstr>NB-IOT with GB</vt:lpstr>
      <vt:lpstr>Band 2 LTE  </vt:lpstr>
      <vt:lpstr>Band 2 Sites more locations</vt:lpstr>
      <vt:lpstr>UL CA (Band 2 +12)  </vt:lpstr>
      <vt:lpstr>UL CA (Band 2 +12) more sites  </vt:lpstr>
      <vt:lpstr>4CC LAA CA Capability: [B4 + 3UL],[B2 + 3UL], 3GPP Combination:- 4C CA (4A-46D), (2A-46D)  </vt:lpstr>
      <vt:lpstr>4CC LAA more sites</vt:lpstr>
      <vt:lpstr>B41+B41(2CA)  </vt:lpstr>
      <vt:lpstr>B4+B12(2CA)  </vt:lpstr>
      <vt:lpstr>B2+B4(2CA)  </vt:lpstr>
      <vt:lpstr>B2+B4+B12(3CA)  </vt:lpstr>
      <vt:lpstr>2(4*4 MIMO)+4(4*4 MIMO) 2CA  </vt:lpstr>
      <vt:lpstr>MOCN drive route  </vt:lpstr>
      <vt:lpstr>PowerPoint Presentation</vt:lpstr>
      <vt:lpstr>n41 SA Location  </vt:lpstr>
      <vt:lpstr>n41 SA Location  </vt:lpstr>
      <vt:lpstr>n41 (NSA)  </vt:lpstr>
      <vt:lpstr>n71 SA Location  </vt:lpstr>
      <vt:lpstr>n71 (SA)  </vt:lpstr>
      <vt:lpstr>n71  </vt:lpstr>
      <vt:lpstr>n71 more sites  </vt:lpstr>
      <vt:lpstr>LTE 4x4MIMO &amp; n71 supported EN-DC combination sites &amp; locations  </vt:lpstr>
      <vt:lpstr>n66 DSS  </vt:lpstr>
      <vt:lpstr>  </vt:lpstr>
      <vt:lpstr>LAA Test Locations  </vt:lpstr>
      <vt:lpstr>LAA Test Locations more locations  </vt:lpstr>
      <vt:lpstr>5G CA Site  </vt:lpstr>
      <vt:lpstr>5G CA more sites  </vt:lpstr>
      <vt:lpstr>  </vt:lpstr>
      <vt:lpstr> n2/n25  </vt:lpstr>
      <vt:lpstr> n71 DSS  </vt:lpstr>
      <vt:lpstr>  </vt:lpstr>
      <vt:lpstr>B66+B2(2CA)  </vt:lpstr>
      <vt:lpstr>Handover B66-&gt;B4-&gt;B66  </vt:lpstr>
      <vt:lpstr>B4(DL256QAM SINR-28dBm RSRP-71dBm)  </vt:lpstr>
      <vt:lpstr>PS HO B66-&gt;B2-&gt;B66  </vt:lpstr>
      <vt:lpstr>B4(UL64QAM)  </vt:lpstr>
      <vt:lpstr>TM9 (8x2) NY location  </vt:lpstr>
      <vt:lpstr>B2+B4(2CA)  </vt:lpstr>
      <vt:lpstr>B4(DL256QAM)-B2(64ULQAM)  </vt:lpstr>
      <vt:lpstr>PS HO/Cell Resel B4-&gt;B71-&gt;B4  </vt:lpstr>
      <vt:lpstr>B2+B4(2CA)  </vt:lpstr>
      <vt:lpstr>B12-&gt;B71-&gt;B12 PS HO  </vt:lpstr>
      <vt:lpstr>B2+B12(2CA)  </vt:lpstr>
      <vt:lpstr>B2+B4+B12(3CA)  </vt:lpstr>
      <vt:lpstr>B4 Cell resel to B2   </vt:lpstr>
      <vt:lpstr>n71 SA  </vt:lpstr>
      <vt:lpstr>5G &amp; LTE (B2,B12, B66, B71, &amp; N71)  </vt:lpstr>
      <vt:lpstr>5G &amp; LTE (B2,B12, B66, B71, &amp; N71)  </vt:lpstr>
      <vt:lpstr>5G &amp; LTE (B2,B12, B66, B71, &amp; N71)  </vt:lpstr>
      <vt:lpstr>5G &amp; LTE (B2,B12, B66, B71, &amp; N71)  </vt:lpstr>
      <vt:lpstr>5G &amp; LTE (B2,B12, B66 &amp; N41) </vt:lpstr>
      <vt:lpstr>LAA, n71, mmWave  </vt:lpstr>
      <vt:lpstr>5G NSA (E//) with LAA  </vt:lpstr>
      <vt:lpstr>5G NSA (E//) with LAA  </vt:lpstr>
      <vt:lpstr>  </vt:lpstr>
      <vt:lpstr>B5-B2 Handover  </vt:lpstr>
      <vt:lpstr>  </vt:lpstr>
      <vt:lpstr>B2 &amp; B66_TM9(8*2)_DL256QAM   </vt:lpstr>
      <vt:lpstr>TM9(8x2)&lt;-&gt;TM4 PS HO   </vt:lpstr>
      <vt:lpstr>B2 &amp; B66_TM9-TM9 HO   </vt:lpstr>
      <vt:lpstr>LAA, n71, &amp; mmWave   </vt:lpstr>
      <vt:lpstr>  </vt:lpstr>
      <vt:lpstr>Home PLMN to Roaming PLMN   </vt:lpstr>
      <vt:lpstr>B71 CA Yakima location   </vt:lpstr>
      <vt:lpstr> n71 DSS  </vt:lpstr>
      <vt:lpstr>  </vt:lpstr>
      <vt:lpstr>B2+B71(2CA)    </vt:lpstr>
      <vt:lpstr>B66(20MHz)+B66(10MHz) (2CA)   </vt:lpstr>
      <vt:lpstr>B66+B71(2CA)    </vt:lpstr>
      <vt:lpstr>  </vt:lpstr>
      <vt:lpstr>Please find the more n41 location in Kansas city: 38.76537 -93.7424 38.8158, -94.5358 38.83053,-94.5324    </vt:lpstr>
      <vt:lpstr> Reverse MOCN sites</vt:lpstr>
      <vt:lpstr>  </vt:lpstr>
      <vt:lpstr> Band 48 CBRS</vt:lpstr>
      <vt:lpstr>  </vt:lpstr>
      <vt:lpstr> Band 66 (20 Mhz) + Band 66 ( 5 Mhz)+ Band2 ( 10 Mhz)+ Band 12 ( 5 Mhz)</vt:lpstr>
      <vt:lpstr> (Band 4+Band 4+ Band12, BW 10+10+10)</vt:lpstr>
      <vt:lpstr> (Band 4+Band 4+ Band12, BW 10+10+5)</vt:lpstr>
      <vt:lpstr> Band 2 ( 10 Mhz) , Band 4 (10 Mhz), Band4 ( 10 Mhz), Band 12 ( 5 Mhz)</vt:lpstr>
      <vt:lpstr> 2A+4A+4A &amp; 2A+66A+66A</vt:lpstr>
      <vt:lpstr>5G n2/n25/n66 5G SA  </vt:lpstr>
      <vt:lpstr>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Arun  Kumar</cp:lastModifiedBy>
  <cp:revision>1302</cp:revision>
  <dcterms:created xsi:type="dcterms:W3CDTF">2007-12-16T16:40:02Z</dcterms:created>
  <dcterms:modified xsi:type="dcterms:W3CDTF">2026-02-16T11:29:57Z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  <property fmtid="{D5CDD505-2E9C-101B-9397-08002B2CF9AE}" pid="4" name="NSCPROP_SA">
    <vt:lpwstr>C:\Users\MT\AppData\Local\Microsoft\Windows\Temporary Internet Files\Content.Outlook\1HZZE2C3\Drive Route_USA.pptx</vt:lpwstr>
  </property>
</Properties>
</file>