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27"/>
  </p:notesMasterIdLst>
  <p:handoutMasterIdLst>
    <p:handoutMasterId r:id="rId28"/>
  </p:handoutMasterIdLst>
  <p:sldIdLst>
    <p:sldId id="343" r:id="rId2"/>
    <p:sldId id="540" r:id="rId3"/>
    <p:sldId id="448" r:id="rId4"/>
    <p:sldId id="465" r:id="rId5"/>
    <p:sldId id="549" r:id="rId6"/>
    <p:sldId id="552" r:id="rId7"/>
    <p:sldId id="425" r:id="rId8"/>
    <p:sldId id="456" r:id="rId9"/>
    <p:sldId id="458" r:id="rId10"/>
    <p:sldId id="454" r:id="rId11"/>
    <p:sldId id="541" r:id="rId12"/>
    <p:sldId id="460" r:id="rId13"/>
    <p:sldId id="462" r:id="rId14"/>
    <p:sldId id="464" r:id="rId15"/>
    <p:sldId id="467" r:id="rId16"/>
    <p:sldId id="533" r:id="rId17"/>
    <p:sldId id="534" r:id="rId18"/>
    <p:sldId id="529" r:id="rId19"/>
    <p:sldId id="530" r:id="rId20"/>
    <p:sldId id="531" r:id="rId21"/>
    <p:sldId id="539" r:id="rId22"/>
    <p:sldId id="523" r:id="rId23"/>
    <p:sldId id="550" r:id="rId24"/>
    <p:sldId id="551" r:id="rId25"/>
    <p:sldId id="423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dutt Saxena" initials="DS" lastIdx="1" clrIdx="0">
    <p:extLst>
      <p:ext uri="{19B8F6BF-5375-455C-9EA6-DF929625EA0E}">
        <p15:presenceInfo xmlns:p15="http://schemas.microsoft.com/office/powerpoint/2012/main" userId="S::dsaxena@marquistech.com::a26a0ec4-a555-48a9-b5ee-8906e3dcc3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5380" autoAdjust="0"/>
  </p:normalViewPr>
  <p:slideViewPr>
    <p:cSldViewPr>
      <p:cViewPr varScale="1">
        <p:scale>
          <a:sx n="90" d="100"/>
          <a:sy n="90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9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0A7AE-8B9A-49F0-82DB-F5CAF8598A1B}" type="datetime1">
              <a:rPr lang="en-US" smtClean="0"/>
              <a:pPr>
                <a:defRPr/>
              </a:pPr>
              <a:t>6/20/2021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9DA9-606B-4D4A-BBFB-D6C792500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  <p:sldLayoutId id="2147484392" r:id="rId12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 –Airtel, Idea, VODAFONE &amp; Reliance JIO (FDD/TDD) LTE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22860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 University road ,Meerut, U.P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4991100" y="5522515"/>
            <a:ext cx="3733800" cy="839787"/>
          </a:xfrm>
        </p:spPr>
        <p:txBody>
          <a:bodyPr/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D207A2-433E-4871-B4F1-E4A0BE9A80FB}"/>
              </a:ext>
            </a:extLst>
          </p:cNvPr>
          <p:cNvSpPr/>
          <p:nvPr/>
        </p:nvSpPr>
        <p:spPr>
          <a:xfrm>
            <a:off x="1029557" y="5580617"/>
            <a:ext cx="3157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 road ,Meerut, U.P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F3DD6-F01E-499E-854D-DE56B459E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723563"/>
            <a:ext cx="3987834" cy="47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5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15BE96BA-7E38-452A-A230-45E25FB39E91}"/>
              </a:ext>
            </a:extLst>
          </p:cNvPr>
          <p:cNvSpPr txBox="1">
            <a:spLocks/>
          </p:cNvSpPr>
          <p:nvPr/>
        </p:nvSpPr>
        <p:spPr>
          <a:xfrm>
            <a:off x="478809" y="352863"/>
            <a:ext cx="8229600" cy="7318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2800" u="sng" dirty="0"/>
              <a:t>Airtel Band HO</a:t>
            </a:r>
          </a:p>
          <a:p>
            <a:endParaRPr lang="en-US" sz="2800" u="sng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E120B9-F89B-475D-B818-ADF10A719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333951"/>
              </p:ext>
            </p:extLst>
          </p:nvPr>
        </p:nvGraphicFramePr>
        <p:xfrm>
          <a:off x="609600" y="838200"/>
          <a:ext cx="5715000" cy="717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0672">
                  <a:extLst>
                    <a:ext uri="{9D8B030D-6E8A-4147-A177-3AD203B41FA5}">
                      <a16:colId xmlns:a16="http://schemas.microsoft.com/office/drawing/2014/main" val="111763565"/>
                    </a:ext>
                  </a:extLst>
                </a:gridCol>
                <a:gridCol w="1336889">
                  <a:extLst>
                    <a:ext uri="{9D8B030D-6E8A-4147-A177-3AD203B41FA5}">
                      <a16:colId xmlns:a16="http://schemas.microsoft.com/office/drawing/2014/main" val="2190564191"/>
                    </a:ext>
                  </a:extLst>
                </a:gridCol>
                <a:gridCol w="1623406">
                  <a:extLst>
                    <a:ext uri="{9D8B030D-6E8A-4147-A177-3AD203B41FA5}">
                      <a16:colId xmlns:a16="http://schemas.microsoft.com/office/drawing/2014/main" val="688945570"/>
                    </a:ext>
                  </a:extLst>
                </a:gridCol>
                <a:gridCol w="1134033">
                  <a:extLst>
                    <a:ext uri="{9D8B030D-6E8A-4147-A177-3AD203B41FA5}">
                      <a16:colId xmlns:a16="http://schemas.microsoft.com/office/drawing/2014/main" val="3794761166"/>
                    </a:ext>
                  </a:extLst>
                </a:gridCol>
              </a:tblGrid>
              <a:tr h="5154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Band Hand Over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longitude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Latitude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RSRP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35070449"/>
                  </a:ext>
                </a:extLst>
              </a:tr>
              <a:tr h="1718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77.717114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28.961156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-85 to 105 dBM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833222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E14E0C-6ABF-4E92-84FC-A25AD34A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34086"/>
            <a:ext cx="8133333" cy="4285714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FAF2C5-8949-4F52-80EC-A6D13D899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441353"/>
              </p:ext>
            </p:extLst>
          </p:nvPr>
        </p:nvGraphicFramePr>
        <p:xfrm>
          <a:off x="7924800" y="838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400" imgH="771525" progId="Excel.Sheet.8">
                  <p:embed/>
                </p:oleObj>
              </mc:Choice>
              <mc:Fallback>
                <p:oleObj name="Worksheet" showAsIcon="1" r:id="rId3" imgW="914400" imgH="7715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24800" y="838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71759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327306"/>
              </p:ext>
            </p:extLst>
          </p:nvPr>
        </p:nvGraphicFramePr>
        <p:xfrm>
          <a:off x="685800" y="838201"/>
          <a:ext cx="6477000" cy="5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36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189653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057469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66091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85919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811407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87709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29706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77.727036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28.993797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5334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Near Cell (Reliance JIO)</a:t>
            </a:r>
            <a:endParaRPr lang="en-IN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6778" y="3201769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F4EDB7-3314-4AA0-BDDC-ED83D35DFF2B}"/>
              </a:ext>
            </a:extLst>
          </p:cNvPr>
          <p:cNvSpPr txBox="1"/>
          <p:nvPr/>
        </p:nvSpPr>
        <p:spPr>
          <a:xfrm>
            <a:off x="7083357" y="1878330"/>
            <a:ext cx="1698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 university road ,Pulse of market, Meerut, U.P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B28BB3-B14E-48D5-B620-27C4ACAB8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5377"/>
            <a:ext cx="2895600" cy="4596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CBD215-B3AA-43F8-BDC0-AB009EBD8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75376"/>
            <a:ext cx="3048000" cy="46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98761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5043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Edge Cell (Reliance JIO)</a:t>
            </a:r>
            <a:endParaRPr lang="en-I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61926"/>
              </p:ext>
            </p:extLst>
          </p:nvPr>
        </p:nvGraphicFramePr>
        <p:xfrm>
          <a:off x="462844" y="829271"/>
          <a:ext cx="7128267" cy="687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2967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2174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77.727036</a:t>
                      </a:r>
                    </a:p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28.993797</a:t>
                      </a:r>
                    </a:p>
                    <a:p>
                      <a:pPr algn="ctr" rtl="0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39150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599" y="4101967"/>
            <a:ext cx="193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1F0F3-7697-4A26-8BA1-C0FB510B881A}"/>
              </a:ext>
            </a:extLst>
          </p:cNvPr>
          <p:cNvSpPr txBox="1"/>
          <p:nvPr/>
        </p:nvSpPr>
        <p:spPr>
          <a:xfrm>
            <a:off x="7082882" y="3013501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Cant, CMO office, Civil Lines , Meerut, U.P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DDEA88-EF79-486B-A4FB-2949AF06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48998"/>
            <a:ext cx="304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8956"/>
      </p:ext>
    </p:extLst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191483"/>
            <a:ext cx="5638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itchFamily="34" charset="0"/>
              </a:rPr>
              <a:t>Mixed Mobility:-Cant Meerut , U.P</a:t>
            </a:r>
            <a:endParaRPr lang="en-IN" sz="2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0" y="1600200"/>
            <a:ext cx="251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  <a:p>
            <a:pPr>
              <a:buNone/>
            </a:pPr>
            <a:endParaRPr lang="en-IN" sz="1600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930942"/>
            <a:ext cx="2676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8C30F-D9A3-4768-A02B-8C17915F1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862333"/>
            <a:ext cx="5943247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29143"/>
      </p:ext>
    </p:extLst>
  </p:cSld>
  <p:clrMapOvr>
    <a:masterClrMapping/>
  </p:clrMapOvr>
  <p:transition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0046F6-85BD-4B42-8A66-FA0E5F41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15000" cy="609600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 Band Handover (FDD-TDD), JIO 4G</a:t>
            </a:r>
            <a:endParaRPr lang="en-I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F2C7FA-88FE-4175-8C43-147CF2F25A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390621"/>
              </p:ext>
            </p:extLst>
          </p:nvPr>
        </p:nvGraphicFramePr>
        <p:xfrm>
          <a:off x="609600" y="950503"/>
          <a:ext cx="7531914" cy="5734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0390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38818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343517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506013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914226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16975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 Handover 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PCI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04892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77.727036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28.993797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39348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4AC669-87FC-4A65-853B-2F288FFDE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82766"/>
            <a:ext cx="2971800" cy="4337034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0EDE70-093F-48E3-84E5-F881D7477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682766"/>
            <a:ext cx="3085714" cy="4337034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293E4F0-9F26-4AB9-820A-809D997CD8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772291"/>
              </p:ext>
            </p:extLst>
          </p:nvPr>
        </p:nvGraphicFramePr>
        <p:xfrm>
          <a:off x="7216481" y="171250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14400" imgH="771525" progId="Package">
                  <p:embed/>
                </p:oleObj>
              </mc:Choice>
              <mc:Fallback>
                <p:oleObj name="Packager Shell Object" showAsIcon="1" r:id="rId4" imgW="914400" imgH="77152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16481" y="171250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130B359-998B-4D89-AB11-7F89F4F12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29953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681732"/>
      </p:ext>
    </p:extLst>
  </p:cSld>
  <p:clrMapOvr>
    <a:masterClrMapping/>
  </p:clrMapOvr>
  <p:transition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          </a:t>
            </a:r>
            <a:r>
              <a:rPr lang="en-US" sz="3100" u="sng" dirty="0"/>
              <a:t>RJIO Band 40 Near Cell: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B5609F-13F7-4391-A463-46027B9E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76671"/>
            <a:ext cx="3429000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3F670E-4686-4A70-83BC-F224C31EE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176671"/>
            <a:ext cx="3429000" cy="46716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7A992D-01DF-478F-AABE-F8A7F10383E3}"/>
              </a:ext>
            </a:extLst>
          </p:cNvPr>
          <p:cNvSpPr txBox="1"/>
          <p:nvPr/>
        </p:nvSpPr>
        <p:spPr>
          <a:xfrm>
            <a:off x="4267200" y="6024873"/>
            <a:ext cx="4577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 university road ,Pulse of market, Meerut, U.P</a:t>
            </a:r>
          </a:p>
        </p:txBody>
      </p:sp>
    </p:spTree>
    <p:extLst>
      <p:ext uri="{BB962C8B-B14F-4D97-AF65-F5344CB8AC3E}">
        <p14:creationId xmlns:p14="http://schemas.microsoft.com/office/powerpoint/2010/main" val="2305661262"/>
      </p:ext>
    </p:extLst>
  </p:cSld>
  <p:clrMapOvr>
    <a:masterClrMapping/>
  </p:clrMapOvr>
  <p:transition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609600"/>
          </a:xfrm>
        </p:spPr>
        <p:txBody>
          <a:bodyPr>
            <a:normAutofit fontScale="90000"/>
          </a:bodyPr>
          <a:lstStyle/>
          <a:p>
            <a:br>
              <a:rPr lang="en-US" sz="3100" u="sng" dirty="0"/>
            </a:br>
            <a:r>
              <a:rPr lang="en-US" sz="3100" u="sng" dirty="0"/>
              <a:t>RJIO Band 40 Edge Cell: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356F9-1A90-4DAE-922C-9922F8752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576"/>
            <a:ext cx="6400799" cy="50288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B8A0EC-1E41-401A-A651-541D7D950DB5}"/>
              </a:ext>
            </a:extLst>
          </p:cNvPr>
          <p:cNvSpPr txBox="1"/>
          <p:nvPr/>
        </p:nvSpPr>
        <p:spPr>
          <a:xfrm>
            <a:off x="4572000" y="6063733"/>
            <a:ext cx="45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Cant, CMO office, Civil Lines , Meerut, U.P</a:t>
            </a:r>
          </a:p>
        </p:txBody>
      </p:sp>
    </p:spTree>
    <p:extLst>
      <p:ext uri="{BB962C8B-B14F-4D97-AF65-F5344CB8AC3E}">
        <p14:creationId xmlns:p14="http://schemas.microsoft.com/office/powerpoint/2010/main" val="1712905382"/>
      </p:ext>
    </p:extLst>
  </p:cSld>
  <p:clrMapOvr>
    <a:masterClrMapping/>
  </p:clrMapOvr>
  <p:transition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Near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EAE5CF0-6F51-4F55-8470-FBAE67E35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8072935"/>
              </p:ext>
            </p:extLst>
          </p:nvPr>
        </p:nvGraphicFramePr>
        <p:xfrm>
          <a:off x="462844" y="1102499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 cell(NC)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77.730666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28.941436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11350E-D5B7-4088-876F-5A42ACDFC0D9}"/>
              </a:ext>
            </a:extLst>
          </p:cNvPr>
          <p:cNvSpPr txBox="1"/>
          <p:nvPr/>
        </p:nvSpPr>
        <p:spPr>
          <a:xfrm>
            <a:off x="6858000" y="2580461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line road Meerut , U.P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97242-BB0E-4F19-B08E-AEA13DA7640A}"/>
              </a:ext>
            </a:extLst>
          </p:cNvPr>
          <p:cNvSpPr txBox="1"/>
          <p:nvPr/>
        </p:nvSpPr>
        <p:spPr>
          <a:xfrm>
            <a:off x="6866467" y="3810000"/>
            <a:ext cx="195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-65dbm to -75dbm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A44F8-2311-401A-B0D2-A08A6AE69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5265"/>
            <a:ext cx="3048000" cy="4210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911864-3684-4C75-B46F-19D49F8245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876405"/>
            <a:ext cx="3048000" cy="421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15882"/>
      </p:ext>
    </p:extLst>
  </p:cSld>
  <p:clrMapOvr>
    <a:masterClrMapping/>
  </p:clrMapOvr>
  <p:transition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Edge Cell VI: </a:t>
            </a:r>
            <a:br>
              <a:rPr lang="en-US" sz="4000" dirty="0">
                <a:latin typeface="Calibri" pitchFamily="34" charset="0"/>
                <a:cs typeface="Calibri" pitchFamily="34" charset="0"/>
              </a:rPr>
            </a:br>
            <a:endParaRPr lang="en-IN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A901AC99-3A70-4D62-BC02-649F957A0B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915728"/>
              </p:ext>
            </p:extLst>
          </p:nvPr>
        </p:nvGraphicFramePr>
        <p:xfrm>
          <a:off x="330532" y="967397"/>
          <a:ext cx="7128267" cy="6501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4283">
                  <a:extLst>
                    <a:ext uri="{9D8B030D-6E8A-4147-A177-3AD203B41FA5}">
                      <a16:colId xmlns:a16="http://schemas.microsoft.com/office/drawing/2014/main" val="549928184"/>
                    </a:ext>
                  </a:extLst>
                </a:gridCol>
                <a:gridCol w="1235210">
                  <a:extLst>
                    <a:ext uri="{9D8B030D-6E8A-4147-A177-3AD203B41FA5}">
                      <a16:colId xmlns:a16="http://schemas.microsoft.com/office/drawing/2014/main" val="2438324632"/>
                    </a:ext>
                  </a:extLst>
                </a:gridCol>
                <a:gridCol w="1144194">
                  <a:extLst>
                    <a:ext uri="{9D8B030D-6E8A-4147-A177-3AD203B41FA5}">
                      <a16:colId xmlns:a16="http://schemas.microsoft.com/office/drawing/2014/main" val="3911256893"/>
                    </a:ext>
                  </a:extLst>
                </a:gridCol>
                <a:gridCol w="849478">
                  <a:extLst>
                    <a:ext uri="{9D8B030D-6E8A-4147-A177-3AD203B41FA5}">
                      <a16:colId xmlns:a16="http://schemas.microsoft.com/office/drawing/2014/main" val="4026713677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1607481373"/>
                    </a:ext>
                  </a:extLst>
                </a:gridCol>
                <a:gridCol w="1703289">
                  <a:extLst>
                    <a:ext uri="{9D8B030D-6E8A-4147-A177-3AD203B41FA5}">
                      <a16:colId xmlns:a16="http://schemas.microsoft.com/office/drawing/2014/main" val="1075408564"/>
                    </a:ext>
                  </a:extLst>
                </a:gridCol>
              </a:tblGrid>
              <a:tr h="337085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 cell(EC)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IN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IN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278437"/>
                  </a:ext>
                </a:extLst>
              </a:tr>
              <a:tr h="313016"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77.728051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IN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28.946611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-104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293955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8767470-DD44-4BCE-A8CE-DBBA2EB4C4DC}"/>
              </a:ext>
            </a:extLst>
          </p:cNvPr>
          <p:cNvSpPr txBox="1"/>
          <p:nvPr/>
        </p:nvSpPr>
        <p:spPr>
          <a:xfrm>
            <a:off x="6956778" y="3201769"/>
            <a:ext cx="2069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53F10-2155-4B10-AD10-172E6F50C882}"/>
              </a:ext>
            </a:extLst>
          </p:cNvPr>
          <p:cNvSpPr txBox="1"/>
          <p:nvPr/>
        </p:nvSpPr>
        <p:spPr>
          <a:xfrm>
            <a:off x="6956778" y="2170912"/>
            <a:ext cx="169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Shastri Nagar ,L Block, Meerut U.P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1D0592-78DD-4855-B901-7D2696774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32" y="1752600"/>
            <a:ext cx="3022268" cy="4326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F4BB1-0F38-4351-BB9C-15AC84151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752600"/>
            <a:ext cx="3022268" cy="43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38588"/>
      </p:ext>
    </p:extLst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2400" b="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Information:</a:t>
            </a:r>
            <a:endParaRPr lang="en-US" sz="2400" b="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1030"/>
              </p:ext>
            </p:extLst>
          </p:nvPr>
        </p:nvGraphicFramePr>
        <p:xfrm>
          <a:off x="304800" y="1112199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</a:t>
                      </a:r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36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6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50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Jionet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14091"/>
              </p:ext>
            </p:extLst>
          </p:nvPr>
        </p:nvGraphicFramePr>
        <p:xfrm>
          <a:off x="304800" y="2403114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 4G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>
                          <a:effectLst/>
                        </a:rPr>
                        <a:t>APN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Airtelgprs.com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958724"/>
              </p:ext>
            </p:extLst>
          </p:nvPr>
        </p:nvGraphicFramePr>
        <p:xfrm>
          <a:off x="304800" y="3715652"/>
          <a:ext cx="8458200" cy="1029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9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baseline="0" dirty="0">
                          <a:effectLst/>
                        </a:rPr>
                        <a:t>VI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www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F620174-2D3B-4FDC-992A-5AE0115C8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12642"/>
              </p:ext>
            </p:extLst>
          </p:nvPr>
        </p:nvGraphicFramePr>
        <p:xfrm>
          <a:off x="342900" y="5021102"/>
          <a:ext cx="8458200" cy="1013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3320">
                  <a:extLst>
                    <a:ext uri="{9D8B030D-6E8A-4147-A177-3AD203B41FA5}">
                      <a16:colId xmlns:a16="http://schemas.microsoft.com/office/drawing/2014/main" val="3586439166"/>
                    </a:ext>
                  </a:extLst>
                </a:gridCol>
                <a:gridCol w="4044880">
                  <a:extLst>
                    <a:ext uri="{9D8B030D-6E8A-4147-A177-3AD203B41FA5}">
                      <a16:colId xmlns:a16="http://schemas.microsoft.com/office/drawing/2014/main" val="2160769745"/>
                    </a:ext>
                  </a:extLst>
                </a:gridCol>
              </a:tblGrid>
              <a:tr h="212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Operator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BSNL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9611483"/>
                  </a:ext>
                </a:extLst>
              </a:tr>
              <a:tr h="2461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MCC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404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975900"/>
                  </a:ext>
                </a:extLst>
              </a:tr>
              <a:tr h="212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MNC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Sans Unicode" panose="020B060203050402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175099"/>
                  </a:ext>
                </a:extLst>
              </a:tr>
              <a:tr h="21206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u="none" strike="noStrike" dirty="0">
                          <a:effectLst/>
                        </a:rPr>
                        <a:t>APN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bsnlnet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Sans Unicode" panose="020B0602030504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219263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Mixed coverage area Vodafone: </a:t>
            </a:r>
            <a:br>
              <a:rPr lang="en-US" sz="2000" dirty="0">
                <a:latin typeface="Calibri" pitchFamily="34" charset="0"/>
                <a:cs typeface="Calibri" pitchFamily="34" charset="0"/>
              </a:rPr>
            </a:br>
            <a:endParaRPr lang="en-IN" sz="18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0BE58-2EB3-4036-B278-B0CD6E3F1038}"/>
              </a:ext>
            </a:extLst>
          </p:cNvPr>
          <p:cNvSpPr txBox="1"/>
          <p:nvPr/>
        </p:nvSpPr>
        <p:spPr>
          <a:xfrm>
            <a:off x="6019800" y="6019800"/>
            <a:ext cx="4577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itchFamily="34" charset="0"/>
              </a:rPr>
              <a:t>RSRP:</a:t>
            </a:r>
            <a:r>
              <a:rPr lang="en-US" sz="1800" dirty="0">
                <a:latin typeface="Calibri" panose="020F0502020204030204" pitchFamily="34" charset="0"/>
                <a:cs typeface="Calibri" pitchFamily="34" charset="0"/>
              </a:rPr>
              <a:t> -65dbm to -110dbm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C8CF6-BE48-46D9-B6B8-9D13C25EB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5334000" cy="495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7BC68-DE2B-4ABF-8B0E-5A46C5F0B0AB}"/>
              </a:ext>
            </a:extLst>
          </p:cNvPr>
          <p:cNvSpPr txBox="1"/>
          <p:nvPr/>
        </p:nvSpPr>
        <p:spPr>
          <a:xfrm>
            <a:off x="6195237" y="2667000"/>
            <a:ext cx="533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Shastri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agar L-Block to </a:t>
            </a:r>
          </a:p>
          <a:p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Police line road Meerut , U.P</a:t>
            </a:r>
          </a:p>
          <a:p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81672"/>
      </p:ext>
    </p:extLst>
  </p:cSld>
  <p:clrMapOvr>
    <a:masterClrMapping/>
  </p:clrMapOvr>
  <p:transition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762001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VI SRVCC to HSPA:</a:t>
            </a:r>
            <a:endParaRPr lang="en-IN" u="sng" dirty="0">
              <a:solidFill>
                <a:srgbClr val="4646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D10682-70DE-4902-83EE-78B0B2B35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1524000"/>
            <a:ext cx="6400800" cy="4343400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FD6F2F-C09C-495F-A711-C3AFB7F343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17231"/>
              </p:ext>
            </p:extLst>
          </p:nvPr>
        </p:nvGraphicFramePr>
        <p:xfrm>
          <a:off x="7772400" y="89945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8">
                  <p:embed/>
                </p:oleObj>
              </mc:Choice>
              <mc:Fallback>
                <p:oleObj name="Worksheet" showAsIcon="1" r:id="rId4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72400" y="89945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630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sz="2800" dirty="0"/>
            </a:br>
            <a:r>
              <a:rPr lang="en-US" sz="2800" dirty="0"/>
              <a:t>      </a:t>
            </a:r>
            <a:r>
              <a:rPr lang="en-US" sz="2800" u="sng" dirty="0"/>
              <a:t>Vi Band 3&lt;&gt;8&lt;&gt;41 Handover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1879C-9759-469E-A27A-74BEB615C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752600"/>
            <a:ext cx="6629400" cy="434340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EE312A5-AC02-4515-BBAA-4CBA9D7819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660226"/>
              </p:ext>
            </p:extLst>
          </p:nvPr>
        </p:nvGraphicFramePr>
        <p:xfrm>
          <a:off x="7162800" y="10318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914400" imgH="771525" progId="Package">
                  <p:embed/>
                </p:oleObj>
              </mc:Choice>
              <mc:Fallback>
                <p:oleObj name="Packager Shell Object" showAsIcon="1" r:id="rId3" imgW="914400" imgH="771525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62800" y="10318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2501192"/>
      </p:ext>
    </p:extLst>
  </p:cSld>
  <p:clrMapOvr>
    <a:masterClrMapping/>
  </p:clrMapOvr>
  <p:transition>
    <p:whee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C3784-8BF2-4DAE-B3F3-A033FE883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8388" y="609600"/>
            <a:ext cx="9448800" cy="609600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r>
              <a:rPr lang="en-US" sz="4400" dirty="0"/>
              <a:t>   G net Tracker Drive Route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89ABB-AD73-4933-9C37-858F1BBD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799"/>
            <a:ext cx="2743199" cy="46797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92BFA-3680-4C3B-9BFF-999581C8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399" y="1447801"/>
            <a:ext cx="2743199" cy="4679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1CBE2B-E33A-4233-9D92-C390918DD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62" y="1447800"/>
            <a:ext cx="2743199" cy="467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40F6-F67B-4ACC-83FC-414E1BDDBB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30388" y="301625"/>
            <a:ext cx="7313612" cy="1143000"/>
          </a:xfrm>
        </p:spPr>
        <p:txBody>
          <a:bodyPr/>
          <a:lstStyle/>
          <a:p>
            <a:r>
              <a:rPr lang="en-US" u="sng" dirty="0"/>
              <a:t>Google drive route-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74154-89A4-4167-AB72-ECDFF9A9A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467600" cy="495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34074"/>
      </p:ext>
    </p:extLst>
  </p:cSld>
  <p:clrMapOvr>
    <a:masterClrMapping/>
  </p:clrMapOvr>
  <p:transition>
    <p:whee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pPr marL="109537" indent="0" algn="ctr">
              <a:spcBef>
                <a:spcPct val="50000"/>
              </a:spcBef>
              <a:buNone/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19F79B-E149-4B7D-BD30-1BD37ED62E9A}"/>
              </a:ext>
            </a:extLst>
          </p:cNvPr>
          <p:cNvSpPr/>
          <p:nvPr/>
        </p:nvSpPr>
        <p:spPr>
          <a:xfrm>
            <a:off x="2590800" y="5214584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1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7109214"/>
              </p:ext>
            </p:extLst>
          </p:nvPr>
        </p:nvGraphicFramePr>
        <p:xfrm>
          <a:off x="762000" y="1143000"/>
          <a:ext cx="7543800" cy="5107147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</a:t>
                      </a:r>
                      <a:endParaRPr lang="en-IN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7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Website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: http://www.airtel.com/</a:t>
                      </a:r>
                      <a:b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WAP APN: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airtelgprs.com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2300 MHz – 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7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LTE 1800,850 MHz – FDD(Band 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5999193"/>
                  </a:ext>
                </a:extLst>
              </a:tr>
              <a:tr h="33351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MDN: *282#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check: *123#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51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*121*114#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439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Supported (CSFB to 2G)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2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739011"/>
              </p:ext>
            </p:extLst>
          </p:nvPr>
        </p:nvGraphicFramePr>
        <p:xfrm>
          <a:off x="762000" y="1066801"/>
          <a:ext cx="7696200" cy="4876803"/>
        </p:xfrm>
        <a:graphic>
          <a:graphicData uri="http://schemas.openxmlformats.org/drawingml/2006/table">
            <a:tbl>
              <a:tblPr/>
              <a:tblGrid>
                <a:gridCol w="384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RELIANCE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JIO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http://www.jio.com</a:t>
                      </a:r>
                      <a:endParaRPr lang="en-IN" sz="160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6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jionet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80120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3</a:t>
            </a:r>
            <a:endParaRPr lang="en-US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83239"/>
              </p:ext>
            </p:extLst>
          </p:nvPr>
        </p:nvGraphicFramePr>
        <p:xfrm>
          <a:off x="914400" y="1066801"/>
          <a:ext cx="7543800" cy="4876803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http://www.myvi.in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4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WWW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2300 MHz –TDD(Band 40,41)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850 MHz – FDD(Band 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10987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1800 MHz –FDD(Band 3)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MDN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*199#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Balance check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Data Balance check: </a:t>
                      </a:r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Supported to 2G / 3G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52585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D0F0050-0A72-4622-91D4-273FC5E3D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297833"/>
              </p:ext>
            </p:extLst>
          </p:nvPr>
        </p:nvGraphicFramePr>
        <p:xfrm>
          <a:off x="457200" y="1295400"/>
          <a:ext cx="7543800" cy="4876803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639911988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3176593757"/>
                    </a:ext>
                  </a:extLst>
                </a:gridCol>
              </a:tblGrid>
              <a:tr h="6810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Functionality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10011"/>
                  </a:ext>
                </a:extLst>
              </a:tr>
              <a:tr h="51122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Website: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6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http://portal.bsnl.in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WAP APN</a:t>
                      </a:r>
                      <a:r>
                        <a:rPr lang="en-IN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IN" sz="1400" u="none" strike="noStrike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bsnlnet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498965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 care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139185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MNC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540747"/>
                  </a:ext>
                </a:extLst>
              </a:tr>
              <a:tr h="31678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Bands supported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Both FDD and TDD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574574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600" b="0" i="0" u="none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412419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GSM 2G 900 – B - PGSM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20743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UMTS 3G 2100 – B - U1[5]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945273"/>
                  </a:ext>
                </a:extLst>
              </a:tr>
              <a:tr h="3167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USSD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 check No.-*222#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3490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Main Balance check-*123*1#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729672"/>
                  </a:ext>
                </a:extLst>
              </a:tr>
              <a:tr h="3167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2G&amp;3G Data Balance check- *123*5# 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792920"/>
                  </a:ext>
                </a:extLst>
              </a:tr>
              <a:tr h="3167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 err="1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VoLTE</a:t>
                      </a:r>
                      <a:endParaRPr lang="en-IN" sz="1600" b="1" i="0" u="none" strike="noStrik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816985"/>
                  </a:ext>
                </a:extLst>
              </a:tr>
              <a:tr h="5166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CSFB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Not Supported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68143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A2030F4-FD14-4D36-877B-5F28AEBDC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Operator Information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10052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1790700"/>
            <a:ext cx="8001000" cy="3276600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Near Cell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-65dbm to -75dbm   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Cell Edge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Stationary: RSRP : -95dbm to -110dbm   </a:t>
            </a:r>
            <a:endParaRPr lang="en-US" sz="2800" dirty="0">
              <a:latin typeface="Calibri" panose="020F0502020204030204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itchFamily="34" charset="0"/>
              </a:rPr>
              <a:t>Mixed    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itchFamily="34" charset="0"/>
              </a:rPr>
              <a:t>Mobility:    RSRP :  -65dbm to -110dbm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01000" cy="533400"/>
          </a:xfrm>
        </p:spPr>
        <p:txBody>
          <a:bodyPr>
            <a:no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</a:p>
        </p:txBody>
      </p:sp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264805"/>
              </p:ext>
            </p:extLst>
          </p:nvPr>
        </p:nvGraphicFramePr>
        <p:xfrm>
          <a:off x="874543" y="1032160"/>
          <a:ext cx="6179602" cy="644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657">
                  <a:extLst>
                    <a:ext uri="{9D8B030D-6E8A-4147-A177-3AD203B41FA5}">
                      <a16:colId xmlns:a16="http://schemas.microsoft.com/office/drawing/2014/main" val="30300464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984144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921169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265436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446168895"/>
                    </a:ext>
                  </a:extLst>
                </a:gridCol>
                <a:gridCol w="1910645">
                  <a:extLst>
                    <a:ext uri="{9D8B030D-6E8A-4147-A177-3AD203B41FA5}">
                      <a16:colId xmlns:a16="http://schemas.microsoft.com/office/drawing/2014/main" val="3701289311"/>
                    </a:ext>
                  </a:extLst>
                </a:gridCol>
              </a:tblGrid>
              <a:tr h="271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Near cell(NC)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FDD E-ARFCN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4939224"/>
                  </a:ext>
                </a:extLst>
              </a:tr>
              <a:tr h="3730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77.735940</a:t>
                      </a:r>
                    </a:p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28.967399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32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848600" cy="6096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Near Cell (Airtel)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0789" y="3815835"/>
            <a:ext cx="1676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-65dbm to 75dbm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8212" y="2590800"/>
            <a:ext cx="1698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Garh</a:t>
            </a: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road near Hotel Broadway inn, mangal Pandey Nagar ,Meerut.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FE7731-8C4E-4770-8EF2-AE9ECC630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45" y="1946560"/>
            <a:ext cx="3124200" cy="4107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773337-26C4-4054-AE0C-9BFD3F23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45" y="1946560"/>
            <a:ext cx="3124200" cy="410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13748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877698"/>
              </p:ext>
            </p:extLst>
          </p:nvPr>
        </p:nvGraphicFramePr>
        <p:xfrm>
          <a:off x="914402" y="1066841"/>
          <a:ext cx="6629397" cy="647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7972">
                  <a:extLst>
                    <a:ext uri="{9D8B030D-6E8A-4147-A177-3AD203B41FA5}">
                      <a16:colId xmlns:a16="http://schemas.microsoft.com/office/drawing/2014/main" val="3398572702"/>
                    </a:ext>
                  </a:extLst>
                </a:gridCol>
                <a:gridCol w="997974">
                  <a:extLst>
                    <a:ext uri="{9D8B030D-6E8A-4147-A177-3AD203B41FA5}">
                      <a16:colId xmlns:a16="http://schemas.microsoft.com/office/drawing/2014/main" val="2916790836"/>
                    </a:ext>
                  </a:extLst>
                </a:gridCol>
                <a:gridCol w="1283109">
                  <a:extLst>
                    <a:ext uri="{9D8B030D-6E8A-4147-A177-3AD203B41FA5}">
                      <a16:colId xmlns:a16="http://schemas.microsoft.com/office/drawing/2014/main" val="248206799"/>
                    </a:ext>
                  </a:extLst>
                </a:gridCol>
                <a:gridCol w="926691">
                  <a:extLst>
                    <a:ext uri="{9D8B030D-6E8A-4147-A177-3AD203B41FA5}">
                      <a16:colId xmlns:a16="http://schemas.microsoft.com/office/drawing/2014/main" val="323449267"/>
                    </a:ext>
                  </a:extLst>
                </a:gridCol>
                <a:gridCol w="855406">
                  <a:extLst>
                    <a:ext uri="{9D8B030D-6E8A-4147-A177-3AD203B41FA5}">
                      <a16:colId xmlns:a16="http://schemas.microsoft.com/office/drawing/2014/main" val="4262851045"/>
                    </a:ext>
                  </a:extLst>
                </a:gridCol>
                <a:gridCol w="1568245">
                  <a:extLst>
                    <a:ext uri="{9D8B030D-6E8A-4147-A177-3AD203B41FA5}">
                      <a16:colId xmlns:a16="http://schemas.microsoft.com/office/drawing/2014/main" val="3006054896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Edge cell(EC)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latitude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RSRP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Cell id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TDD E-ARFCN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7162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77.727405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28.948001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67244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90500"/>
            <a:ext cx="7924800" cy="4953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Edge Cell (Airtel)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380850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RSRP: 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-95dbm to -110dbm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DCE2EA-87C1-4146-B15B-6A4DC9756322}"/>
              </a:ext>
            </a:extLst>
          </p:cNvPr>
          <p:cNvSpPr txBox="1"/>
          <p:nvPr/>
        </p:nvSpPr>
        <p:spPr>
          <a:xfrm>
            <a:off x="6934200" y="2526273"/>
            <a:ext cx="1698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Shastri Nagar, L Block, Meerut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D6E66-5216-4813-9FFA-99A873FD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2" y="1998019"/>
            <a:ext cx="2954898" cy="420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83DEA3-1A01-4025-831B-7F38798B9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300" y="1998019"/>
            <a:ext cx="2884386" cy="419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63058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21463</TotalTime>
  <Words>843</Words>
  <Application>Microsoft Office PowerPoint</Application>
  <PresentationFormat>On-screen Show (4:3)</PresentationFormat>
  <Paragraphs>287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Worksheet</vt:lpstr>
      <vt:lpstr>Package</vt:lpstr>
      <vt:lpstr>Packager Shell Object</vt:lpstr>
      <vt:lpstr>MARQUIS TECHNOLOGIES  </vt:lpstr>
      <vt:lpstr>Operator Information:</vt:lpstr>
      <vt:lpstr>Operator Information 1</vt:lpstr>
      <vt:lpstr>Operator Information 2</vt:lpstr>
      <vt:lpstr>Operator Information 3</vt:lpstr>
      <vt:lpstr>Operator Information 4</vt:lpstr>
      <vt:lpstr>Drive Route</vt:lpstr>
      <vt:lpstr>Near Cell (Airtel)</vt:lpstr>
      <vt:lpstr>Edge Cell (Airtel)</vt:lpstr>
      <vt:lpstr>PowerPoint Presentation</vt:lpstr>
      <vt:lpstr>PowerPoint Presentation</vt:lpstr>
      <vt:lpstr>Near Cell (Reliance JIO)</vt:lpstr>
      <vt:lpstr>PowerPoint Presentation</vt:lpstr>
      <vt:lpstr>PowerPoint Presentation</vt:lpstr>
      <vt:lpstr>Inter Band Handover (FDD-TDD), JIO 4G</vt:lpstr>
      <vt:lpstr>           RJIO Band 40 Near Cell:</vt:lpstr>
      <vt:lpstr> RJIO Band 40 Edge Cell:</vt:lpstr>
      <vt:lpstr>Near Cell VI:  </vt:lpstr>
      <vt:lpstr>Edge Cell VI:  </vt:lpstr>
      <vt:lpstr>Mixed coverage area Vodafone:  </vt:lpstr>
      <vt:lpstr>PowerPoint Presentation</vt:lpstr>
      <vt:lpstr>       Vi Band 3&lt;&gt;8&lt;&gt;41 Handover</vt:lpstr>
      <vt:lpstr>    G net Tracker Drive Route</vt:lpstr>
      <vt:lpstr>Google drive route-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Kush Tiwari</cp:lastModifiedBy>
  <cp:revision>918</cp:revision>
  <dcterms:created xsi:type="dcterms:W3CDTF">2007-12-16T16:40:02Z</dcterms:created>
  <dcterms:modified xsi:type="dcterms:W3CDTF">2021-06-20T12:18:09Z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