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7" r:id="rId10"/>
    <p:sldId id="264" r:id="rId11"/>
    <p:sldId id="263" r:id="rId12"/>
    <p:sldId id="266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5EFFFB-1C87-4386-B261-81120D31DB6B}" v="77" dt="2024-08-08T05:31:52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A0FCA-9CF8-13E3-FE47-C40994E8F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1B6B09-A8A4-AA8F-DDFF-4FB8DC388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ABF51-C689-04BB-69E5-F494E683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50BB8-F951-3750-AB08-E187301C7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3149C-AB90-F33B-34EB-F947D750D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277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D340F-C9BA-6B4A-C68C-A9624F953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B6F77-B770-C523-669E-47832926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CE577-5845-F8E4-3C4E-A6F61F9BD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30141-13AA-04E4-0EF9-91F4C6F2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B8F-C794-01F7-D4FD-D17ADD62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955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32BDD4-F4B4-B036-DCA3-5716CDA71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2F647-98DD-274E-D365-37DB1107F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67DA3-AB61-7356-F3DB-7FB3A760D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B84A6-6F37-2D18-00A7-147F8905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34653-0A87-6027-31C8-3AE4D1FD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265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1FE98-4A50-77C3-4B8D-601C874B0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0844-707C-BCF1-8292-FE28BF214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C2F38-5987-6A68-0A2C-D1F862E5B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5C7C3-F2F2-71BF-3353-07B564C74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CF659-F1DC-5D7A-CF7F-A60A462B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197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6194E-5D9D-B0F2-9017-FE9605D2A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79AE0-B9D1-10D8-46B5-4BC950F0E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CAF95-C5BD-5A13-B237-776C0215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E5CBC-3E0A-59E4-B8BF-3B8084A24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54AA7-169B-9714-B7B2-48F42098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987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50AA-4811-F718-BDB3-BBDB5752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28E88-49A6-CFFA-78EA-A89ED0E6B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07B14-EA81-D16D-7118-93BB152A6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64FF0-8235-B2F9-92C1-A5F8E8936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6AFDB-3960-6FC2-00C4-5BDA739C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0649A-28C0-65A0-2ACD-39A622C0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324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C9566-632F-FC4F-D563-AE93C35A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E4543-ED99-12B4-3095-B822FF06B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19860-9D5F-E83B-F981-629A85E2B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9CACAC-2689-CB8B-5D08-A41DDFA51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D2373-17A8-A268-1735-55BDD373F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444249-58B1-2AA0-A432-49B190D84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E1A87-401C-D487-26D8-6A17BBAF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F2C046-0D50-8F83-E738-2359E127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160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9A440-AB54-827E-F34D-D5FAE39DB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B37E85-199B-1BBC-DDDE-DD998353D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C9EA9-7CE5-B598-3629-29E01B7E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0D4BE-C5B1-FCA3-0CDF-81C329C3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870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4F2C8-C525-99EC-9F88-20B74A0F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251F6F-CC32-4DE4-73DE-FFD068CF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24ACF-7DD9-2805-2CF4-02DED6D63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00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34254-9263-8670-B37A-F740A9ED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DC836-3089-8869-B122-AAA658E25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F99DB-C398-B0D0-2271-73A6C56B0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39E14-DAD3-A7AB-F351-5172C92D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49F5D-3407-F49C-1CDB-3E78F8AE6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EC159-1341-33A7-080D-536E0EC4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465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D759-93C0-EF0E-56C2-8353070E6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1E6864-1D92-F3E5-4FEC-5483801EA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C1B48-AAC7-AECF-6B19-BAE108801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62A97-CC4A-AAE3-1131-044FEEB1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9BB57-D5FD-1C72-013B-6664B82B6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44F7F-55E6-424D-F918-CBAE1962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545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FA4DF2-41A7-3512-966F-FBF0B4B0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CB64B-D33B-4569-3168-891167A9C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94913-253D-495F-E925-7CFF76D89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676236-6CBC-4D16-B220-220DE84AFE14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72910-1C11-98B3-E98A-B88BF066C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8DA7D-56E9-B412-929F-88036445F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859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77C34A-B3D8-92D7-E27F-173CEAE70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3700" b="1">
                <a:solidFill>
                  <a:srgbClr val="FFFFFF"/>
                </a:solidFill>
              </a:rPr>
              <a:t>Siliguri/West Bengal </a:t>
            </a:r>
            <a:br>
              <a:rPr lang="en-US" sz="3700" b="1">
                <a:solidFill>
                  <a:srgbClr val="FFFFFF"/>
                </a:solidFill>
              </a:rPr>
            </a:br>
            <a:r>
              <a:rPr lang="en-US" sz="3700" b="1">
                <a:solidFill>
                  <a:srgbClr val="FFFFFF"/>
                </a:solidFill>
              </a:rPr>
              <a:t>Network Information</a:t>
            </a:r>
            <a:endParaRPr lang="en-IN" sz="3700" b="1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CAF1D-BB01-3E17-5FFF-ADEC480AB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Siliguri</a:t>
            </a:r>
          </a:p>
          <a:p>
            <a:r>
              <a:rPr lang="en-US" sz="3600" b="1" dirty="0">
                <a:solidFill>
                  <a:srgbClr val="FFFFFF"/>
                </a:solidFill>
              </a:rPr>
              <a:t>(West Bengal)</a:t>
            </a:r>
            <a:endParaRPr lang="en-IN" sz="36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B8310C-D2F2-720B-4326-5B1D6EFFB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241174"/>
              </p:ext>
            </p:extLst>
          </p:nvPr>
        </p:nvGraphicFramePr>
        <p:xfrm>
          <a:off x="432225" y="3044838"/>
          <a:ext cx="11327551" cy="2295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4713">
                  <a:extLst>
                    <a:ext uri="{9D8B030D-6E8A-4147-A177-3AD203B41FA5}">
                      <a16:colId xmlns:a16="http://schemas.microsoft.com/office/drawing/2014/main" val="3265807297"/>
                    </a:ext>
                  </a:extLst>
                </a:gridCol>
                <a:gridCol w="892965">
                  <a:extLst>
                    <a:ext uri="{9D8B030D-6E8A-4147-A177-3AD203B41FA5}">
                      <a16:colId xmlns:a16="http://schemas.microsoft.com/office/drawing/2014/main" val="2108332148"/>
                    </a:ext>
                  </a:extLst>
                </a:gridCol>
                <a:gridCol w="2035970">
                  <a:extLst>
                    <a:ext uri="{9D8B030D-6E8A-4147-A177-3AD203B41FA5}">
                      <a16:colId xmlns:a16="http://schemas.microsoft.com/office/drawing/2014/main" val="2793516078"/>
                    </a:ext>
                  </a:extLst>
                </a:gridCol>
                <a:gridCol w="1447044">
                  <a:extLst>
                    <a:ext uri="{9D8B030D-6E8A-4147-A177-3AD203B41FA5}">
                      <a16:colId xmlns:a16="http://schemas.microsoft.com/office/drawing/2014/main" val="3502181755"/>
                    </a:ext>
                  </a:extLst>
                </a:gridCol>
                <a:gridCol w="1636963">
                  <a:extLst>
                    <a:ext uri="{9D8B030D-6E8A-4147-A177-3AD203B41FA5}">
                      <a16:colId xmlns:a16="http://schemas.microsoft.com/office/drawing/2014/main" val="2555522544"/>
                    </a:ext>
                  </a:extLst>
                </a:gridCol>
                <a:gridCol w="1544617">
                  <a:extLst>
                    <a:ext uri="{9D8B030D-6E8A-4147-A177-3AD203B41FA5}">
                      <a16:colId xmlns:a16="http://schemas.microsoft.com/office/drawing/2014/main" val="693248898"/>
                    </a:ext>
                  </a:extLst>
                </a:gridCol>
                <a:gridCol w="3105279">
                  <a:extLst>
                    <a:ext uri="{9D8B030D-6E8A-4147-A177-3AD203B41FA5}">
                      <a16:colId xmlns:a16="http://schemas.microsoft.com/office/drawing/2014/main" val="2735666894"/>
                    </a:ext>
                  </a:extLst>
                </a:gridCol>
              </a:tblGrid>
              <a:tr h="419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S.NO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>
                          <a:effectLst/>
                        </a:rPr>
                        <a:t>Operator Name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>
                          <a:effectLst/>
                        </a:rPr>
                        <a:t>Service Supported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>
                          <a:effectLst/>
                        </a:rPr>
                        <a:t>Band Supported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>
                          <a:effectLst/>
                        </a:rPr>
                        <a:t>Band Tested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>
                          <a:effectLst/>
                        </a:rPr>
                        <a:t>Endc Combination tested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>
                          <a:effectLst/>
                        </a:rPr>
                        <a:t>CA Combination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553468"/>
                  </a:ext>
                </a:extLst>
              </a:tr>
              <a:tr h="616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1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Airtel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2G/4G/5G/VoLTE/VoWiFi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4G BAND 1/3/8/40,5GBand N78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B40,B1,B3,N78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N78+B1,N78+B3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B40+B40/B3+B40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744517"/>
                  </a:ext>
                </a:extLst>
              </a:tr>
              <a:tr h="616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2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RJIO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4G/5G/VoLTE/VoWiFi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4G BAND 3/5/40,5G Band N78/N28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B40,B1,N78,N28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NA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B40+B40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386067"/>
                  </a:ext>
                </a:extLst>
              </a:tr>
              <a:tr h="419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3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VI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2G/4G/VoLTE/VoWiFi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4G BAND 1/3/8/41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B3,41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NA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B3+B1+B8/B3+B8+B41/B3+B8/B3+B41+B1</a:t>
                      </a:r>
                      <a:endParaRPr lang="en-IN" sz="1200" b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 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331344"/>
                  </a:ext>
                </a:extLst>
              </a:tr>
              <a:tr h="2227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4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BSNL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2G/3G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B1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2100MZH/900MHZ 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NA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NA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524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55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B0A2B7-D121-E4DC-22E4-60B59549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Airtel LTE 2CA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90AE1F-7C5A-F5F5-7DD8-5E786DE7E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37427"/>
              </p:ext>
            </p:extLst>
          </p:nvPr>
        </p:nvGraphicFramePr>
        <p:xfrm>
          <a:off x="4266877" y="189043"/>
          <a:ext cx="7752298" cy="1558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4709">
                  <a:extLst>
                    <a:ext uri="{9D8B030D-6E8A-4147-A177-3AD203B41FA5}">
                      <a16:colId xmlns:a16="http://schemas.microsoft.com/office/drawing/2014/main" val="2619385456"/>
                    </a:ext>
                  </a:extLst>
                </a:gridCol>
                <a:gridCol w="1265016">
                  <a:extLst>
                    <a:ext uri="{9D8B030D-6E8A-4147-A177-3AD203B41FA5}">
                      <a16:colId xmlns:a16="http://schemas.microsoft.com/office/drawing/2014/main" val="3566675254"/>
                    </a:ext>
                  </a:extLst>
                </a:gridCol>
                <a:gridCol w="1630837">
                  <a:extLst>
                    <a:ext uri="{9D8B030D-6E8A-4147-A177-3AD203B41FA5}">
                      <a16:colId xmlns:a16="http://schemas.microsoft.com/office/drawing/2014/main" val="3092615456"/>
                    </a:ext>
                  </a:extLst>
                </a:gridCol>
                <a:gridCol w="1442301">
                  <a:extLst>
                    <a:ext uri="{9D8B030D-6E8A-4147-A177-3AD203B41FA5}">
                      <a16:colId xmlns:a16="http://schemas.microsoft.com/office/drawing/2014/main" val="2942690835"/>
                    </a:ext>
                  </a:extLst>
                </a:gridCol>
                <a:gridCol w="1489435">
                  <a:extLst>
                    <a:ext uri="{9D8B030D-6E8A-4147-A177-3AD203B41FA5}">
                      <a16:colId xmlns:a16="http://schemas.microsoft.com/office/drawing/2014/main" val="2354347774"/>
                    </a:ext>
                  </a:extLst>
                </a:gridCol>
              </a:tblGrid>
              <a:tr h="33710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>
                          <a:solidFill>
                            <a:schemeClr val="bg1"/>
                          </a:solidFill>
                          <a:effectLst/>
                        </a:rPr>
                        <a:t>Discrption</a:t>
                      </a:r>
                      <a:endParaRPr lang="en-IN" sz="25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5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IN" sz="25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>
                          <a:solidFill>
                            <a:schemeClr val="bg1"/>
                          </a:solidFill>
                          <a:effectLst/>
                        </a:rPr>
                        <a:t>Lat</a:t>
                      </a:r>
                      <a:endParaRPr lang="en-IN" sz="25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</a:t>
                      </a:r>
                      <a:endParaRPr lang="en-IN" sz="25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988338"/>
                  </a:ext>
                </a:extLst>
              </a:tr>
              <a:tr h="98213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effectLst/>
                        </a:rPr>
                        <a:t>LTE 2CA Location</a:t>
                      </a:r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effectLst/>
                        </a:rPr>
                        <a:t>Airtel</a:t>
                      </a:r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effectLst/>
                        </a:rPr>
                        <a:t>B3+B40</a:t>
                      </a:r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IN" sz="2500" u="none" strike="noStrike" dirty="0">
                          <a:effectLst/>
                        </a:rPr>
                        <a:t>26.72787</a:t>
                      </a:r>
                    </a:p>
                    <a:p>
                      <a:pPr algn="ctr" fontAlgn="ctr"/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5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IN" sz="2500" u="none" strike="noStrike" dirty="0">
                          <a:effectLst/>
                        </a:rPr>
                        <a:t>88.414876 </a:t>
                      </a:r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700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EDACD35-D890-C45E-8084-8D30DB697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221" y="1930399"/>
            <a:ext cx="5853874" cy="485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24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135B7-904F-6432-CB54-6CE42C7F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Airtel LTE 2CA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6BC4AE-BC16-E6A9-7312-110CF2A15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097262"/>
              </p:ext>
            </p:extLst>
          </p:nvPr>
        </p:nvGraphicFramePr>
        <p:xfrm>
          <a:off x="4139172" y="178837"/>
          <a:ext cx="7936565" cy="1558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5859">
                  <a:extLst>
                    <a:ext uri="{9D8B030D-6E8A-4147-A177-3AD203B41FA5}">
                      <a16:colId xmlns:a16="http://schemas.microsoft.com/office/drawing/2014/main" val="4134864472"/>
                    </a:ext>
                  </a:extLst>
                </a:gridCol>
                <a:gridCol w="1384315">
                  <a:extLst>
                    <a:ext uri="{9D8B030D-6E8A-4147-A177-3AD203B41FA5}">
                      <a16:colId xmlns:a16="http://schemas.microsoft.com/office/drawing/2014/main" val="3591526528"/>
                    </a:ext>
                  </a:extLst>
                </a:gridCol>
                <a:gridCol w="1629557">
                  <a:extLst>
                    <a:ext uri="{9D8B030D-6E8A-4147-A177-3AD203B41FA5}">
                      <a16:colId xmlns:a16="http://schemas.microsoft.com/office/drawing/2014/main" val="891596871"/>
                    </a:ext>
                  </a:extLst>
                </a:gridCol>
                <a:gridCol w="1538573">
                  <a:extLst>
                    <a:ext uri="{9D8B030D-6E8A-4147-A177-3AD203B41FA5}">
                      <a16:colId xmlns:a16="http://schemas.microsoft.com/office/drawing/2014/main" val="570696970"/>
                    </a:ext>
                  </a:extLst>
                </a:gridCol>
                <a:gridCol w="1638261">
                  <a:extLst>
                    <a:ext uri="{9D8B030D-6E8A-4147-A177-3AD203B41FA5}">
                      <a16:colId xmlns:a16="http://schemas.microsoft.com/office/drawing/2014/main" val="489576168"/>
                    </a:ext>
                  </a:extLst>
                </a:gridCol>
              </a:tblGrid>
              <a:tr h="32652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5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5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IN" sz="25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Lat.</a:t>
                      </a:r>
                      <a:endParaRPr lang="en-IN" sz="25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Long.</a:t>
                      </a:r>
                      <a:endParaRPr lang="en-IN" sz="25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944450"/>
                  </a:ext>
                </a:extLst>
              </a:tr>
              <a:tr h="6635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effectLst/>
                        </a:rPr>
                        <a:t>LTE 2CA Location</a:t>
                      </a:r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>
                          <a:effectLst/>
                        </a:rPr>
                        <a:t>Airtel</a:t>
                      </a:r>
                      <a:endParaRPr lang="en-IN" sz="2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effectLst/>
                        </a:rPr>
                        <a:t>B40+B40</a:t>
                      </a:r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5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IN" sz="2500" u="none" strike="noStrike" dirty="0">
                          <a:effectLst/>
                        </a:rPr>
                        <a:t>26.726575 </a:t>
                      </a:r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effectLst/>
                        </a:rPr>
                        <a:t>88.416869</a:t>
                      </a:r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4413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7C0F916-2521-9954-DF4F-163E7AD39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636" y="2035916"/>
            <a:ext cx="4818072" cy="469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15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1E973-45D4-8581-1949-3BB020EA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Airtel 4G BAND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0FC0CA-1C52-9EBC-89B1-D07FA2681C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313853"/>
              </p:ext>
            </p:extLst>
          </p:nvPr>
        </p:nvGraphicFramePr>
        <p:xfrm>
          <a:off x="4194933" y="110529"/>
          <a:ext cx="7857636" cy="1481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7033">
                  <a:extLst>
                    <a:ext uri="{9D8B030D-6E8A-4147-A177-3AD203B41FA5}">
                      <a16:colId xmlns:a16="http://schemas.microsoft.com/office/drawing/2014/main" val="179551997"/>
                    </a:ext>
                  </a:extLst>
                </a:gridCol>
                <a:gridCol w="1186774">
                  <a:extLst>
                    <a:ext uri="{9D8B030D-6E8A-4147-A177-3AD203B41FA5}">
                      <a16:colId xmlns:a16="http://schemas.microsoft.com/office/drawing/2014/main" val="3358657872"/>
                    </a:ext>
                  </a:extLst>
                </a:gridCol>
                <a:gridCol w="1517515">
                  <a:extLst>
                    <a:ext uri="{9D8B030D-6E8A-4147-A177-3AD203B41FA5}">
                      <a16:colId xmlns:a16="http://schemas.microsoft.com/office/drawing/2014/main" val="1672981178"/>
                    </a:ext>
                  </a:extLst>
                </a:gridCol>
                <a:gridCol w="1595336">
                  <a:extLst>
                    <a:ext uri="{9D8B030D-6E8A-4147-A177-3AD203B41FA5}">
                      <a16:colId xmlns:a16="http://schemas.microsoft.com/office/drawing/2014/main" val="3956648993"/>
                    </a:ext>
                  </a:extLst>
                </a:gridCol>
                <a:gridCol w="1750978">
                  <a:extLst>
                    <a:ext uri="{9D8B030D-6E8A-4147-A177-3AD203B41FA5}">
                      <a16:colId xmlns:a16="http://schemas.microsoft.com/office/drawing/2014/main" val="4058881877"/>
                    </a:ext>
                  </a:extLst>
                </a:gridCol>
              </a:tblGrid>
              <a:tr h="41387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3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IN" sz="2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Lat</a:t>
                      </a:r>
                      <a:endParaRPr lang="en-IN" sz="2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</a:t>
                      </a:r>
                      <a:endParaRPr lang="en-IN" sz="2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937170"/>
                  </a:ext>
                </a:extLst>
              </a:tr>
              <a:tr h="4138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effectLst/>
                        </a:rPr>
                        <a:t>Airtel 4G Band Location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>
                          <a:effectLst/>
                        </a:rPr>
                        <a:t>Airtel</a:t>
                      </a:r>
                      <a:endParaRPr lang="en-IN" sz="2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>
                          <a:effectLst/>
                        </a:rPr>
                        <a:t>B1</a:t>
                      </a:r>
                      <a:endParaRPr lang="en-IN" sz="2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effectLst/>
                        </a:rPr>
                        <a:t>26.734927 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effectLst/>
                        </a:rPr>
                        <a:t>88.414114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146169"/>
                  </a:ext>
                </a:extLst>
              </a:tr>
              <a:tr h="41387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>
                          <a:effectLst/>
                        </a:rPr>
                        <a:t>B8</a:t>
                      </a:r>
                      <a:endParaRPr lang="en-IN" sz="2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300" u="none" strike="noStrike" dirty="0">
                          <a:effectLst/>
                        </a:rPr>
                        <a:t> 26.740081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300" u="none" strike="noStrike" dirty="0">
                          <a:effectLst/>
                        </a:rPr>
                        <a:t>88.435210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59477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B4FE54D-5E54-EA83-6F58-1E5A92369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418" y="1702146"/>
            <a:ext cx="7694523" cy="495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5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377E8A-CAAE-4499-A282-3666DF82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VI LTE BAND Handover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0D25F5-1879-9AD8-097F-C963C757EB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616304"/>
              </p:ext>
            </p:extLst>
          </p:nvPr>
        </p:nvGraphicFramePr>
        <p:xfrm>
          <a:off x="4165750" y="131509"/>
          <a:ext cx="7906275" cy="1171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6565">
                  <a:extLst>
                    <a:ext uri="{9D8B030D-6E8A-4147-A177-3AD203B41FA5}">
                      <a16:colId xmlns:a16="http://schemas.microsoft.com/office/drawing/2014/main" val="2477741703"/>
                    </a:ext>
                  </a:extLst>
                </a:gridCol>
                <a:gridCol w="1108953">
                  <a:extLst>
                    <a:ext uri="{9D8B030D-6E8A-4147-A177-3AD203B41FA5}">
                      <a16:colId xmlns:a16="http://schemas.microsoft.com/office/drawing/2014/main" val="4274996308"/>
                    </a:ext>
                  </a:extLst>
                </a:gridCol>
                <a:gridCol w="2091447">
                  <a:extLst>
                    <a:ext uri="{9D8B030D-6E8A-4147-A177-3AD203B41FA5}">
                      <a16:colId xmlns:a16="http://schemas.microsoft.com/office/drawing/2014/main" val="92877818"/>
                    </a:ext>
                  </a:extLst>
                </a:gridCol>
                <a:gridCol w="1624519">
                  <a:extLst>
                    <a:ext uri="{9D8B030D-6E8A-4147-A177-3AD203B41FA5}">
                      <a16:colId xmlns:a16="http://schemas.microsoft.com/office/drawing/2014/main" val="4049941842"/>
                    </a:ext>
                  </a:extLst>
                </a:gridCol>
                <a:gridCol w="1614791">
                  <a:extLst>
                    <a:ext uri="{9D8B030D-6E8A-4147-A177-3AD203B41FA5}">
                      <a16:colId xmlns:a16="http://schemas.microsoft.com/office/drawing/2014/main" val="2625769332"/>
                    </a:ext>
                  </a:extLst>
                </a:gridCol>
              </a:tblGrid>
              <a:tr h="41986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1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1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IN" sz="21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>
                          <a:solidFill>
                            <a:schemeClr val="bg1"/>
                          </a:solidFill>
                          <a:effectLst/>
                        </a:rPr>
                        <a:t>Lat.</a:t>
                      </a:r>
                      <a:endParaRPr lang="en-IN" sz="21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Long.</a:t>
                      </a:r>
                      <a:endParaRPr lang="en-IN" sz="21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283077"/>
                  </a:ext>
                </a:extLst>
              </a:tr>
              <a:tr h="75213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>
                          <a:effectLst/>
                        </a:rPr>
                        <a:t>VI LTE Band Handover</a:t>
                      </a:r>
                      <a:endParaRPr lang="en-IN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>
                          <a:effectLst/>
                        </a:rPr>
                        <a:t>VI</a:t>
                      </a:r>
                      <a:endParaRPr lang="en-IN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 dirty="0">
                          <a:effectLst/>
                        </a:rPr>
                        <a:t>TDD&gt;&gt;FDD&gt;&gt;TDD</a:t>
                      </a:r>
                      <a:endParaRPr lang="en-IN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 dirty="0">
                          <a:effectLst/>
                        </a:rPr>
                        <a:t>26.725113 </a:t>
                      </a:r>
                      <a:endParaRPr lang="en-IN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 dirty="0">
                          <a:effectLst/>
                        </a:rPr>
                        <a:t>88.416026</a:t>
                      </a:r>
                      <a:endParaRPr lang="en-IN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13965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FFA27BC-EA1E-0C0C-1868-2C809830C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221" y="1853995"/>
            <a:ext cx="4174843" cy="487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6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E4E99-DCB6-504F-1AB1-6D3589630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VI LTE 3CA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C00806-902C-5747-59D1-CE8595E28D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242192"/>
              </p:ext>
            </p:extLst>
          </p:nvPr>
        </p:nvGraphicFramePr>
        <p:xfrm>
          <a:off x="4146445" y="143273"/>
          <a:ext cx="7936924" cy="1100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8517">
                  <a:extLst>
                    <a:ext uri="{9D8B030D-6E8A-4147-A177-3AD203B41FA5}">
                      <a16:colId xmlns:a16="http://schemas.microsoft.com/office/drawing/2014/main" val="2512713581"/>
                    </a:ext>
                  </a:extLst>
                </a:gridCol>
                <a:gridCol w="1177047">
                  <a:extLst>
                    <a:ext uri="{9D8B030D-6E8A-4147-A177-3AD203B41FA5}">
                      <a16:colId xmlns:a16="http://schemas.microsoft.com/office/drawing/2014/main" val="1926716276"/>
                    </a:ext>
                  </a:extLst>
                </a:gridCol>
                <a:gridCol w="1770434">
                  <a:extLst>
                    <a:ext uri="{9D8B030D-6E8A-4147-A177-3AD203B41FA5}">
                      <a16:colId xmlns:a16="http://schemas.microsoft.com/office/drawing/2014/main" val="3762151118"/>
                    </a:ext>
                  </a:extLst>
                </a:gridCol>
                <a:gridCol w="1605063">
                  <a:extLst>
                    <a:ext uri="{9D8B030D-6E8A-4147-A177-3AD203B41FA5}">
                      <a16:colId xmlns:a16="http://schemas.microsoft.com/office/drawing/2014/main" val="1041404162"/>
                    </a:ext>
                  </a:extLst>
                </a:gridCol>
                <a:gridCol w="1635863">
                  <a:extLst>
                    <a:ext uri="{9D8B030D-6E8A-4147-A177-3AD203B41FA5}">
                      <a16:colId xmlns:a16="http://schemas.microsoft.com/office/drawing/2014/main" val="1421915798"/>
                    </a:ext>
                  </a:extLst>
                </a:gridCol>
              </a:tblGrid>
              <a:tr h="2797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3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8" marR="16228" marT="162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3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8" marR="16228" marT="162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IN" sz="2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8" marR="16228" marT="162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Lat.</a:t>
                      </a:r>
                      <a:endParaRPr lang="en-IN" sz="2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8" marR="16228" marT="162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Long.</a:t>
                      </a:r>
                      <a:endParaRPr lang="en-IN" sz="2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8" marR="16228" marT="162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896182"/>
                  </a:ext>
                </a:extLst>
              </a:tr>
              <a:tr h="2797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effectLst/>
                        </a:rPr>
                        <a:t>VI LTE 3CA Location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8" marR="16228" marT="162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>
                          <a:effectLst/>
                        </a:rPr>
                        <a:t>VI</a:t>
                      </a:r>
                      <a:endParaRPr lang="en-IN" sz="2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8" marR="16228" marT="162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>
                          <a:effectLst/>
                        </a:rPr>
                        <a:t>B3+B1+B8</a:t>
                      </a:r>
                      <a:endParaRPr lang="en-IN" sz="2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8" marR="16228" marT="162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effectLst/>
                        </a:rPr>
                        <a:t>26.685141 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8" marR="16228" marT="162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effectLst/>
                        </a:rPr>
                        <a:t>88.420080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8" marR="16228" marT="162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317926"/>
                  </a:ext>
                </a:extLst>
              </a:tr>
              <a:tr h="27974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300" u="none" strike="noStrike" dirty="0">
                          <a:effectLst/>
                        </a:rPr>
                        <a:t>B3+B41+B1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8" marR="16228" marT="162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300" u="none" strike="noStrike" dirty="0">
                          <a:effectLst/>
                        </a:rPr>
                        <a:t> 26.724141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8" marR="16228" marT="162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300" u="none" strike="noStrike" dirty="0">
                          <a:effectLst/>
                        </a:rPr>
                        <a:t> 88.396700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28" marR="16228" marT="162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7429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4B6FBD6-B066-F52D-EC8F-773C7C8C5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116" y="1386790"/>
            <a:ext cx="7919898" cy="512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5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0A3F2-AB48-99C8-8D3C-E23FD9B96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VI LTE 2CA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3BE26CF-2FAF-C888-AB81-DB1963D38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408740"/>
              </p:ext>
            </p:extLst>
          </p:nvPr>
        </p:nvGraphicFramePr>
        <p:xfrm>
          <a:off x="4156021" y="224904"/>
          <a:ext cx="7945186" cy="1253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3298">
                  <a:extLst>
                    <a:ext uri="{9D8B030D-6E8A-4147-A177-3AD203B41FA5}">
                      <a16:colId xmlns:a16="http://schemas.microsoft.com/office/drawing/2014/main" val="2006648814"/>
                    </a:ext>
                  </a:extLst>
                </a:gridCol>
                <a:gridCol w="1303507">
                  <a:extLst>
                    <a:ext uri="{9D8B030D-6E8A-4147-A177-3AD203B41FA5}">
                      <a16:colId xmlns:a16="http://schemas.microsoft.com/office/drawing/2014/main" val="2199236828"/>
                    </a:ext>
                  </a:extLst>
                </a:gridCol>
                <a:gridCol w="1692612">
                  <a:extLst>
                    <a:ext uri="{9D8B030D-6E8A-4147-A177-3AD203B41FA5}">
                      <a16:colId xmlns:a16="http://schemas.microsoft.com/office/drawing/2014/main" val="635219832"/>
                    </a:ext>
                  </a:extLst>
                </a:gridCol>
                <a:gridCol w="1595336">
                  <a:extLst>
                    <a:ext uri="{9D8B030D-6E8A-4147-A177-3AD203B41FA5}">
                      <a16:colId xmlns:a16="http://schemas.microsoft.com/office/drawing/2014/main" val="1060399773"/>
                    </a:ext>
                  </a:extLst>
                </a:gridCol>
                <a:gridCol w="1770433">
                  <a:extLst>
                    <a:ext uri="{9D8B030D-6E8A-4147-A177-3AD203B41FA5}">
                      <a16:colId xmlns:a16="http://schemas.microsoft.com/office/drawing/2014/main" val="1856969655"/>
                    </a:ext>
                  </a:extLst>
                </a:gridCol>
              </a:tblGrid>
              <a:tr h="44913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4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4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solidFill>
                            <a:schemeClr val="bg1"/>
                          </a:solidFill>
                          <a:effectLst/>
                        </a:rPr>
                        <a:t>Lat.</a:t>
                      </a:r>
                      <a:endParaRPr lang="en-IN" sz="24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Long.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92379"/>
                  </a:ext>
                </a:extLst>
              </a:tr>
              <a:tr h="80456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VI LTE 2CA Location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VI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B3+B8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26.694411 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88.435965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51383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15572F0-52DF-D2E4-6024-789990A08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119" y="1554070"/>
            <a:ext cx="7082403" cy="505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86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927CF-0166-6070-37B4-9ED5D88C2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VI 4G BAND Location</a:t>
            </a:r>
            <a:endParaRPr lang="en-IN" sz="400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B612BA-7762-4C2D-91AF-563AA25156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894543"/>
              </p:ext>
            </p:extLst>
          </p:nvPr>
        </p:nvGraphicFramePr>
        <p:xfrm>
          <a:off x="4107384" y="10137"/>
          <a:ext cx="7896547" cy="1400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4685">
                  <a:extLst>
                    <a:ext uri="{9D8B030D-6E8A-4147-A177-3AD203B41FA5}">
                      <a16:colId xmlns:a16="http://schemas.microsoft.com/office/drawing/2014/main" val="1538944532"/>
                    </a:ext>
                  </a:extLst>
                </a:gridCol>
                <a:gridCol w="1238033">
                  <a:extLst>
                    <a:ext uri="{9D8B030D-6E8A-4147-A177-3AD203B41FA5}">
                      <a16:colId xmlns:a16="http://schemas.microsoft.com/office/drawing/2014/main" val="3235381852"/>
                    </a:ext>
                  </a:extLst>
                </a:gridCol>
                <a:gridCol w="1595336">
                  <a:extLst>
                    <a:ext uri="{9D8B030D-6E8A-4147-A177-3AD203B41FA5}">
                      <a16:colId xmlns:a16="http://schemas.microsoft.com/office/drawing/2014/main" val="2342877700"/>
                    </a:ext>
                  </a:extLst>
                </a:gridCol>
                <a:gridCol w="1595336">
                  <a:extLst>
                    <a:ext uri="{9D8B030D-6E8A-4147-A177-3AD203B41FA5}">
                      <a16:colId xmlns:a16="http://schemas.microsoft.com/office/drawing/2014/main" val="2240354210"/>
                    </a:ext>
                  </a:extLst>
                </a:gridCol>
                <a:gridCol w="1673157">
                  <a:extLst>
                    <a:ext uri="{9D8B030D-6E8A-4147-A177-3AD203B41FA5}">
                      <a16:colId xmlns:a16="http://schemas.microsoft.com/office/drawing/2014/main" val="844162894"/>
                    </a:ext>
                  </a:extLst>
                </a:gridCol>
              </a:tblGrid>
              <a:tr h="46679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3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3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IN" sz="2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Lat.</a:t>
                      </a:r>
                      <a:endParaRPr lang="en-IN" sz="2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Long.</a:t>
                      </a:r>
                      <a:endParaRPr lang="en-IN" sz="2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229842"/>
                  </a:ext>
                </a:extLst>
              </a:tr>
              <a:tr h="4667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>
                          <a:effectLst/>
                        </a:rPr>
                        <a:t>VI 4G Band Location</a:t>
                      </a:r>
                      <a:endParaRPr lang="en-IN" sz="2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>
                          <a:effectLst/>
                        </a:rPr>
                        <a:t>VI</a:t>
                      </a:r>
                      <a:endParaRPr lang="en-IN" sz="2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>
                          <a:effectLst/>
                        </a:rPr>
                        <a:t>B3</a:t>
                      </a:r>
                      <a:endParaRPr lang="en-IN" sz="2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effectLst/>
                        </a:rPr>
                        <a:t>26.716975 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effectLst/>
                        </a:rPr>
                        <a:t>88.420552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833748"/>
                  </a:ext>
                </a:extLst>
              </a:tr>
              <a:tr h="46679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300" u="none" strike="noStrike">
                          <a:effectLst/>
                        </a:rPr>
                        <a:t>B8</a:t>
                      </a:r>
                      <a:endParaRPr lang="en-IN" sz="2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300" u="none" strike="noStrike" dirty="0">
                          <a:effectLst/>
                        </a:rPr>
                        <a:t> 26.705466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300" u="none" strike="noStrike" dirty="0">
                          <a:effectLst/>
                        </a:rPr>
                        <a:t>88.416220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28544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DA5E43A-3388-CA71-9121-452BC9E3D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221" y="1822690"/>
            <a:ext cx="7618434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56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Handshake">
            <a:extLst>
              <a:ext uri="{FF2B5EF4-FFF2-40B4-BE49-F238E27FC236}">
                <a16:creationId xmlns:a16="http://schemas.microsoft.com/office/drawing/2014/main" id="{0EA33617-A2A0-9C08-55D2-337F9F554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1FE88-4D9D-B61C-C747-10DDF46F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061" y="762538"/>
            <a:ext cx="5649349" cy="31998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8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0BDE50-972D-1B93-F06F-26047CB03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JIO 5G SA Good Coverage Location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BF84D9-C515-D7C3-1D7A-111B41EC16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607981"/>
              </p:ext>
            </p:extLst>
          </p:nvPr>
        </p:nvGraphicFramePr>
        <p:xfrm>
          <a:off x="4369776" y="253861"/>
          <a:ext cx="7235746" cy="1652416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</a:tblPr>
              <a:tblGrid>
                <a:gridCol w="1828381">
                  <a:extLst>
                    <a:ext uri="{9D8B030D-6E8A-4147-A177-3AD203B41FA5}">
                      <a16:colId xmlns:a16="http://schemas.microsoft.com/office/drawing/2014/main" val="1406230269"/>
                    </a:ext>
                  </a:extLst>
                </a:gridCol>
                <a:gridCol w="1481740">
                  <a:extLst>
                    <a:ext uri="{9D8B030D-6E8A-4147-A177-3AD203B41FA5}">
                      <a16:colId xmlns:a16="http://schemas.microsoft.com/office/drawing/2014/main" val="3425046079"/>
                    </a:ext>
                  </a:extLst>
                </a:gridCol>
                <a:gridCol w="1086277">
                  <a:extLst>
                    <a:ext uri="{9D8B030D-6E8A-4147-A177-3AD203B41FA5}">
                      <a16:colId xmlns:a16="http://schemas.microsoft.com/office/drawing/2014/main" val="3331697653"/>
                    </a:ext>
                  </a:extLst>
                </a:gridCol>
                <a:gridCol w="1419674">
                  <a:extLst>
                    <a:ext uri="{9D8B030D-6E8A-4147-A177-3AD203B41FA5}">
                      <a16:colId xmlns:a16="http://schemas.microsoft.com/office/drawing/2014/main" val="465345205"/>
                    </a:ext>
                  </a:extLst>
                </a:gridCol>
                <a:gridCol w="1419674">
                  <a:extLst>
                    <a:ext uri="{9D8B030D-6E8A-4147-A177-3AD203B41FA5}">
                      <a16:colId xmlns:a16="http://schemas.microsoft.com/office/drawing/2014/main" val="3819190537"/>
                    </a:ext>
                  </a:extLst>
                </a:gridCol>
              </a:tblGrid>
              <a:tr h="52714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Operator</a:t>
                      </a: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</a:t>
                      </a:r>
                      <a:endParaRPr lang="en-IN" sz="19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Lat.</a:t>
                      </a: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Long.</a:t>
                      </a: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946856"/>
                  </a:ext>
                </a:extLst>
              </a:tr>
              <a:tr h="90274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5G SA Good coverage Location</a:t>
                      </a:r>
                      <a:endParaRPr lang="en-IN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JIO</a:t>
                      </a:r>
                      <a:endParaRPr lang="en-IN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N78</a:t>
                      </a:r>
                      <a:endParaRPr lang="en-IN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26.71696</a:t>
                      </a:r>
                      <a:endParaRPr lang="en-IN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88.37219</a:t>
                      </a:r>
                      <a:endParaRPr lang="en-IN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04450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D1A976-6473-9540-0600-19B64E1D8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62" y="2286501"/>
            <a:ext cx="4184657" cy="448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36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FFD25-FA26-CFE5-1139-119DF72F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3100" dirty="0">
                <a:solidFill>
                  <a:srgbClr val="FFFFFF"/>
                </a:solidFill>
              </a:rPr>
              <a:t>JIO 5G SA N28 Location</a:t>
            </a:r>
            <a:endParaRPr lang="en-IN" sz="31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A55213-9D1A-3905-FFE6-26B250DA6C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367494"/>
              </p:ext>
            </p:extLst>
          </p:nvPr>
        </p:nvGraphicFramePr>
        <p:xfrm>
          <a:off x="4134810" y="323964"/>
          <a:ext cx="7752390" cy="13102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1753">
                  <a:extLst>
                    <a:ext uri="{9D8B030D-6E8A-4147-A177-3AD203B41FA5}">
                      <a16:colId xmlns:a16="http://schemas.microsoft.com/office/drawing/2014/main" val="1756674531"/>
                    </a:ext>
                  </a:extLst>
                </a:gridCol>
                <a:gridCol w="1235769">
                  <a:extLst>
                    <a:ext uri="{9D8B030D-6E8A-4147-A177-3AD203B41FA5}">
                      <a16:colId xmlns:a16="http://schemas.microsoft.com/office/drawing/2014/main" val="1606268914"/>
                    </a:ext>
                  </a:extLst>
                </a:gridCol>
                <a:gridCol w="1237313">
                  <a:extLst>
                    <a:ext uri="{9D8B030D-6E8A-4147-A177-3AD203B41FA5}">
                      <a16:colId xmlns:a16="http://schemas.microsoft.com/office/drawing/2014/main" val="2970036761"/>
                    </a:ext>
                  </a:extLst>
                </a:gridCol>
                <a:gridCol w="1237313">
                  <a:extLst>
                    <a:ext uri="{9D8B030D-6E8A-4147-A177-3AD203B41FA5}">
                      <a16:colId xmlns:a16="http://schemas.microsoft.com/office/drawing/2014/main" val="3032850304"/>
                    </a:ext>
                  </a:extLst>
                </a:gridCol>
                <a:gridCol w="1390242">
                  <a:extLst>
                    <a:ext uri="{9D8B030D-6E8A-4147-A177-3AD203B41FA5}">
                      <a16:colId xmlns:a16="http://schemas.microsoft.com/office/drawing/2014/main" val="238532917"/>
                    </a:ext>
                  </a:extLst>
                </a:gridCol>
              </a:tblGrid>
              <a:tr h="79333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Discerption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</a:t>
                      </a:r>
                      <a:endParaRPr lang="en-IN" sz="19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591734"/>
                  </a:ext>
                </a:extLst>
              </a:tr>
              <a:tr h="51695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5G SA N28 Location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JIO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N28</a:t>
                      </a:r>
                      <a:endParaRPr lang="en-IN" sz="1900" b="0" i="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26.726703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88.416768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27983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1C81DD0-4A74-26FF-FDE4-25B0580D1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412" y="2028582"/>
            <a:ext cx="3809855" cy="450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5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FE710-6AC9-A0C7-8032-D37D6977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JIO 5G to 4G Handover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2C75B0-9A8F-221A-4CE0-57C5A726F3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611614"/>
              </p:ext>
            </p:extLst>
          </p:nvPr>
        </p:nvGraphicFramePr>
        <p:xfrm>
          <a:off x="4207468" y="211289"/>
          <a:ext cx="7434635" cy="1473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558">
                  <a:extLst>
                    <a:ext uri="{9D8B030D-6E8A-4147-A177-3AD203B41FA5}">
                      <a16:colId xmlns:a16="http://schemas.microsoft.com/office/drawing/2014/main" val="679846051"/>
                    </a:ext>
                  </a:extLst>
                </a:gridCol>
                <a:gridCol w="1249043">
                  <a:extLst>
                    <a:ext uri="{9D8B030D-6E8A-4147-A177-3AD203B41FA5}">
                      <a16:colId xmlns:a16="http://schemas.microsoft.com/office/drawing/2014/main" val="2801343481"/>
                    </a:ext>
                  </a:extLst>
                </a:gridCol>
                <a:gridCol w="1878382">
                  <a:extLst>
                    <a:ext uri="{9D8B030D-6E8A-4147-A177-3AD203B41FA5}">
                      <a16:colId xmlns:a16="http://schemas.microsoft.com/office/drawing/2014/main" val="1758552999"/>
                    </a:ext>
                  </a:extLst>
                </a:gridCol>
                <a:gridCol w="1459826">
                  <a:extLst>
                    <a:ext uri="{9D8B030D-6E8A-4147-A177-3AD203B41FA5}">
                      <a16:colId xmlns:a16="http://schemas.microsoft.com/office/drawing/2014/main" val="253851666"/>
                    </a:ext>
                  </a:extLst>
                </a:gridCol>
                <a:gridCol w="1459826">
                  <a:extLst>
                    <a:ext uri="{9D8B030D-6E8A-4147-A177-3AD203B41FA5}">
                      <a16:colId xmlns:a16="http://schemas.microsoft.com/office/drawing/2014/main" val="3262351694"/>
                    </a:ext>
                  </a:extLst>
                </a:gridCol>
              </a:tblGrid>
              <a:tr h="52265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Discerption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>
                          <a:effectLst/>
                        </a:rPr>
                        <a:t>Operator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Technology/</a:t>
                      </a:r>
                      <a:br>
                        <a:rPr lang="en-IN" sz="1900" u="none" strike="noStrike" dirty="0">
                          <a:effectLst/>
                        </a:rPr>
                      </a:br>
                      <a:r>
                        <a:rPr lang="en-IN" sz="1900" u="none" strike="noStrike" dirty="0">
                          <a:effectLst/>
                        </a:rPr>
                        <a:t>Band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Lat.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Long.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900860"/>
                  </a:ext>
                </a:extLst>
              </a:tr>
              <a:tr h="8214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effectLst/>
                        </a:rPr>
                        <a:t>5G to 4G Handover Location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JIO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5G&gt;&gt;4G&gt;&gt;5G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26.695080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88.292736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5497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815CB3F-86C3-9AE8-B384-48776EA83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468" y="1984291"/>
            <a:ext cx="35623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4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328A85-F30E-5033-451E-0D2485588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JIO LTE 2CA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73026B-4D7F-7AA6-1D63-972C9CB32A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558329"/>
              </p:ext>
            </p:extLst>
          </p:nvPr>
        </p:nvGraphicFramePr>
        <p:xfrm>
          <a:off x="4409752" y="191255"/>
          <a:ext cx="6666836" cy="1047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235">
                  <a:extLst>
                    <a:ext uri="{9D8B030D-6E8A-4147-A177-3AD203B41FA5}">
                      <a16:colId xmlns:a16="http://schemas.microsoft.com/office/drawing/2014/main" val="772827832"/>
                    </a:ext>
                  </a:extLst>
                </a:gridCol>
                <a:gridCol w="1166837">
                  <a:extLst>
                    <a:ext uri="{9D8B030D-6E8A-4147-A177-3AD203B41FA5}">
                      <a16:colId xmlns:a16="http://schemas.microsoft.com/office/drawing/2014/main" val="784358450"/>
                    </a:ext>
                  </a:extLst>
                </a:gridCol>
                <a:gridCol w="1476268">
                  <a:extLst>
                    <a:ext uri="{9D8B030D-6E8A-4147-A177-3AD203B41FA5}">
                      <a16:colId xmlns:a16="http://schemas.microsoft.com/office/drawing/2014/main" val="262943964"/>
                    </a:ext>
                  </a:extLst>
                </a:gridCol>
                <a:gridCol w="1363748">
                  <a:extLst>
                    <a:ext uri="{9D8B030D-6E8A-4147-A177-3AD203B41FA5}">
                      <a16:colId xmlns:a16="http://schemas.microsoft.com/office/drawing/2014/main" val="49238466"/>
                    </a:ext>
                  </a:extLst>
                </a:gridCol>
                <a:gridCol w="1363748">
                  <a:extLst>
                    <a:ext uri="{9D8B030D-6E8A-4147-A177-3AD203B41FA5}">
                      <a16:colId xmlns:a16="http://schemas.microsoft.com/office/drawing/2014/main" val="2172670045"/>
                    </a:ext>
                  </a:extLst>
                </a:gridCol>
              </a:tblGrid>
              <a:tr h="37536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>
                          <a:effectLst/>
                        </a:rPr>
                        <a:t>Discrption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>
                          <a:effectLst/>
                        </a:rPr>
                        <a:t>Operator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Band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Lat.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Long.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366040"/>
                  </a:ext>
                </a:extLst>
              </a:tr>
              <a:tr h="67242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LTE 2CA Location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>
                          <a:effectLst/>
                        </a:rPr>
                        <a:t>JIO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>
                          <a:effectLst/>
                        </a:rPr>
                        <a:t>B40+B40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26.719920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88.419776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10274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E842B77-A266-8E76-C646-04CB6793A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751" y="1430301"/>
            <a:ext cx="5045333" cy="518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5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B8B6B5-EB58-B7D5-11E2-90DB4AE6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Airtel 5G NSA Good coverage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94C3E5-DAA4-46DB-A7EA-807E2D3E4B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387215"/>
              </p:ext>
            </p:extLst>
          </p:nvPr>
        </p:nvGraphicFramePr>
        <p:xfrm>
          <a:off x="4505002" y="330257"/>
          <a:ext cx="7236282" cy="1314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569">
                  <a:extLst>
                    <a:ext uri="{9D8B030D-6E8A-4147-A177-3AD203B41FA5}">
                      <a16:colId xmlns:a16="http://schemas.microsoft.com/office/drawing/2014/main" val="2461660371"/>
                    </a:ext>
                  </a:extLst>
                </a:gridCol>
                <a:gridCol w="1182739">
                  <a:extLst>
                    <a:ext uri="{9D8B030D-6E8A-4147-A177-3AD203B41FA5}">
                      <a16:colId xmlns:a16="http://schemas.microsoft.com/office/drawing/2014/main" val="708824391"/>
                    </a:ext>
                  </a:extLst>
                </a:gridCol>
                <a:gridCol w="1478658">
                  <a:extLst>
                    <a:ext uri="{9D8B030D-6E8A-4147-A177-3AD203B41FA5}">
                      <a16:colId xmlns:a16="http://schemas.microsoft.com/office/drawing/2014/main" val="2761456256"/>
                    </a:ext>
                  </a:extLst>
                </a:gridCol>
                <a:gridCol w="1478658">
                  <a:extLst>
                    <a:ext uri="{9D8B030D-6E8A-4147-A177-3AD203B41FA5}">
                      <a16:colId xmlns:a16="http://schemas.microsoft.com/office/drawing/2014/main" val="3236248837"/>
                    </a:ext>
                  </a:extLst>
                </a:gridCol>
                <a:gridCol w="1478658">
                  <a:extLst>
                    <a:ext uri="{9D8B030D-6E8A-4147-A177-3AD203B41FA5}">
                      <a16:colId xmlns:a16="http://schemas.microsoft.com/office/drawing/2014/main" val="196148092"/>
                    </a:ext>
                  </a:extLst>
                </a:gridCol>
              </a:tblGrid>
              <a:tr h="43273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Discerption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>
                          <a:effectLst/>
                        </a:rPr>
                        <a:t>Operator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</a:t>
                      </a:r>
                      <a:endParaRPr lang="en-IN" sz="19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Lat.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Long.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715561"/>
                  </a:ext>
                </a:extLst>
              </a:tr>
              <a:tr h="82034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5G NSA Good Coverage Location</a:t>
                      </a:r>
                      <a:endParaRPr lang="en-IN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</a:t>
                      </a:r>
                      <a:r>
                        <a:rPr lang="en-IN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irtel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N78+B3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26.724836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88.416028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9125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0E8270F-64BB-DA57-CAB4-FF61F4817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1913593"/>
            <a:ext cx="3435080" cy="461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9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92B07-8C20-D3A3-F934-C6401D308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Airtel ENDC Combination</a:t>
            </a:r>
            <a:endParaRPr lang="en-IN" sz="400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1EDEF0-EA35-F7A1-F176-DE2CD21DB6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836011"/>
              </p:ext>
            </p:extLst>
          </p:nvPr>
        </p:nvGraphicFramePr>
        <p:xfrm>
          <a:off x="4098579" y="160023"/>
          <a:ext cx="8012357" cy="2975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2025">
                  <a:extLst>
                    <a:ext uri="{9D8B030D-6E8A-4147-A177-3AD203B41FA5}">
                      <a16:colId xmlns:a16="http://schemas.microsoft.com/office/drawing/2014/main" val="4212815907"/>
                    </a:ext>
                  </a:extLst>
                </a:gridCol>
                <a:gridCol w="1293779">
                  <a:extLst>
                    <a:ext uri="{9D8B030D-6E8A-4147-A177-3AD203B41FA5}">
                      <a16:colId xmlns:a16="http://schemas.microsoft.com/office/drawing/2014/main" val="3409170769"/>
                    </a:ext>
                  </a:extLst>
                </a:gridCol>
                <a:gridCol w="1624519">
                  <a:extLst>
                    <a:ext uri="{9D8B030D-6E8A-4147-A177-3AD203B41FA5}">
                      <a16:colId xmlns:a16="http://schemas.microsoft.com/office/drawing/2014/main" val="2667995177"/>
                    </a:ext>
                  </a:extLst>
                </a:gridCol>
                <a:gridCol w="1488332">
                  <a:extLst>
                    <a:ext uri="{9D8B030D-6E8A-4147-A177-3AD203B41FA5}">
                      <a16:colId xmlns:a16="http://schemas.microsoft.com/office/drawing/2014/main" val="4178650000"/>
                    </a:ext>
                  </a:extLst>
                </a:gridCol>
                <a:gridCol w="1653702">
                  <a:extLst>
                    <a:ext uri="{9D8B030D-6E8A-4147-A177-3AD203B41FA5}">
                      <a16:colId xmlns:a16="http://schemas.microsoft.com/office/drawing/2014/main" val="4084075801"/>
                    </a:ext>
                  </a:extLst>
                </a:gridCol>
              </a:tblGrid>
              <a:tr h="54328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ENDC Combination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Lat.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Long.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494085"/>
                  </a:ext>
                </a:extLst>
              </a:tr>
              <a:tr h="1757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Airtel ENDC Combination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Airtel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N78+B3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26.741013 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88.427560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394328"/>
                  </a:ext>
                </a:extLst>
              </a:tr>
              <a:tr h="54328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N78+B1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26.724402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88.413979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84898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7DA5625-3548-DD46-6E98-6B0709E2D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220" y="3199462"/>
            <a:ext cx="7705983" cy="349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DBBC1-1B47-8155-85D1-A0FDD373C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Airtel 5G to 4G Handover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B14CC7-3D33-D513-39BD-E608815055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613276"/>
              </p:ext>
            </p:extLst>
          </p:nvPr>
        </p:nvGraphicFramePr>
        <p:xfrm>
          <a:off x="4105780" y="216972"/>
          <a:ext cx="8018253" cy="18615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9929">
                  <a:extLst>
                    <a:ext uri="{9D8B030D-6E8A-4147-A177-3AD203B41FA5}">
                      <a16:colId xmlns:a16="http://schemas.microsoft.com/office/drawing/2014/main" val="3075518944"/>
                    </a:ext>
                  </a:extLst>
                </a:gridCol>
                <a:gridCol w="1262930">
                  <a:extLst>
                    <a:ext uri="{9D8B030D-6E8A-4147-A177-3AD203B41FA5}">
                      <a16:colId xmlns:a16="http://schemas.microsoft.com/office/drawing/2014/main" val="683534263"/>
                    </a:ext>
                  </a:extLst>
                </a:gridCol>
                <a:gridCol w="1875934">
                  <a:extLst>
                    <a:ext uri="{9D8B030D-6E8A-4147-A177-3AD203B41FA5}">
                      <a16:colId xmlns:a16="http://schemas.microsoft.com/office/drawing/2014/main" val="1719178521"/>
                    </a:ext>
                  </a:extLst>
                </a:gridCol>
                <a:gridCol w="1461155">
                  <a:extLst>
                    <a:ext uri="{9D8B030D-6E8A-4147-A177-3AD203B41FA5}">
                      <a16:colId xmlns:a16="http://schemas.microsoft.com/office/drawing/2014/main" val="3312305517"/>
                    </a:ext>
                  </a:extLst>
                </a:gridCol>
                <a:gridCol w="1528305">
                  <a:extLst>
                    <a:ext uri="{9D8B030D-6E8A-4147-A177-3AD203B41FA5}">
                      <a16:colId xmlns:a16="http://schemas.microsoft.com/office/drawing/2014/main" val="251953193"/>
                    </a:ext>
                  </a:extLst>
                </a:gridCol>
              </a:tblGrid>
              <a:tr h="32801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Technology/</a:t>
                      </a:r>
                      <a:b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Lat.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Long.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897369"/>
                  </a:ext>
                </a:extLst>
              </a:tr>
              <a:tr h="955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5G to 4G Handover Location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Airtel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5G&gt;&gt;4G&gt;&gt;5G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26.644407 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88.423993 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2898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D56C3D1-3D41-1EC9-0AED-36C1CCE95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451" y="2167095"/>
            <a:ext cx="3921258" cy="460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69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AF1063-169C-09E5-CAA2-A4D735A9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Airtel LTE BAND Handover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0D822C-1FD7-21BB-B268-A672A45478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340773"/>
              </p:ext>
            </p:extLst>
          </p:nvPr>
        </p:nvGraphicFramePr>
        <p:xfrm>
          <a:off x="4288221" y="185269"/>
          <a:ext cx="7803260" cy="1371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9736">
                  <a:extLst>
                    <a:ext uri="{9D8B030D-6E8A-4147-A177-3AD203B41FA5}">
                      <a16:colId xmlns:a16="http://schemas.microsoft.com/office/drawing/2014/main" val="2418069167"/>
                    </a:ext>
                  </a:extLst>
                </a:gridCol>
                <a:gridCol w="1118681">
                  <a:extLst>
                    <a:ext uri="{9D8B030D-6E8A-4147-A177-3AD203B41FA5}">
                      <a16:colId xmlns:a16="http://schemas.microsoft.com/office/drawing/2014/main" val="1908994397"/>
                    </a:ext>
                  </a:extLst>
                </a:gridCol>
                <a:gridCol w="2217907">
                  <a:extLst>
                    <a:ext uri="{9D8B030D-6E8A-4147-A177-3AD203B41FA5}">
                      <a16:colId xmlns:a16="http://schemas.microsoft.com/office/drawing/2014/main" val="1955637147"/>
                    </a:ext>
                  </a:extLst>
                </a:gridCol>
                <a:gridCol w="1468876">
                  <a:extLst>
                    <a:ext uri="{9D8B030D-6E8A-4147-A177-3AD203B41FA5}">
                      <a16:colId xmlns:a16="http://schemas.microsoft.com/office/drawing/2014/main" val="511976865"/>
                    </a:ext>
                  </a:extLst>
                </a:gridCol>
                <a:gridCol w="1498060">
                  <a:extLst>
                    <a:ext uri="{9D8B030D-6E8A-4147-A177-3AD203B41FA5}">
                      <a16:colId xmlns:a16="http://schemas.microsoft.com/office/drawing/2014/main" val="2579213741"/>
                    </a:ext>
                  </a:extLst>
                </a:gridCol>
              </a:tblGrid>
              <a:tr h="34741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2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2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IN" sz="22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Lat.</a:t>
                      </a:r>
                      <a:endParaRPr lang="en-IN" sz="22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Long.</a:t>
                      </a:r>
                      <a:endParaRPr lang="en-IN" sz="22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240329"/>
                  </a:ext>
                </a:extLst>
              </a:tr>
              <a:tr h="89728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effectLst/>
                        </a:rPr>
                        <a:t>Airtel LTE Band Handover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effectLst/>
                        </a:rPr>
                        <a:t>Airtel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effectLst/>
                        </a:rPr>
                        <a:t>TDD&gt;&gt;FDD&gt;&gt;TDD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effectLst/>
                        </a:rPr>
                        <a:t>26.732194 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effectLst/>
                        </a:rPr>
                        <a:t>88.432064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62234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A1A6CCA-8538-67F7-50FA-7ABEA965C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221" y="1921239"/>
            <a:ext cx="551726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1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493</Words>
  <Application>Microsoft Office PowerPoint</Application>
  <PresentationFormat>Widescreen</PresentationFormat>
  <Paragraphs>223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Aptos Narrow</vt:lpstr>
      <vt:lpstr>Arial</vt:lpstr>
      <vt:lpstr>Office Theme</vt:lpstr>
      <vt:lpstr>Siliguri/West Bengal  Network Information</vt:lpstr>
      <vt:lpstr>JIO 5G SA Good Coverage Location</vt:lpstr>
      <vt:lpstr>JIO 5G SA N28 Location</vt:lpstr>
      <vt:lpstr>JIO 5G to 4G Handover Location</vt:lpstr>
      <vt:lpstr>JIO LTE 2CA Location</vt:lpstr>
      <vt:lpstr>Airtel 5G NSA Good coverage Location</vt:lpstr>
      <vt:lpstr>Airtel ENDC Combination</vt:lpstr>
      <vt:lpstr>Airtel 5G to 4G Handover Location</vt:lpstr>
      <vt:lpstr>Airtel LTE BAND Handover</vt:lpstr>
      <vt:lpstr>Airtel LTE 2CA Location</vt:lpstr>
      <vt:lpstr>Airtel LTE 2CA Location</vt:lpstr>
      <vt:lpstr>Airtel 4G BAND Location</vt:lpstr>
      <vt:lpstr>VI LTE BAND Handover</vt:lpstr>
      <vt:lpstr>VI LTE 3CA Location</vt:lpstr>
      <vt:lpstr>VI LTE 2CA Location</vt:lpstr>
      <vt:lpstr>VI 4G BAND Location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Chandrashekhar Kumar</dc:creator>
  <cp:lastModifiedBy>Chandrashekhar Kumar</cp:lastModifiedBy>
  <cp:revision>32</cp:revision>
  <dcterms:created xsi:type="dcterms:W3CDTF">2024-08-07T10:47:46Z</dcterms:created>
  <dcterms:modified xsi:type="dcterms:W3CDTF">2024-08-08T09:33:26Z</dcterms:modified>
</cp:coreProperties>
</file>