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7"/>
  </p:notesMasterIdLst>
  <p:handoutMasterIdLst>
    <p:handoutMasterId r:id="rId28"/>
  </p:handoutMasterIdLst>
  <p:sldIdLst>
    <p:sldId id="343" r:id="rId2"/>
    <p:sldId id="540" r:id="rId3"/>
    <p:sldId id="448" r:id="rId4"/>
    <p:sldId id="465" r:id="rId5"/>
    <p:sldId id="549" r:id="rId6"/>
    <p:sldId id="552" r:id="rId7"/>
    <p:sldId id="425" r:id="rId8"/>
    <p:sldId id="456" r:id="rId9"/>
    <p:sldId id="458" r:id="rId10"/>
    <p:sldId id="454" r:id="rId11"/>
    <p:sldId id="541" r:id="rId12"/>
    <p:sldId id="460" r:id="rId13"/>
    <p:sldId id="462" r:id="rId14"/>
    <p:sldId id="464" r:id="rId15"/>
    <p:sldId id="467" r:id="rId16"/>
    <p:sldId id="533" r:id="rId17"/>
    <p:sldId id="534" r:id="rId18"/>
    <p:sldId id="529" r:id="rId19"/>
    <p:sldId id="530" r:id="rId20"/>
    <p:sldId id="531" r:id="rId21"/>
    <p:sldId id="539" r:id="rId22"/>
    <p:sldId id="523" r:id="rId23"/>
    <p:sldId id="550" r:id="rId24"/>
    <p:sldId id="554" r:id="rId25"/>
    <p:sldId id="423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7C3F309-1ABC-4661-9300-B1DF67B9997B}">
          <p14:sldIdLst>
            <p14:sldId id="343"/>
            <p14:sldId id="540"/>
            <p14:sldId id="448"/>
            <p14:sldId id="465"/>
          </p14:sldIdLst>
        </p14:section>
        <p14:section name="Untitled Section" id="{70ADD6C7-3323-455F-B30F-0102F1ED0C2D}">
          <p14:sldIdLst>
            <p14:sldId id="549"/>
            <p14:sldId id="552"/>
            <p14:sldId id="425"/>
            <p14:sldId id="456"/>
            <p14:sldId id="458"/>
          </p14:sldIdLst>
        </p14:section>
        <p14:section name="Untitled Section" id="{8D9F06CE-20B0-4C1B-BF28-AC21327A4387}">
          <p14:sldIdLst>
            <p14:sldId id="454"/>
            <p14:sldId id="541"/>
            <p14:sldId id="460"/>
            <p14:sldId id="462"/>
            <p14:sldId id="464"/>
            <p14:sldId id="467"/>
            <p14:sldId id="533"/>
            <p14:sldId id="534"/>
            <p14:sldId id="529"/>
            <p14:sldId id="530"/>
            <p14:sldId id="531"/>
            <p14:sldId id="539"/>
            <p14:sldId id="523"/>
            <p14:sldId id="550"/>
            <p14:sldId id="554"/>
            <p14:sldId id="4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ibhav Chauhan" initials="VC" lastIdx="1" clrIdx="0">
    <p:extLst>
      <p:ext uri="{19B8F6BF-5375-455C-9EA6-DF929625EA0E}">
        <p15:presenceInfo xmlns:p15="http://schemas.microsoft.com/office/powerpoint/2012/main" userId="Vaibhav Chau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9" autoAdjust="0"/>
    <p:restoredTop sz="95380" autoAdjust="0"/>
  </p:normalViewPr>
  <p:slideViewPr>
    <p:cSldViewPr>
      <p:cViewPr varScale="1">
        <p:scale>
          <a:sx n="90" d="100"/>
          <a:sy n="90" d="100"/>
        </p:scale>
        <p:origin x="13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deep Gairola" userId="b147f4c7d9b9fe2c" providerId="LiveId" clId="{21D6237A-47A5-4EB7-A9BF-B4094C5C97A4}"/>
    <pc:docChg chg="modSld">
      <pc:chgData name="Kuldeep Gairola" userId="b147f4c7d9b9fe2c" providerId="LiveId" clId="{21D6237A-47A5-4EB7-A9BF-B4094C5C97A4}" dt="2021-06-06T07:08:13.746" v="21" actId="14100"/>
      <pc:docMkLst>
        <pc:docMk/>
      </pc:docMkLst>
      <pc:sldChg chg="modSp mod">
        <pc:chgData name="Kuldeep Gairola" userId="b147f4c7d9b9fe2c" providerId="LiveId" clId="{21D6237A-47A5-4EB7-A9BF-B4094C5C97A4}" dt="2021-06-06T06:46:19.430" v="5" actId="1076"/>
        <pc:sldMkLst>
          <pc:docMk/>
          <pc:sldMk cId="0" sldId="425"/>
        </pc:sldMkLst>
        <pc:spChg chg="mod">
          <ac:chgData name="Kuldeep Gairola" userId="b147f4c7d9b9fe2c" providerId="LiveId" clId="{21D6237A-47A5-4EB7-A9BF-B4094C5C97A4}" dt="2021-06-06T06:46:19.430" v="5" actId="1076"/>
          <ac:spMkLst>
            <pc:docMk/>
            <pc:sldMk cId="0" sldId="425"/>
            <ac:spMk id="2" creationId="{00000000-0000-0000-0000-000000000000}"/>
          </ac:spMkLst>
        </pc:spChg>
      </pc:sldChg>
      <pc:sldChg chg="modSp mod">
        <pc:chgData name="Kuldeep Gairola" userId="b147f4c7d9b9fe2c" providerId="LiveId" clId="{21D6237A-47A5-4EB7-A9BF-B4094C5C97A4}" dt="2021-06-06T06:51:24.033" v="14" actId="1076"/>
        <pc:sldMkLst>
          <pc:docMk/>
          <pc:sldMk cId="1010013748" sldId="456"/>
        </pc:sldMkLst>
        <pc:picChg chg="mod">
          <ac:chgData name="Kuldeep Gairola" userId="b147f4c7d9b9fe2c" providerId="LiveId" clId="{21D6237A-47A5-4EB7-A9BF-B4094C5C97A4}" dt="2021-06-06T06:51:24.033" v="14" actId="1076"/>
          <ac:picMkLst>
            <pc:docMk/>
            <pc:sldMk cId="1010013748" sldId="456"/>
            <ac:picMk id="10" creationId="{B9EEF1EE-1F06-481A-8B11-508527A71F8A}"/>
          </ac:picMkLst>
        </pc:picChg>
      </pc:sldChg>
      <pc:sldChg chg="modSp mod">
        <pc:chgData name="Kuldeep Gairola" userId="b147f4c7d9b9fe2c" providerId="LiveId" clId="{21D6237A-47A5-4EB7-A9BF-B4094C5C97A4}" dt="2021-06-06T06:28:56.437" v="0" actId="14734"/>
        <pc:sldMkLst>
          <pc:docMk/>
          <pc:sldMk cId="0" sldId="540"/>
        </pc:sldMkLst>
        <pc:graphicFrameChg chg="modGraphic">
          <ac:chgData name="Kuldeep Gairola" userId="b147f4c7d9b9fe2c" providerId="LiveId" clId="{21D6237A-47A5-4EB7-A9BF-B4094C5C97A4}" dt="2021-06-06T06:28:56.437" v="0" actId="14734"/>
          <ac:graphicFrameMkLst>
            <pc:docMk/>
            <pc:sldMk cId="0" sldId="540"/>
            <ac:graphicFrameMk id="2" creationId="{00000000-0000-0000-0000-000000000000}"/>
          </ac:graphicFrameMkLst>
        </pc:graphicFrameChg>
      </pc:sldChg>
      <pc:sldChg chg="modSp mod">
        <pc:chgData name="Kuldeep Gairola" userId="b147f4c7d9b9fe2c" providerId="LiveId" clId="{21D6237A-47A5-4EB7-A9BF-B4094C5C97A4}" dt="2021-06-06T07:01:08.937" v="20" actId="14100"/>
        <pc:sldMkLst>
          <pc:docMk/>
          <pc:sldMk cId="1740771759" sldId="541"/>
        </pc:sldMkLst>
        <pc:picChg chg="mod">
          <ac:chgData name="Kuldeep Gairola" userId="b147f4c7d9b9fe2c" providerId="LiveId" clId="{21D6237A-47A5-4EB7-A9BF-B4094C5C97A4}" dt="2021-06-06T07:01:08.937" v="20" actId="14100"/>
          <ac:picMkLst>
            <pc:docMk/>
            <pc:sldMk cId="1740771759" sldId="541"/>
            <ac:picMk id="5" creationId="{615B8051-42AE-4BCF-8CA2-5DC833EF8006}"/>
          </ac:picMkLst>
        </pc:picChg>
      </pc:sldChg>
      <pc:sldChg chg="modSp mod">
        <pc:chgData name="Kuldeep Gairola" userId="b147f4c7d9b9fe2c" providerId="LiveId" clId="{21D6237A-47A5-4EB7-A9BF-B4094C5C97A4}" dt="2021-06-06T07:08:13.746" v="21" actId="14100"/>
        <pc:sldMkLst>
          <pc:docMk/>
          <pc:sldMk cId="501308307" sldId="550"/>
        </pc:sldMkLst>
        <pc:picChg chg="mod">
          <ac:chgData name="Kuldeep Gairola" userId="b147f4c7d9b9fe2c" providerId="LiveId" clId="{21D6237A-47A5-4EB7-A9BF-B4094C5C97A4}" dt="2021-06-06T07:08:13.746" v="21" actId="14100"/>
          <ac:picMkLst>
            <pc:docMk/>
            <pc:sldMk cId="501308307" sldId="550"/>
            <ac:picMk id="7" creationId="{EFF66F8B-7C58-4ABA-9328-2BF4E07D2BE9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8T21:02:07.890" idx="1">
    <p:pos x="10" y="10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9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oleObject" Target="../embeddings/Microsoft_Excel_97-2003_Worksheet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5.jpg"/><Relationship Id="rId3" Type="http://schemas.openxmlformats.org/officeDocument/2006/relationships/image" Target="../media/image29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3.wmf"/><Relationship Id="rId4" Type="http://schemas.openxmlformats.org/officeDocument/2006/relationships/image" Target="../media/image30.jpeg"/><Relationship Id="rId9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snl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–Airtel, VI &amp; Reliance JIO (FDD/TDD) LTE</a:t>
            </a:r>
          </a:p>
          <a:p>
            <a:pPr marR="0" algn="ctr" eaLnBrk="1" hangingPunct="1"/>
            <a:r>
              <a:rPr lang="en-US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MATHURA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28600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</a:t>
            </a:r>
            <a:r>
              <a:rPr lang="en-IN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Goverdhan</a:t>
            </a:r>
            <a:r>
              <a:rPr 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chauraha,satoha,mahaban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4991100" y="5522515"/>
            <a:ext cx="3733800" cy="839787"/>
          </a:xfrm>
        </p:spPr>
        <p:txBody>
          <a:bodyPr/>
          <a:lstStyle/>
          <a:p>
            <a:pPr marL="109537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itchFamily="34" charset="0"/>
              </a:rPr>
              <a:t>RSRP:</a:t>
            </a:r>
            <a:r>
              <a:rPr lang="en-US" sz="1800" dirty="0">
                <a:latin typeface="Calibri" panose="020F0502020204030204" pitchFamily="34" charset="0"/>
                <a:cs typeface="Calibri" pitchFamily="34" charset="0"/>
              </a:rPr>
              <a:t> -65dbm to -110dbm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880CA2F8-6EB9-4BED-96F1-B7B8F68F65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22309"/>
            <a:ext cx="3048000" cy="4499278"/>
          </a:xfrm>
          <a:prstGeom prst="rect">
            <a:avLst/>
          </a:prstGeom>
        </p:spPr>
      </p:pic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B5B958B9-FB64-480B-8E3A-B4E216AA1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922309"/>
            <a:ext cx="3165231" cy="449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800" u="sng" dirty="0"/>
              <a:t>Airtel Band HO</a:t>
            </a:r>
          </a:p>
          <a:p>
            <a:endParaRPr lang="en-US" sz="2800" u="sng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120B9-F89B-475D-B818-ADF10A719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833093"/>
              </p:ext>
            </p:extLst>
          </p:nvPr>
        </p:nvGraphicFramePr>
        <p:xfrm>
          <a:off x="609600" y="838200"/>
          <a:ext cx="5715000" cy="717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0672">
                  <a:extLst>
                    <a:ext uri="{9D8B030D-6E8A-4147-A177-3AD203B41FA5}">
                      <a16:colId xmlns:a16="http://schemas.microsoft.com/office/drawing/2014/main" val="111763565"/>
                    </a:ext>
                  </a:extLst>
                </a:gridCol>
                <a:gridCol w="1336889">
                  <a:extLst>
                    <a:ext uri="{9D8B030D-6E8A-4147-A177-3AD203B41FA5}">
                      <a16:colId xmlns:a16="http://schemas.microsoft.com/office/drawing/2014/main" val="2190564191"/>
                    </a:ext>
                  </a:extLst>
                </a:gridCol>
                <a:gridCol w="1623406">
                  <a:extLst>
                    <a:ext uri="{9D8B030D-6E8A-4147-A177-3AD203B41FA5}">
                      <a16:colId xmlns:a16="http://schemas.microsoft.com/office/drawing/2014/main" val="688945570"/>
                    </a:ext>
                  </a:extLst>
                </a:gridCol>
                <a:gridCol w="1134033">
                  <a:extLst>
                    <a:ext uri="{9D8B030D-6E8A-4147-A177-3AD203B41FA5}">
                      <a16:colId xmlns:a16="http://schemas.microsoft.com/office/drawing/2014/main" val="3794761166"/>
                    </a:ext>
                  </a:extLst>
                </a:gridCol>
              </a:tblGrid>
              <a:tr h="515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Band Hand Over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longitude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Latitude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RSRP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5070449"/>
                  </a:ext>
                </a:extLst>
              </a:tr>
              <a:tr h="1401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77.501445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 27.549231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-85 to 105 dBM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8332229"/>
                  </a:ext>
                </a:extLst>
              </a:tr>
            </a:tbl>
          </a:graphicData>
        </a:graphic>
      </p:graphicFrame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58481190-EED0-4FA2-9D5E-38B56E970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5" y="1676400"/>
            <a:ext cx="2461846" cy="4191000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CBC0BF69-7411-49F7-859A-4A42B0BF7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701209"/>
            <a:ext cx="2461847" cy="3962400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ED1CB5B-C35F-4A91-BDBD-808AE1D34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47" y="1701209"/>
            <a:ext cx="239334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727139"/>
              </p:ext>
            </p:extLst>
          </p:nvPr>
        </p:nvGraphicFramePr>
        <p:xfrm>
          <a:off x="685800" y="1047991"/>
          <a:ext cx="6477000" cy="552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36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189653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66091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85919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811407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716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2805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77.641460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27.479507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206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38750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Near Cell (Reliance JIO)</a:t>
            </a:r>
            <a:endParaRPr lang="en-I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6778" y="3201769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4EDB7-3314-4AA0-BDDC-ED83D35DFF2B}"/>
              </a:ext>
            </a:extLst>
          </p:cNvPr>
          <p:cNvSpPr txBox="1"/>
          <p:nvPr/>
        </p:nvSpPr>
        <p:spPr>
          <a:xfrm>
            <a:off x="7162800" y="1871870"/>
            <a:ext cx="1698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Viri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singh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chauraha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,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girdharpur,sabji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mandi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Graphical user interface, shape, map&#10;&#10;Description automatically generated">
            <a:extLst>
              <a:ext uri="{FF2B5EF4-FFF2-40B4-BE49-F238E27FC236}">
                <a16:creationId xmlns:a16="http://schemas.microsoft.com/office/drawing/2014/main" id="{977B7152-EBA6-45C1-8A85-FCF52CC767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752600"/>
            <a:ext cx="2743200" cy="4724400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A3FEDE2-0B04-4C24-A738-1358344B16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63" y="1752600"/>
            <a:ext cx="316523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04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82346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435191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99911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77.491168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27.533033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86599" y="4101967"/>
            <a:ext cx="1933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1F0F3-7697-4A26-8BA1-C0FB510B881A}"/>
              </a:ext>
            </a:extLst>
          </p:cNvPr>
          <p:cNvSpPr txBox="1"/>
          <p:nvPr/>
        </p:nvSpPr>
        <p:spPr>
          <a:xfrm>
            <a:off x="7304378" y="2971800"/>
            <a:ext cx="169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Datiya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MATHURA , UP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2308B9F2-144E-44D4-9DE7-450FEAD18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2971800" cy="4145652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AA44A02-93E6-4ECB-A3AF-9CA3A28F4D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898" y="1889051"/>
            <a:ext cx="3165231" cy="443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91483"/>
            <a:ext cx="5638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Goverdhan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chauraha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Adeeng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Mathura U.P.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5930942"/>
            <a:ext cx="267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DAE53BAB-75A2-4BB7-994D-96A7D072C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98" y="899369"/>
            <a:ext cx="3289005" cy="5031573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C06BD51-5CDC-48BC-9C02-B3B1B8D2B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2" y="899369"/>
            <a:ext cx="3165231" cy="503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15000" cy="609600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 Band Handover (FDD-TDD), JIO 4G</a:t>
            </a:r>
            <a:endParaRPr lang="en-IN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2F2C7FA-88FE-4175-8C43-147CF2F25A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4700578"/>
              </p:ext>
            </p:extLst>
          </p:nvPr>
        </p:nvGraphicFramePr>
        <p:xfrm>
          <a:off x="685800" y="685800"/>
          <a:ext cx="7531914" cy="912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039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38818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343517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506013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09588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914226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59509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Handover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 E-ARFCN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73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77.50139491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27.54923569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38948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pic>
        <p:nvPicPr>
          <p:cNvPr id="7" name="Content Placeholder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0AD291A-DAD6-419B-B248-C32D1E3E3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2088905" cy="4305450"/>
          </a:xfr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11DB6068-9B51-4C15-8673-EA51994282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585" y="1752598"/>
            <a:ext cx="2088906" cy="4305451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163C465-D44D-4B5B-A34C-E1191ACC6D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849040"/>
              </p:ext>
            </p:extLst>
          </p:nvPr>
        </p:nvGraphicFramePr>
        <p:xfrm>
          <a:off x="5715000" y="2819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914400" imgH="771480" progId="Excel.Sheet.8">
                  <p:embed/>
                </p:oleObj>
              </mc:Choice>
              <mc:Fallback>
                <p:oleObj name="Worksheet" showAsIcon="1" r:id="rId4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15000" y="28194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        </a:t>
            </a:r>
            <a:r>
              <a:rPr lang="en-US" sz="3100" u="sng" dirty="0"/>
              <a:t>RJIO Band 40 Near Cell: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DC9D8DED-91C4-4358-927C-6A33E19F3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51344"/>
            <a:ext cx="3490405" cy="4800600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1B3CABA-C0B5-4770-AC47-5ABC3A5FE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47800"/>
            <a:ext cx="316523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61262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        </a:t>
            </a:r>
            <a:r>
              <a:rPr lang="en-US" sz="3100" dirty="0"/>
              <a:t> </a:t>
            </a:r>
            <a:r>
              <a:rPr lang="en-US" sz="3100" u="sng" dirty="0"/>
              <a:t>RJIO Band 40 Edge Cell: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88F3F75D-9558-44E6-9ED8-D83402928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17638"/>
            <a:ext cx="3352800" cy="4373562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DE78FA5-6B4A-436E-8029-4D26326CB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17638"/>
            <a:ext cx="3165231" cy="460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05382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306" y="29668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Cell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EAE5CF0-6F51-4F55-8470-FBAE67E35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301846"/>
              </p:ext>
            </p:extLst>
          </p:nvPr>
        </p:nvGraphicFramePr>
        <p:xfrm>
          <a:off x="462845" y="1102499"/>
          <a:ext cx="7080956" cy="6176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3237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27012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36600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3840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2828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691984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947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1900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77.655526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7.485094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39150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A11350E-D5B7-4088-876F-5A42ACDFC0D9}"/>
              </a:ext>
            </a:extLst>
          </p:cNvPr>
          <p:cNvSpPr txBox="1"/>
          <p:nvPr/>
        </p:nvSpPr>
        <p:spPr>
          <a:xfrm>
            <a:off x="6858000" y="2580461"/>
            <a:ext cx="169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VINAYAK PALACE MATHURA , UP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97242-BB0E-4F19-B08E-AEA13DA7640A}"/>
              </a:ext>
            </a:extLst>
          </p:cNvPr>
          <p:cNvSpPr txBox="1"/>
          <p:nvPr/>
        </p:nvSpPr>
        <p:spPr>
          <a:xfrm>
            <a:off x="6866467" y="3810000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32A93095-1410-4CD7-BB0D-BC5636312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9940"/>
            <a:ext cx="3657600" cy="4419600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E579E605-2CA8-4A2A-9FCA-2178242519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8F1D395B-FD70-4AF6-A62E-6CBA0D914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819940"/>
            <a:ext cx="2675467" cy="455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Cell Edge VI</a:t>
            </a:r>
            <a:br>
              <a:rPr lang="en-IN" sz="1800" b="0" i="0" u="none" strike="noStrike" dirty="0">
                <a:effectLst/>
                <a:latin typeface="Arial" panose="020B060402020202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767470-DD44-4BCE-A8CE-DBBA2EB4C4DC}"/>
              </a:ext>
            </a:extLst>
          </p:cNvPr>
          <p:cNvSpPr txBox="1"/>
          <p:nvPr/>
        </p:nvSpPr>
        <p:spPr>
          <a:xfrm>
            <a:off x="6956778" y="3201769"/>
            <a:ext cx="206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-105dbm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53F10-2155-4B10-AD10-172E6F50C882}"/>
              </a:ext>
            </a:extLst>
          </p:cNvPr>
          <p:cNvSpPr txBox="1"/>
          <p:nvPr/>
        </p:nvSpPr>
        <p:spPr>
          <a:xfrm>
            <a:off x="6858000" y="2580461"/>
            <a:ext cx="169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Datiya,Mathura,UP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08FD07E-EF95-4C54-B159-67E0C78A4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3490405" cy="4343400"/>
          </a:xfrm>
          <a:prstGeom prst="rect">
            <a:avLst/>
          </a:prstGeo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2F16D25C-8D8D-4C18-BF60-6171924D1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25" y="1676400"/>
            <a:ext cx="2542532" cy="4419600"/>
          </a:xfrm>
          <a:prstGeom prst="rect">
            <a:avLst/>
          </a:prstGeom>
        </p:spPr>
      </p:pic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2E500977-4CCF-481C-95CC-431274C175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3679428"/>
              </p:ext>
            </p:extLst>
          </p:nvPr>
        </p:nvGraphicFramePr>
        <p:xfrm>
          <a:off x="462845" y="990601"/>
          <a:ext cx="7080956" cy="628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3237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27012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36600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3840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2828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691984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40611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1786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77.618664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7.499423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39150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b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b="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004348"/>
              </p:ext>
            </p:extLst>
          </p:nvPr>
        </p:nvGraphicFramePr>
        <p:xfrm>
          <a:off x="304800" y="1348741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870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663476"/>
              </p:ext>
            </p:extLst>
          </p:nvPr>
        </p:nvGraphicFramePr>
        <p:xfrm>
          <a:off x="304800" y="2609529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865972"/>
              </p:ext>
            </p:extLst>
          </p:nvPr>
        </p:nvGraphicFramePr>
        <p:xfrm>
          <a:off x="304800" y="3886200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870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internet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397FA8C-1B41-478F-9FC9-022BA2046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359257"/>
              </p:ext>
            </p:extLst>
          </p:nvPr>
        </p:nvGraphicFramePr>
        <p:xfrm>
          <a:off x="304800" y="5162871"/>
          <a:ext cx="8382000" cy="1085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3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8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2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BSNL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1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2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2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BSNLMMS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Mixed coverage area Vodafone: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17F47FCD-EB35-442C-A0B3-36B242AAA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1"/>
            <a:ext cx="3581400" cy="4343400"/>
          </a:xfrm>
          <a:prstGeom prst="rect">
            <a:avLst/>
          </a:prstGeom>
        </p:spPr>
      </p:pic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id="{D85FE30A-98A0-4503-8625-5786D382C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066800"/>
            <a:ext cx="316523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762001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Airtel &amp; VI SRVCC to UTRAN:</a:t>
            </a:r>
            <a:endParaRPr lang="en-IN" u="sng" dirty="0">
              <a:solidFill>
                <a:srgbClr val="464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ahoma" pitchFamily="34" charset="0"/>
            </a:endParaRPr>
          </a:p>
        </p:txBody>
      </p:sp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856D77EC-3792-4138-8DDA-F5797757B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1" y="2567762"/>
            <a:ext cx="3161109" cy="4100689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0B52E755-E065-4130-8C1B-02188BE06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2567762"/>
            <a:ext cx="3161109" cy="4100689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33300DF-28CD-495A-BE97-7AE4C8E2CF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599688"/>
              </p:ext>
            </p:extLst>
          </p:nvPr>
        </p:nvGraphicFramePr>
        <p:xfrm>
          <a:off x="705445" y="1285221"/>
          <a:ext cx="61055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6105371" imgH="657225" progId="Excel.Sheet.8">
                  <p:embed/>
                </p:oleObj>
              </mc:Choice>
              <mc:Fallback>
                <p:oleObj name="Worksheet" r:id="rId5" imgW="6105371" imgH="6572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5445" y="1285221"/>
                        <a:ext cx="6105525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F6A87E2-B255-4291-BF53-942014DE19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399240"/>
              </p:ext>
            </p:extLst>
          </p:nvPr>
        </p:nvGraphicFramePr>
        <p:xfrm>
          <a:off x="7116737" y="191184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7" imgW="914400" imgH="771480" progId="Excel.Sheet.8">
                  <p:embed/>
                </p:oleObj>
              </mc:Choice>
              <mc:Fallback>
                <p:oleObj name="Worksheet" showAsIcon="1" r:id="rId7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16737" y="191184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CCF40F7-6BDF-4124-8708-371620198C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916941"/>
              </p:ext>
            </p:extLst>
          </p:nvPr>
        </p:nvGraphicFramePr>
        <p:xfrm>
          <a:off x="7087568" y="122807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9" imgW="914400" imgH="771480" progId="Excel.Sheet.8">
                  <p:embed/>
                </p:oleObj>
              </mc:Choice>
              <mc:Fallback>
                <p:oleObj name="Worksheet" showAsIcon="1" r:id="rId9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87568" y="122807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0F609E0-D0B4-44DB-BC03-93839FB09B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881426"/>
              </p:ext>
            </p:extLst>
          </p:nvPr>
        </p:nvGraphicFramePr>
        <p:xfrm>
          <a:off x="705444" y="2101169"/>
          <a:ext cx="61055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1" imgW="6105371" imgH="333539" progId="Excel.Sheet.8">
                  <p:embed/>
                </p:oleObj>
              </mc:Choice>
              <mc:Fallback>
                <p:oleObj name="Worksheet" r:id="rId11" imgW="6105371" imgH="33353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5444" y="2101169"/>
                        <a:ext cx="61055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7A71E10-B760-42DE-999E-5D712BC79A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9" y="2551943"/>
            <a:ext cx="2268415" cy="410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6306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dirty="0"/>
            </a:br>
            <a:r>
              <a:rPr lang="en-US" sz="2800" dirty="0"/>
              <a:t>      </a:t>
            </a:r>
            <a:r>
              <a:rPr lang="en-US" sz="2800" dirty="0" err="1"/>
              <a:t>VIBand</a:t>
            </a:r>
            <a:r>
              <a:rPr lang="en-US" sz="2800" dirty="0"/>
              <a:t> 3&lt;&gt;5&lt;&gt;41 Handover</a:t>
            </a:r>
          </a:p>
        </p:txBody>
      </p:sp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80E69E0-2183-4539-9BC7-C045630963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2819400" cy="4876800"/>
          </a:xfrm>
          <a:prstGeom prst="rect">
            <a:avLst/>
          </a:prstGeom>
        </p:spPr>
      </p:pic>
      <p:pic>
        <p:nvPicPr>
          <p:cNvPr id="7" name="Picture 6" descr="A picture containing map&#10;&#10;Description automatically generated">
            <a:extLst>
              <a:ext uri="{FF2B5EF4-FFF2-40B4-BE49-F238E27FC236}">
                <a16:creationId xmlns:a16="http://schemas.microsoft.com/office/drawing/2014/main" id="{84060BA7-03FE-4637-A85F-E26F63BFC8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301620"/>
            <a:ext cx="3165231" cy="5115296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6842930-5CB8-4E7D-8940-422E55223D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159602"/>
              </p:ext>
            </p:extLst>
          </p:nvPr>
        </p:nvGraphicFramePr>
        <p:xfrm>
          <a:off x="7010400" y="2514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914400" imgH="771480" progId="Excel.Sheet.8">
                  <p:embed/>
                </p:oleObj>
              </mc:Choice>
              <mc:Fallback>
                <p:oleObj name="Worksheet" showAsIcon="1" r:id="rId4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0400" y="25146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2501192"/>
      </p:ext>
    </p:extLst>
  </p:cSld>
  <p:clrMapOvr>
    <a:masterClrMapping/>
  </p:clrMapOvr>
  <p:transition>
    <p:whee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3784-8BF2-4DAE-B3F3-A033FE88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8388" y="685800"/>
            <a:ext cx="9448800" cy="1143000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   G net </a:t>
            </a:r>
            <a:r>
              <a:rPr lang="en-US" sz="4400"/>
              <a:t>Tracker Drive Route</a:t>
            </a:r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C35C6B05-6FD8-4E3B-B22E-55F3845D1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75" y="2020290"/>
            <a:ext cx="2819400" cy="4190010"/>
          </a:xfrm>
          <a:prstGeom prst="rect">
            <a:avLst/>
          </a:prstGeom>
        </p:spPr>
      </p:pic>
      <p:pic>
        <p:nvPicPr>
          <p:cNvPr id="6" name="Picture 5" descr="Graphical user interface, shape, map&#10;&#10;Description automatically generated">
            <a:extLst>
              <a:ext uri="{FF2B5EF4-FFF2-40B4-BE49-F238E27FC236}">
                <a16:creationId xmlns:a16="http://schemas.microsoft.com/office/drawing/2014/main" id="{CED3D9EE-24E1-4744-831D-A2A96B02BC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87" y="2020290"/>
            <a:ext cx="2819401" cy="396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08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25178D-B7E8-49CA-9930-022E2FAC1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 Route</a:t>
            </a:r>
            <a:endParaRPr lang="en-IN" dirty="0"/>
          </a:p>
        </p:txBody>
      </p:sp>
      <p:pic>
        <p:nvPicPr>
          <p:cNvPr id="4" name="Content Placeholder 3" descr="Map&#10;&#10;Description automatically generated">
            <a:extLst>
              <a:ext uri="{FF2B5EF4-FFF2-40B4-BE49-F238E27FC236}">
                <a16:creationId xmlns:a16="http://schemas.microsoft.com/office/drawing/2014/main" id="{59819EE8-BF5F-4A5F-A5F3-FCA308FEE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17638"/>
            <a:ext cx="495300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13322"/>
      </p:ext>
    </p:extLst>
  </p:cSld>
  <p:clrMapOvr>
    <a:masterClrMapping/>
  </p:clrMapOvr>
  <p:transition>
    <p:whee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949687"/>
              </p:ext>
            </p:extLst>
          </p:nvPr>
        </p:nvGraphicFramePr>
        <p:xfrm>
          <a:off x="762000" y="1143000"/>
          <a:ext cx="7543800" cy="4724397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http://www.airtel.com/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40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1800,850 MHz – FDD(Band 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*121*114#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 (CSFB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685461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http://www.jio.com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862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72863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259590"/>
              </p:ext>
            </p:extLst>
          </p:nvPr>
        </p:nvGraphicFramePr>
        <p:xfrm>
          <a:off x="762000" y="1066801"/>
          <a:ext cx="7696200" cy="5057227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http://www.vi.com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internet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870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40,41)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,LTE 900 MHZ-FDD(BAND 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Supported(3G)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72863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4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902251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http://www.BSNL.com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WCDMA&amp;GSM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WCDMA 2100 MHz –(Band 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GSM 900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 panose="020F0502020204030204" pitchFamily="34" charset="0"/>
                        </a:rPr>
                        <a:t>Night data balance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*123*8#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378553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Near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-65dbm to -75dbm  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Cell Edge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-95dbm to -110dbm   </a:t>
            </a:r>
            <a:endParaRPr lang="en-US" sz="28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Mixed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Mobility:    RSRP :  -65dbm to -110dbm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868394"/>
              </p:ext>
            </p:extLst>
          </p:nvPr>
        </p:nvGraphicFramePr>
        <p:xfrm>
          <a:off x="874543" y="1032160"/>
          <a:ext cx="6293902" cy="644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657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910645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271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373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77.641460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27.479507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609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10789" y="3815835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75dbm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8212" y="2590800"/>
            <a:ext cx="1698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VIRI SINGH CHOWK,PALI KHEDA, MATHURA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7F9617D8-D62F-4130-BFED-C7F81559F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52" y="1881207"/>
            <a:ext cx="2832676" cy="4104709"/>
          </a:xfrm>
          <a:prstGeom prst="rect">
            <a:avLst/>
          </a:prstGeom>
        </p:spPr>
      </p:pic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08BA16E-AC33-44F0-8080-31421C9737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344" y="1881207"/>
            <a:ext cx="2590800" cy="440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877617"/>
              </p:ext>
            </p:extLst>
          </p:nvPr>
        </p:nvGraphicFramePr>
        <p:xfrm>
          <a:off x="914402" y="1066841"/>
          <a:ext cx="6629397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7972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997974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283109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26691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4262851045"/>
                    </a:ext>
                  </a:extLst>
                </a:gridCol>
                <a:gridCol w="1568245">
                  <a:extLst>
                    <a:ext uri="{9D8B030D-6E8A-4147-A177-3AD203B41FA5}">
                      <a16:colId xmlns:a16="http://schemas.microsoft.com/office/drawing/2014/main" val="300605489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cell(EC)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77.501396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27.549116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90500"/>
            <a:ext cx="7924800" cy="4953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380850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1D31828A-02D7-4B89-8975-61C27A407E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B9F03993-55B4-4D39-AB0E-152ADBA5D6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A009BB3F-54D6-4A71-A453-C1122E618B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49" y="1730490"/>
            <a:ext cx="2847751" cy="43192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39306F0-FED0-423F-9DA6-73E7D0A587D8}"/>
              </a:ext>
            </a:extLst>
          </p:cNvPr>
          <p:cNvSpPr/>
          <p:nvPr/>
        </p:nvSpPr>
        <p:spPr>
          <a:xfrm>
            <a:off x="6934200" y="2057400"/>
            <a:ext cx="1752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KONAI ,MATHURA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97EB8349-704C-45B3-A393-5174670E6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730490"/>
            <a:ext cx="257321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13977</TotalTime>
  <Words>761</Words>
  <Application>Microsoft Office PowerPoint</Application>
  <PresentationFormat>On-screen Show (4:3)</PresentationFormat>
  <Paragraphs>282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Microsoft Excel 97-2003 Worksheet</vt:lpstr>
      <vt:lpstr>Worksheet</vt:lpstr>
      <vt:lpstr>MARQUIS TECHNOLOGIES  </vt:lpstr>
      <vt:lpstr>Operator Information:</vt:lpstr>
      <vt:lpstr>Operator Information 1</vt:lpstr>
      <vt:lpstr>Operator Information 2</vt:lpstr>
      <vt:lpstr>Operator Information 3</vt:lpstr>
      <vt:lpstr>Operator Information 4</vt:lpstr>
      <vt:lpstr>Drive Route</vt:lpstr>
      <vt:lpstr>Near Cell (Airtel)</vt:lpstr>
      <vt:lpstr>Edge Cell (Airtel)</vt:lpstr>
      <vt:lpstr>PowerPoint Presentation</vt:lpstr>
      <vt:lpstr>PowerPoint Presentation</vt:lpstr>
      <vt:lpstr>Near Cell (Reliance JIO)</vt:lpstr>
      <vt:lpstr>PowerPoint Presentation</vt:lpstr>
      <vt:lpstr>PowerPoint Presentation</vt:lpstr>
      <vt:lpstr>Inter Band Handover (FDD-TDD), JIO 4G</vt:lpstr>
      <vt:lpstr>           RJIO Band 40 Near Cell:</vt:lpstr>
      <vt:lpstr>            RJIO Band 40 Edge Cell:</vt:lpstr>
      <vt:lpstr>Near Cell VI:  </vt:lpstr>
      <vt:lpstr>Cell Edge VI </vt:lpstr>
      <vt:lpstr>Mixed coverage area Vodafone:  </vt:lpstr>
      <vt:lpstr>PowerPoint Presentation</vt:lpstr>
      <vt:lpstr>       VIBand 3&lt;&gt;5&lt;&gt;41 Handover</vt:lpstr>
      <vt:lpstr>    G net Tracker Drive Route</vt:lpstr>
      <vt:lpstr>Drive Route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Kush Tiwari</cp:lastModifiedBy>
  <cp:revision>898</cp:revision>
  <dcterms:created xsi:type="dcterms:W3CDTF">2007-12-16T16:40:02Z</dcterms:created>
  <dcterms:modified xsi:type="dcterms:W3CDTF">2021-06-23T15:25:06Z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