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17"/>
  </p:notesMasterIdLst>
  <p:handoutMasterIdLst>
    <p:handoutMasterId r:id="rId18"/>
  </p:handoutMasterIdLst>
  <p:sldIdLst>
    <p:sldId id="343" r:id="rId2"/>
    <p:sldId id="434" r:id="rId3"/>
    <p:sldId id="477" r:id="rId4"/>
    <p:sldId id="437" r:id="rId5"/>
    <p:sldId id="438" r:id="rId6"/>
    <p:sldId id="463" r:id="rId7"/>
    <p:sldId id="476" r:id="rId8"/>
    <p:sldId id="461" r:id="rId9"/>
    <p:sldId id="464" r:id="rId10"/>
    <p:sldId id="467" r:id="rId11"/>
    <p:sldId id="472" r:id="rId12"/>
    <p:sldId id="479" r:id="rId13"/>
    <p:sldId id="465" r:id="rId14"/>
    <p:sldId id="466" r:id="rId15"/>
    <p:sldId id="457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bin Thapa" initials="ST" lastIdx="1" clrIdx="0">
    <p:extLst>
      <p:ext uri="{19B8F6BF-5375-455C-9EA6-DF929625EA0E}">
        <p15:presenceInfo xmlns:p15="http://schemas.microsoft.com/office/powerpoint/2012/main" userId="Subin Thap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BD26"/>
    <a:srgbClr val="7C0917"/>
    <a:srgbClr val="464AB3"/>
    <a:srgbClr val="DCB328"/>
    <a:srgbClr val="BBBCBA"/>
    <a:srgbClr val="BCBCBC"/>
    <a:srgbClr val="05A2E6"/>
    <a:srgbClr val="A04B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533" autoAdjust="0"/>
  </p:normalViewPr>
  <p:slideViewPr>
    <p:cSldViewPr>
      <p:cViewPr varScale="1">
        <p:scale>
          <a:sx n="78" d="100"/>
          <a:sy n="78" d="100"/>
        </p:scale>
        <p:origin x="1469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63364A80-E8AE-4B23-96A5-E1441C431ADB}" type="datetimeFigureOut">
              <a:rPr lang="en-US"/>
              <a:pPr>
                <a:defRPr/>
              </a:pPr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94B72A08-EAD0-4D9B-A907-245551828F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6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8206150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522E9373-0A02-4D74-B48C-E12DF4D9997E}" type="datetimeFigureOut">
              <a:rPr lang="en-US"/>
              <a:pPr>
                <a:defRPr/>
              </a:pPr>
              <a:t>3/12/2021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D4CA5F46-731E-4B2B-A66D-1DF9731E4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5828787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110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c" descr="Confidential"/>
          <p:cNvSpPr txBox="1"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4A2E829-89FC-484B-BE5B-058859EC6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770E9-2399-4EF0-9779-51233CB40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ABA8B-32DB-4F9A-A32C-7AEC79CE27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7AC57-8A0B-47E9-8A42-F868BE009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A83170F-56DC-443B-9505-77E8471294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FE41BB-1171-4B33-B449-1A281250EF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8F9F53-9500-4A49-AC73-BECCAB973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E3A039E-DF56-49CC-9446-04944E06D2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3579B-7549-4CE9-823F-14A0F666C2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9D633AC-CEF2-4D0D-BCF2-6BFBCBA0F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5F44089-4604-4E56-A4B1-6CCCF3EA0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63D5926-25F9-4D6E-A7AD-643C3EFE28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4" descr="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c" descr="Confidential"/>
          <p:cNvSpPr txBox="1"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3" r:id="rId1"/>
    <p:sldLayoutId id="2147484399" r:id="rId2"/>
    <p:sldLayoutId id="2147484404" r:id="rId3"/>
    <p:sldLayoutId id="2147484405" r:id="rId4"/>
    <p:sldLayoutId id="2147484406" r:id="rId5"/>
    <p:sldLayoutId id="2147484407" r:id="rId6"/>
    <p:sldLayoutId id="2147484400" r:id="rId7"/>
    <p:sldLayoutId id="2147484408" r:id="rId8"/>
    <p:sldLayoutId id="2147484409" r:id="rId9"/>
    <p:sldLayoutId id="2147484401" r:id="rId10"/>
    <p:sldLayoutId id="2147484402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quistech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772400" cy="1200150"/>
          </a:xfrm>
        </p:spPr>
        <p:txBody>
          <a:bodyPr/>
          <a:lstStyle/>
          <a:p>
            <a:pPr marR="0" algn="ctr" eaLnBrk="1" hangingPunct="1"/>
            <a:r>
              <a:rPr lang="en-US" sz="3200" dirty="0">
                <a:latin typeface="Cambria" pitchFamily="18" charset="0"/>
                <a:cs typeface="Times New Roman" pitchFamily="18" charset="0"/>
              </a:rPr>
              <a:t>Drive Route – Kathmandu( Nepal)</a:t>
            </a:r>
            <a:endParaRPr lang="en-US" sz="3200" dirty="0">
              <a:solidFill>
                <a:srgbClr val="006E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28800" y="54864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br>
              <a:rPr lang="en-US" altLang="de-DE" sz="1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altLang="de-DE" sz="1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1" name="Picture 2" descr="C:\Documents and Settings\MT\Local Settings\Temporary Internet Files\Content.IE5\48WXOG2M\MC9004125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0"/>
            <a:ext cx="18716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sz="1600" u="sng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ALL Operator Near Cell Location</a:t>
            </a: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IN" sz="120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Alka</a:t>
            </a:r>
            <a:r>
              <a:rPr lang="en-IN" sz="120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Hospital Pvt Ltd</a:t>
            </a:r>
            <a:br>
              <a:rPr lang="en-IN" sz="1200" u="sng" dirty="0"/>
            </a:br>
            <a:br>
              <a:rPr lang="en-IN" sz="1200" u="sng" dirty="0"/>
            </a:br>
            <a:r>
              <a:rPr lang="en-IN" sz="1200" dirty="0"/>
              <a:t> Lat:- </a:t>
            </a:r>
            <a:r>
              <a:rPr lang="en-US" sz="1100" dirty="0"/>
              <a:t>27.674458  Long:- 85.315045</a:t>
            </a:r>
            <a:br>
              <a:rPr lang="en-IN" sz="1200" dirty="0"/>
            </a:br>
            <a:br>
              <a:rPr lang="en-US" sz="1200" dirty="0">
                <a:solidFill>
                  <a:srgbClr val="FF0000"/>
                </a:solidFill>
                <a:latin typeface="Calibri" pitchFamily="34" charset="0"/>
              </a:rPr>
            </a:br>
            <a:br>
              <a:rPr lang="en-US" sz="2000" dirty="0">
                <a:solidFill>
                  <a:srgbClr val="FF0000"/>
                </a:solidFill>
              </a:rPr>
            </a:br>
            <a:endParaRPr lang="en-US" sz="2400" dirty="0">
              <a:latin typeface="Calibri" pitchFamily="34" charset="0"/>
            </a:endParaRPr>
          </a:p>
        </p:txBody>
      </p:sp>
      <p:sp>
        <p:nvSpPr>
          <p:cNvPr id="34818" name="AutoShape 2" descr="blob:https://web.whatsapp.com/b2842a3e-001c-4a31-84bb-f94047f0c53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0" name="AutoShape 4" descr="blob:https://web.whatsapp.com/b2842a3e-001c-4a31-84bb-f94047f0c53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near cell location all operator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066800"/>
            <a:ext cx="7595016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297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4483" y="76200"/>
            <a:ext cx="8229600" cy="762000"/>
          </a:xfrm>
        </p:spPr>
        <p:txBody>
          <a:bodyPr>
            <a:normAutofit/>
          </a:bodyPr>
          <a:lstStyle/>
          <a:p>
            <a:r>
              <a:rPr lang="en-US" sz="2200" b="0" u="sng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Mixed Mobility Coverage</a:t>
            </a:r>
            <a:r>
              <a:rPr lang="en-US" sz="220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200" u="sng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Live Works Pvt. Ltd.</a:t>
            </a:r>
            <a:br>
              <a:rPr lang="en-US" sz="2200" u="sng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1100" dirty="0"/>
              <a:t>Lat: 27.684594 Lon: 85.325984</a:t>
            </a:r>
            <a:endParaRPr lang="en-IN" sz="1100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mixed mobility and edge cell location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914400"/>
            <a:ext cx="7967663" cy="487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08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b="0" u="sng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Cell Edge </a:t>
            </a:r>
            <a:r>
              <a:rPr lang="en-US" sz="180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Live Works Pvt. Ltd.</a:t>
            </a:r>
            <a:br>
              <a:rPr lang="en-US" sz="1800" u="sng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1100" dirty="0"/>
              <a:t>Lat: 27.684594 Lon: 85.325984</a:t>
            </a:r>
          </a:p>
        </p:txBody>
      </p:sp>
      <p:pic>
        <p:nvPicPr>
          <p:cNvPr id="6" name="Content Placeholder 5" descr="mixed mobility and edge cell location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1143000"/>
            <a:ext cx="7129463" cy="4850473"/>
          </a:xfrm>
        </p:spPr>
      </p:pic>
    </p:spTree>
    <p:extLst>
      <p:ext uri="{BB962C8B-B14F-4D97-AF65-F5344CB8AC3E}">
        <p14:creationId xmlns:p14="http://schemas.microsoft.com/office/powerpoint/2010/main" val="1510062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1800" dirty="0" err="1"/>
              <a:t>Esewa</a:t>
            </a:r>
            <a:endParaRPr lang="en-US" sz="1800" dirty="0"/>
          </a:p>
          <a:p>
            <a:pPr>
              <a:buFont typeface="Wingdings" pitchFamily="2" charset="2"/>
              <a:buChar char="§"/>
            </a:pPr>
            <a:r>
              <a:rPr lang="en-US" sz="1800" dirty="0" err="1"/>
              <a:t>Hamro</a:t>
            </a:r>
            <a:r>
              <a:rPr lang="en-US" sz="1800" dirty="0"/>
              <a:t> </a:t>
            </a:r>
            <a:r>
              <a:rPr lang="en-US" sz="1800" dirty="0" err="1"/>
              <a:t>Patro</a:t>
            </a:r>
            <a:endParaRPr lang="en-US" sz="1800" dirty="0"/>
          </a:p>
          <a:p>
            <a:pPr>
              <a:buFont typeface="Wingdings" pitchFamily="2" charset="2"/>
              <a:buChar char="§"/>
            </a:pPr>
            <a:r>
              <a:rPr lang="en-US" sz="1800" dirty="0" err="1"/>
              <a:t>Khalti</a:t>
            </a:r>
            <a:endParaRPr lang="en-US" sz="1800" dirty="0"/>
          </a:p>
          <a:p>
            <a:pPr>
              <a:buFont typeface="Wingdings" pitchFamily="2" charset="2"/>
              <a:buChar char="§"/>
            </a:pPr>
            <a:r>
              <a:rPr lang="en-US" sz="1800" dirty="0" err="1"/>
              <a:t>Tiktok</a:t>
            </a:r>
            <a:endParaRPr lang="en-US" sz="1800" dirty="0"/>
          </a:p>
          <a:p>
            <a:pPr>
              <a:buFont typeface="Wingdings" pitchFamily="2" charset="2"/>
              <a:buChar char="§"/>
            </a:pPr>
            <a:r>
              <a:rPr lang="en-US" sz="1800" dirty="0"/>
              <a:t>PUBG mobile</a:t>
            </a:r>
          </a:p>
          <a:p>
            <a:pPr>
              <a:buFont typeface="Wingdings" pitchFamily="2" charset="2"/>
              <a:buChar char="§"/>
            </a:pPr>
            <a:r>
              <a:rPr lang="en-US" sz="1800" dirty="0" err="1"/>
              <a:t>Garena</a:t>
            </a:r>
            <a:r>
              <a:rPr lang="en-US" sz="1800" dirty="0"/>
              <a:t> Free Fire: Rampage</a:t>
            </a:r>
          </a:p>
          <a:p>
            <a:pPr>
              <a:buFont typeface="Wingdings" pitchFamily="2" charset="2"/>
              <a:buChar char="§"/>
            </a:pPr>
            <a:r>
              <a:rPr lang="en-US" sz="1800" dirty="0" err="1"/>
              <a:t>Facebook</a:t>
            </a:r>
            <a:endParaRPr lang="en-US" sz="1800" dirty="0"/>
          </a:p>
          <a:p>
            <a:pPr>
              <a:buFont typeface="Wingdings" pitchFamily="2" charset="2"/>
              <a:buChar char="§"/>
            </a:pPr>
            <a:r>
              <a:rPr lang="en-US" sz="1800" dirty="0" err="1"/>
              <a:t>Whatsapp</a:t>
            </a:r>
            <a:r>
              <a:rPr lang="en-US" sz="1800" dirty="0"/>
              <a:t> Messenger</a:t>
            </a:r>
          </a:p>
          <a:p>
            <a:pPr>
              <a:buFont typeface="Wingdings" pitchFamily="2" charset="2"/>
              <a:buChar char="§"/>
            </a:pPr>
            <a:r>
              <a:rPr lang="en-US" sz="1800" dirty="0"/>
              <a:t>Messenger</a:t>
            </a:r>
          </a:p>
          <a:p>
            <a:pPr>
              <a:buFont typeface="Wingdings" pitchFamily="2" charset="2"/>
              <a:buChar char="§"/>
            </a:pPr>
            <a:r>
              <a:rPr lang="en-US" sz="1800" dirty="0" err="1"/>
              <a:t>Shareit</a:t>
            </a:r>
            <a:endParaRPr lang="en-US" sz="1800" dirty="0"/>
          </a:p>
          <a:p>
            <a:pPr>
              <a:buFont typeface="Wingdings" pitchFamily="2" charset="2"/>
              <a:buChar char="§"/>
            </a:pPr>
            <a:r>
              <a:rPr lang="en-US" sz="1800" dirty="0" err="1"/>
              <a:t>Instagram</a:t>
            </a:r>
            <a:endParaRPr lang="en-US" sz="1800" dirty="0"/>
          </a:p>
          <a:p>
            <a:pPr>
              <a:buFont typeface="Wingdings" pitchFamily="2" charset="2"/>
              <a:buChar char="§"/>
            </a:pPr>
            <a:r>
              <a:rPr lang="en-US" sz="1800" dirty="0" err="1"/>
              <a:t>Hamro</a:t>
            </a:r>
            <a:r>
              <a:rPr lang="en-US" sz="1800" dirty="0"/>
              <a:t> Nepali Keyboard</a:t>
            </a:r>
          </a:p>
          <a:p>
            <a:pPr>
              <a:buFont typeface="Wingdings" pitchFamily="2" charset="2"/>
              <a:buChar char="§"/>
            </a:pPr>
            <a:r>
              <a:rPr lang="en-US" sz="1800" dirty="0"/>
              <a:t>Pi Network</a:t>
            </a:r>
          </a:p>
          <a:p>
            <a:pPr>
              <a:buFont typeface="Wingdings" pitchFamily="2" charset="2"/>
              <a:buChar char="§"/>
            </a:pPr>
            <a:r>
              <a:rPr lang="en-US" sz="1800" dirty="0"/>
              <a:t>Zoom Cloud Meetings</a:t>
            </a:r>
          </a:p>
          <a:p>
            <a:pPr>
              <a:buFont typeface="Wingdings" pitchFamily="2" charset="2"/>
              <a:buChar char="§"/>
            </a:pPr>
            <a:endParaRPr lang="en-US" sz="1800" dirty="0"/>
          </a:p>
          <a:p>
            <a:pPr>
              <a:buFont typeface="Wingdings" pitchFamily="2" charset="2"/>
              <a:buChar char="§"/>
            </a:pPr>
            <a:endParaRPr lang="en-US" sz="1800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Top Most Popular Android Apps used in Nepal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	</a:t>
            </a:r>
            <a:br>
              <a:rPr lang="en-US" dirty="0"/>
            </a:br>
            <a:r>
              <a:rPr lang="en-US" sz="4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Top Most Popular Android Apps used in Nepal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	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803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Local EM number used in Nepal</a:t>
            </a:r>
            <a:br>
              <a:rPr lang="en-US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</a:rPr>
            </a:br>
            <a:br>
              <a:rPr lang="en-US" sz="2000" dirty="0">
                <a:solidFill>
                  <a:srgbClr val="FF0000"/>
                </a:solidFill>
              </a:rPr>
            </a:br>
            <a:endParaRPr lang="en-US" sz="2400" dirty="0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219200"/>
            <a:ext cx="655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308552"/>
              </p:ext>
            </p:extLst>
          </p:nvPr>
        </p:nvGraphicFramePr>
        <p:xfrm>
          <a:off x="457200" y="1397000"/>
          <a:ext cx="8077200" cy="214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0400"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Emergency phone number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Local Police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Ambulance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Traffic</a:t>
                      </a:r>
                      <a:r>
                        <a:rPr lang="en-US" baseline="0" dirty="0"/>
                        <a:t> Police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Police</a:t>
                      </a:r>
                      <a:r>
                        <a:rPr lang="en-US" baseline="0" dirty="0"/>
                        <a:t>, Ambulance, Fire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112/911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866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447800"/>
            <a:ext cx="8229600" cy="3352800"/>
          </a:xfrm>
        </p:spPr>
        <p:txBody>
          <a:bodyPr/>
          <a:lstStyle/>
          <a:p>
            <a:pPr algn="ctr">
              <a:spcBef>
                <a:spcPct val="50000"/>
              </a:spcBef>
              <a:buFont typeface="Wingdings 3" pitchFamily="18" charset="2"/>
              <a:buNone/>
              <a:defRPr/>
            </a:pPr>
            <a:endParaRPr lang="en-US" sz="28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Times New Roman" pitchFamily="18" charset="0"/>
              </a:rPr>
              <a:t>MARQUIS TECHNOLOGIES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b="1" dirty="0">
                <a:solidFill>
                  <a:srgbClr val="3333CC"/>
                </a:solidFill>
                <a:latin typeface="Calibri" pitchFamily="34" charset="0"/>
                <a:hlinkClick r:id="rId2"/>
              </a:rPr>
              <a:t>www.marquistech.com</a:t>
            </a:r>
            <a:endParaRPr lang="en-US" b="1" dirty="0">
              <a:solidFill>
                <a:srgbClr val="3333CC"/>
              </a:solidFill>
              <a:latin typeface="Calibri" pitchFamily="34" charset="0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			</a:t>
            </a:r>
            <a:r>
              <a:rPr lang="en-US" sz="60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THANK YOU</a:t>
            </a:r>
            <a:br>
              <a:rPr lang="en-US" sz="60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820089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6200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Travel to 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Barcelona 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(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SPAIN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)</a:t>
            </a:r>
          </a:p>
        </p:txBody>
      </p:sp>
      <p:sp>
        <p:nvSpPr>
          <p:cNvPr id="17412" name="Rectangle 5"/>
          <p:cNvSpPr txBox="1">
            <a:spLocks noGrp="1" noChangeArrowheads="1"/>
          </p:cNvSpPr>
          <p:nvPr/>
        </p:nvSpPr>
        <p:spPr bwMode="auto">
          <a:xfrm>
            <a:off x="2514600" y="6208637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 dirty="0">
              <a:latin typeface="Calibri" pitchFamily="34" charset="0"/>
              <a:ea typeface="ヒラギノ角ゴ Pro W3" pitchFamily="124" charset="-128"/>
            </a:endParaRPr>
          </a:p>
        </p:txBody>
      </p:sp>
      <p:sp>
        <p:nvSpPr>
          <p:cNvPr id="17414" name="Rectangle 6"/>
          <p:cNvSpPr txBox="1">
            <a:spLocks noGrp="1" noChangeArrowheads="1"/>
          </p:cNvSpPr>
          <p:nvPr/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17556" name="Group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055912"/>
              </p:ext>
            </p:extLst>
          </p:nvPr>
        </p:nvGraphicFramePr>
        <p:xfrm>
          <a:off x="1752600" y="1537128"/>
          <a:ext cx="5257800" cy="4084320"/>
        </p:xfrm>
        <a:graphic>
          <a:graphicData uri="http://schemas.openxmlformats.org/drawingml/2006/table">
            <a:tbl>
              <a:tblPr/>
              <a:tblGrid>
                <a:gridCol w="2652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5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Country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Nepal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Continent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Asia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City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Kathmandu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Time Zone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GMT +2 Hour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International Dialing Code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+977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Travel Visa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Duration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 Month , Multiple Entry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Fees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Contact Nisha Deshpande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Requirements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Need to provide 3 passport size photographs, 6 month bank statement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Yellow Fever Vaccination Certificate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Not Required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1143000"/>
            <a:ext cx="9144000" cy="519113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Operator Information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1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27298" name="Rectangle 674"/>
          <p:cNvSpPr>
            <a:spLocks noChangeArrowheads="1"/>
          </p:cNvSpPr>
          <p:nvPr/>
        </p:nvSpPr>
        <p:spPr bwMode="auto">
          <a:xfrm>
            <a:off x="0" y="4337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551062"/>
              </p:ext>
            </p:extLst>
          </p:nvPr>
        </p:nvGraphicFramePr>
        <p:xfrm>
          <a:off x="0" y="2514600"/>
          <a:ext cx="9144001" cy="2667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9168">
                  <a:extLst>
                    <a:ext uri="{9D8B030D-6E8A-4147-A177-3AD203B41FA5}">
                      <a16:colId xmlns:a16="http://schemas.microsoft.com/office/drawing/2014/main" val="1936854622"/>
                    </a:ext>
                  </a:extLst>
                </a:gridCol>
                <a:gridCol w="979168">
                  <a:extLst>
                    <a:ext uri="{9D8B030D-6E8A-4147-A177-3AD203B41FA5}">
                      <a16:colId xmlns:a16="http://schemas.microsoft.com/office/drawing/2014/main" val="3235783849"/>
                    </a:ext>
                  </a:extLst>
                </a:gridCol>
                <a:gridCol w="1815542">
                  <a:extLst>
                    <a:ext uri="{9D8B030D-6E8A-4147-A177-3AD203B41FA5}">
                      <a16:colId xmlns:a16="http://schemas.microsoft.com/office/drawing/2014/main" val="532778016"/>
                    </a:ext>
                  </a:extLst>
                </a:gridCol>
                <a:gridCol w="5370123">
                  <a:extLst>
                    <a:ext uri="{9D8B030D-6E8A-4147-A177-3AD203B41FA5}">
                      <a16:colId xmlns:a16="http://schemas.microsoft.com/office/drawing/2014/main" val="3810355226"/>
                    </a:ext>
                  </a:extLst>
                </a:gridCol>
              </a:tblGrid>
              <a:tr h="4955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  <a:t>MCC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  <a:latin typeface="Calibri" panose="020F0502020204030204" pitchFamily="34" charset="0"/>
                        </a:rPr>
                        <a:t>MNC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  <a:latin typeface="Calibri" panose="020F0502020204030204" pitchFamily="34" charset="0"/>
                        </a:rPr>
                        <a:t>Operator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  <a:t>Bands (MHz)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300826"/>
                  </a:ext>
                </a:extLst>
              </a:tr>
              <a:tr h="7236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Ncell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GSM bands: 900 (E-GSM),</a:t>
                      </a:r>
                      <a:r>
                        <a:rPr kumimoji="0" lang="en-US" sz="1100" b="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1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1800 (DCS)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UMTS bands: B1 (2100)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LTE bands:</a:t>
                      </a:r>
                      <a:r>
                        <a:rPr kumimoji="0" lang="en-US" sz="1100" b="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1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B3 (1800+),B20(800)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69941676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0" lang="en-US" sz="11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GSM bands: 900 (E-GSM), 1800 (DCS)</a:t>
                      </a:r>
                    </a:p>
                    <a:p>
                      <a:r>
                        <a:rPr kumimoji="0" lang="en-US" sz="11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UMTS bands: B1 (2100), B8 (900 GSM)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LTE bands: B3 (1800+)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40972798"/>
                  </a:ext>
                </a:extLst>
              </a:tr>
              <a:tr h="60959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Scell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0" lang="en-US" sz="11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GSM bands900 (E-GSM),</a:t>
                      </a:r>
                      <a:r>
                        <a:rPr kumimoji="0" lang="en-US" sz="1100" b="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1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1800 (DCS)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LTE bands: B3 (1800+)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67730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2859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846669"/>
            <a:ext cx="9144000" cy="519113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USSD Codes for operators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55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803876"/>
              </p:ext>
            </p:extLst>
          </p:nvPr>
        </p:nvGraphicFramePr>
        <p:xfrm>
          <a:off x="381000" y="1774825"/>
          <a:ext cx="8229600" cy="24161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1685">
                  <a:extLst>
                    <a:ext uri="{9D8B030D-6E8A-4147-A177-3AD203B41FA5}">
                      <a16:colId xmlns:a16="http://schemas.microsoft.com/office/drawing/2014/main" val="2854263269"/>
                    </a:ext>
                  </a:extLst>
                </a:gridCol>
                <a:gridCol w="1164084">
                  <a:extLst>
                    <a:ext uri="{9D8B030D-6E8A-4147-A177-3AD203B41FA5}">
                      <a16:colId xmlns:a16="http://schemas.microsoft.com/office/drawing/2014/main" val="104173387"/>
                    </a:ext>
                  </a:extLst>
                </a:gridCol>
                <a:gridCol w="2392127">
                  <a:extLst>
                    <a:ext uri="{9D8B030D-6E8A-4147-A177-3AD203B41FA5}">
                      <a16:colId xmlns:a16="http://schemas.microsoft.com/office/drawing/2014/main" val="3008806449"/>
                    </a:ext>
                  </a:extLst>
                </a:gridCol>
                <a:gridCol w="2387864">
                  <a:extLst>
                    <a:ext uri="{9D8B030D-6E8A-4147-A177-3AD203B41FA5}">
                      <a16:colId xmlns:a16="http://schemas.microsoft.com/office/drawing/2014/main" val="3383825072"/>
                    </a:ext>
                  </a:extLst>
                </a:gridCol>
                <a:gridCol w="1773840">
                  <a:extLst>
                    <a:ext uri="{9D8B030D-6E8A-4147-A177-3AD203B41FA5}">
                      <a16:colId xmlns:a16="http://schemas.microsoft.com/office/drawing/2014/main" val="53931410"/>
                    </a:ext>
                  </a:extLst>
                </a:gridCol>
              </a:tblGrid>
              <a:tr h="6771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</a:rPr>
                        <a:t>No.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>
                          <a:effectLst/>
                          <a:latin typeface="Calibri" panose="020F0502020204030204" pitchFamily="34" charset="0"/>
                        </a:rPr>
                        <a:t>Operator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</a:rPr>
                        <a:t>Balance Check Code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>
                          <a:effectLst/>
                          <a:latin typeface="Calibri" panose="020F0502020204030204" pitchFamily="34" charset="0"/>
                        </a:rPr>
                        <a:t>Customer Care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>
                          <a:effectLst/>
                          <a:latin typeface="Calibri" panose="020F0502020204030204" pitchFamily="34" charset="0"/>
                        </a:rPr>
                        <a:t>Voice Mail No.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8564522"/>
                  </a:ext>
                </a:extLst>
              </a:tr>
              <a:tr h="5668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Ncell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*101#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8970264"/>
                  </a:ext>
                </a:extLst>
              </a:tr>
              <a:tr h="58606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NTC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*400#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191/1415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10334263"/>
                  </a:ext>
                </a:extLst>
              </a:tr>
              <a:tr h="58606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Scell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*123#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dirty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4242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endParaRPr kumimoji="0" lang="en-IN" sz="1100" b="0" i="0" u="none" strike="noStrike" kern="1200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6287"/>
            <a:ext cx="9144000" cy="519113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Manual APN Settings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44889" name="Text Box 857"/>
          <p:cNvSpPr txBox="1">
            <a:spLocks noChangeArrowheads="1"/>
          </p:cNvSpPr>
          <p:nvPr/>
        </p:nvSpPr>
        <p:spPr bwMode="auto">
          <a:xfrm>
            <a:off x="190500" y="1360604"/>
            <a:ext cx="876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Attached is a sheet which has Manual APN Settings for all operators in (NEPAL)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403811"/>
              </p:ext>
            </p:extLst>
          </p:nvPr>
        </p:nvGraphicFramePr>
        <p:xfrm>
          <a:off x="4114800" y="3043238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2" name="Worksheet" showAsIcon="1" r:id="rId2" imgW="914400" imgH="771480" progId="Excel.Sheet.12">
                  <p:embed/>
                </p:oleObj>
              </mc:Choice>
              <mc:Fallback>
                <p:oleObj name="Worksheet" showAsIcon="1" r:id="rId2" imgW="914400" imgH="771480" progId="Excel.Sheet.12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043238"/>
                        <a:ext cx="914400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68580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Services Supported by Operators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457200" y="1524000"/>
            <a:ext cx="8458200" cy="4191000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129243"/>
              </p:ext>
            </p:extLst>
          </p:nvPr>
        </p:nvGraphicFramePr>
        <p:xfrm>
          <a:off x="1066800" y="1442708"/>
          <a:ext cx="7620000" cy="38912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2474">
                  <a:extLst>
                    <a:ext uri="{9D8B030D-6E8A-4147-A177-3AD203B41FA5}">
                      <a16:colId xmlns:a16="http://schemas.microsoft.com/office/drawing/2014/main" val="1832570004"/>
                    </a:ext>
                  </a:extLst>
                </a:gridCol>
                <a:gridCol w="2751545">
                  <a:extLst>
                    <a:ext uri="{9D8B030D-6E8A-4147-A177-3AD203B41FA5}">
                      <a16:colId xmlns:a16="http://schemas.microsoft.com/office/drawing/2014/main" val="1367064958"/>
                    </a:ext>
                  </a:extLst>
                </a:gridCol>
                <a:gridCol w="2755981">
                  <a:extLst>
                    <a:ext uri="{9D8B030D-6E8A-4147-A177-3AD203B41FA5}">
                      <a16:colId xmlns:a16="http://schemas.microsoft.com/office/drawing/2014/main" val="3883079852"/>
                    </a:ext>
                  </a:extLst>
                </a:gridCol>
              </a:tblGrid>
              <a:tr h="239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Operator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Features/Services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Supports(Yes/No)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131706"/>
                  </a:ext>
                </a:extLst>
              </a:tr>
              <a:tr h="228260">
                <a:tc rowSpan="7"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Ncell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Reselection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2392412372"/>
                  </a:ext>
                </a:extLst>
              </a:tr>
              <a:tr h="2282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Redirection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3884119262"/>
                  </a:ext>
                </a:extLst>
              </a:tr>
              <a:tr h="2282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MMS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4062799539"/>
                  </a:ext>
                </a:extLst>
              </a:tr>
              <a:tr h="2282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CSFB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Yes(4G/3G/2G)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2780853752"/>
                  </a:ext>
                </a:extLst>
              </a:tr>
              <a:tr h="2282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VoLTE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1534435018"/>
                  </a:ext>
                </a:extLst>
              </a:tr>
              <a:tr h="2282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 Handover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976219"/>
                  </a:ext>
                </a:extLst>
              </a:tr>
              <a:tr h="228260">
                <a:tc vMerge="1"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</a:t>
                      </a:r>
                    </a:p>
                  </a:txBody>
                  <a:tcPr marL="8604" marR="8604" marT="8604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kumimoji="0" lang="en-IN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NA</a:t>
                      </a:r>
                      <a:endParaRPr lang="en-US" sz="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1075534"/>
                  </a:ext>
                </a:extLst>
              </a:tr>
              <a:tr h="228260"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VoWiFi</a:t>
                      </a:r>
                    </a:p>
                  </a:txBody>
                  <a:tcPr marL="8604" marR="8604" marT="8604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marL="8604" marR="8604" marT="8604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9078519"/>
                  </a:ext>
                </a:extLst>
              </a:tr>
              <a:tr h="228260">
                <a:tc rowSpan="8"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Nepal</a:t>
                      </a:r>
                      <a:r>
                        <a:rPr lang="en-US" sz="1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Telecom</a:t>
                      </a:r>
                      <a:endParaRPr lang="en-US" sz="1000" b="0" i="0" u="none" strike="noStrik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Reselection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8703530"/>
                  </a:ext>
                </a:extLst>
              </a:tr>
              <a:tr h="2282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Redirection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2874569699"/>
                  </a:ext>
                </a:extLst>
              </a:tr>
              <a:tr h="2282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MMS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302544718"/>
                  </a:ext>
                </a:extLst>
              </a:tr>
              <a:tr h="2282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CSFB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Yes(4G/3G/2G)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2417241566"/>
                  </a:ext>
                </a:extLst>
              </a:tr>
              <a:tr h="2282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VoLTE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2702610918"/>
                  </a:ext>
                </a:extLst>
              </a:tr>
              <a:tr h="2282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 Handover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1096179278"/>
                  </a:ext>
                </a:extLst>
              </a:tr>
              <a:tr h="228260">
                <a:tc vMerge="1"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</a:t>
                      </a: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kumimoji="0" lang="en-IN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NA</a:t>
                      </a:r>
                      <a:endParaRPr lang="en-US" sz="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3881701659"/>
                  </a:ext>
                </a:extLst>
              </a:tr>
              <a:tr h="228260">
                <a:tc vMerge="1"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VoWiFi</a:t>
                      </a: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2924200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0754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68580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Services Supported by Operators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457200" y="1524000"/>
            <a:ext cx="8458200" cy="4191000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220763"/>
              </p:ext>
            </p:extLst>
          </p:nvPr>
        </p:nvGraphicFramePr>
        <p:xfrm>
          <a:off x="1066800" y="1442713"/>
          <a:ext cx="7620000" cy="30530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2474">
                  <a:extLst>
                    <a:ext uri="{9D8B030D-6E8A-4147-A177-3AD203B41FA5}">
                      <a16:colId xmlns:a16="http://schemas.microsoft.com/office/drawing/2014/main" val="1832570004"/>
                    </a:ext>
                  </a:extLst>
                </a:gridCol>
                <a:gridCol w="2751545">
                  <a:extLst>
                    <a:ext uri="{9D8B030D-6E8A-4147-A177-3AD203B41FA5}">
                      <a16:colId xmlns:a16="http://schemas.microsoft.com/office/drawing/2014/main" val="1367064958"/>
                    </a:ext>
                  </a:extLst>
                </a:gridCol>
                <a:gridCol w="2755981">
                  <a:extLst>
                    <a:ext uri="{9D8B030D-6E8A-4147-A177-3AD203B41FA5}">
                      <a16:colId xmlns:a16="http://schemas.microsoft.com/office/drawing/2014/main" val="3883079852"/>
                    </a:ext>
                  </a:extLst>
                </a:gridCol>
              </a:tblGrid>
              <a:tr h="35351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Operator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Features/Services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Supports(Yes/No)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131706"/>
                  </a:ext>
                </a:extLst>
              </a:tr>
              <a:tr h="337446"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Scell</a:t>
                      </a:r>
                      <a:endParaRPr lang="en-US" sz="1000" b="0" i="0" u="none" strike="noStrik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Reselection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2392412372"/>
                  </a:ext>
                </a:extLst>
              </a:tr>
              <a:tr h="3374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Redirection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3884119262"/>
                  </a:ext>
                </a:extLst>
              </a:tr>
              <a:tr h="3374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MMS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4062799539"/>
                  </a:ext>
                </a:extLst>
              </a:tr>
              <a:tr h="3374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CSFB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Yes(4G/2G)</a:t>
                      </a: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2780853752"/>
                  </a:ext>
                </a:extLst>
              </a:tr>
              <a:tr h="3374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VoLTE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/>
                </a:tc>
                <a:extLst>
                  <a:ext uri="{0D108BD9-81ED-4DB2-BD59-A6C34878D82A}">
                    <a16:rowId xmlns:a16="http://schemas.microsoft.com/office/drawing/2014/main" val="1534435018"/>
                  </a:ext>
                </a:extLst>
              </a:tr>
              <a:tr h="3374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 Handover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976219"/>
                  </a:ext>
                </a:extLst>
              </a:tr>
              <a:tr h="337446"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</a:t>
                      </a:r>
                    </a:p>
                  </a:txBody>
                  <a:tcPr marL="8604" marR="8604" marT="8604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kumimoji="0" lang="en-IN" sz="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NA</a:t>
                      </a:r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1075534"/>
                  </a:ext>
                </a:extLst>
              </a:tr>
              <a:tr h="337446"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04" marR="8604" marT="8604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VoWiFi</a:t>
                      </a:r>
                    </a:p>
                  </a:txBody>
                  <a:tcPr marL="8604" marR="8604" marT="8604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</a:p>
                  </a:txBody>
                  <a:tcPr marL="8604" marR="8604" marT="8604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9078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3466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RSRP Criteria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457200" y="1524000"/>
            <a:ext cx="8458200" cy="4191000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-55dbm to -85dbm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-95dbm to -110dbm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 : -55dbm to -120dbm</a:t>
            </a:r>
            <a:endParaRPr lang="en-US" sz="20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411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Additional Information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457200" y="1408113"/>
            <a:ext cx="8534400" cy="4687887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1800" b="1" dirty="0"/>
              <a:t>Where to Get SIM cards?</a:t>
            </a:r>
          </a:p>
          <a:p>
            <a:pPr marL="109537" indent="0">
              <a:buNone/>
            </a:pPr>
            <a:r>
              <a:rPr lang="en-US" sz="1600" dirty="0"/>
              <a:t>   We can get the </a:t>
            </a:r>
            <a:r>
              <a:rPr lang="en-US" sz="1600" dirty="0" err="1"/>
              <a:t>sim</a:t>
            </a:r>
            <a:r>
              <a:rPr lang="en-US" sz="1600" dirty="0"/>
              <a:t> cards of all operators in any Local Communication Cyber.</a:t>
            </a:r>
          </a:p>
          <a:p>
            <a:pPr marL="109537" indent="0">
              <a:buNone/>
            </a:pPr>
            <a:endParaRPr lang="en-US" sz="1800" b="1" dirty="0"/>
          </a:p>
          <a:p>
            <a:r>
              <a:rPr lang="en-US" sz="1800" b="1" dirty="0"/>
              <a:t>What Documents Required to Purchase SIM?</a:t>
            </a:r>
          </a:p>
          <a:p>
            <a:pPr marL="109537" indent="0">
              <a:buNone/>
            </a:pPr>
            <a:r>
              <a:rPr lang="en-US" sz="1800" b="1" dirty="0"/>
              <a:t>    </a:t>
            </a:r>
            <a:r>
              <a:rPr lang="en-US" sz="1600" dirty="0"/>
              <a:t>Only Citizenship ID</a:t>
            </a:r>
          </a:p>
          <a:p>
            <a:pPr marL="109537" indent="0">
              <a:buNone/>
            </a:pPr>
            <a:endParaRPr lang="en-US" sz="1800" dirty="0"/>
          </a:p>
          <a:p>
            <a:r>
              <a:rPr lang="en-US" sz="1800" b="1" dirty="0"/>
              <a:t>Best Recharge Option for 8 days Testing?</a:t>
            </a:r>
          </a:p>
          <a:p>
            <a:pPr marL="109537" indent="0" algn="just">
              <a:buNone/>
            </a:pPr>
            <a:r>
              <a:rPr lang="en-US" sz="1800" dirty="0"/>
              <a:t> </a:t>
            </a:r>
            <a:r>
              <a:rPr lang="en-US" sz="1600" dirty="0"/>
              <a:t>    Depends on test cases but in general we procure 7 days Data plan for each SIM        2 GB. Voice pack are only available inter network and activate as per the need in daily basis. To activate this services please get the details from online operator wise prepaid plan.</a:t>
            </a:r>
          </a:p>
          <a:p>
            <a:r>
              <a:rPr lang="en-US" sz="1800" b="1" dirty="0"/>
              <a:t>Hotel to Stay </a:t>
            </a:r>
          </a:p>
          <a:p>
            <a:pPr lvl="1"/>
            <a:r>
              <a:rPr lang="en-US" sz="1600" dirty="0"/>
              <a:t>SPOT ON 465 Hotel Brunei Holiday Inn</a:t>
            </a:r>
          </a:p>
          <a:p>
            <a:r>
              <a:rPr lang="en-US" sz="1800" b="1" dirty="0"/>
              <a:t>Driver Details for Mobility?</a:t>
            </a:r>
          </a:p>
          <a:p>
            <a:pPr marL="603250" lvl="2">
              <a:buFont typeface="Courier New" pitchFamily="49" charset="0"/>
              <a:buChar char="o"/>
            </a:pPr>
            <a:r>
              <a:rPr lang="en-US" sz="1600" dirty="0"/>
              <a:t>We can book a cab in PATHAO app.</a:t>
            </a:r>
          </a:p>
          <a:p>
            <a:endParaRPr lang="en-US" sz="1800" b="1" dirty="0"/>
          </a:p>
          <a:p>
            <a:pPr>
              <a:buNone/>
            </a:pPr>
            <a:endParaRPr lang="en-US" sz="1800" b="1" dirty="0"/>
          </a:p>
          <a:p>
            <a:pPr>
              <a:buNone/>
            </a:pPr>
            <a:endParaRPr lang="en-US" sz="1800" b="1" dirty="0"/>
          </a:p>
          <a:p>
            <a:pPr marL="109537" indent="0">
              <a:buNone/>
            </a:pPr>
            <a:r>
              <a:rPr lang="en-US" sz="1600" dirty="0"/>
              <a:t>    </a:t>
            </a:r>
            <a:r>
              <a:rPr lang="en-US" sz="1800" b="1" dirty="0"/>
              <a:t>   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9651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st Plan and Drive Route.potx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Test Plan and Drive Route.potx</Template>
  <TotalTime>1175</TotalTime>
  <Words>640</Words>
  <Application>Microsoft Office PowerPoint</Application>
  <PresentationFormat>On-screen Show (4:3)</PresentationFormat>
  <Paragraphs>176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9" baseType="lpstr">
      <vt:lpstr>Arial</vt:lpstr>
      <vt:lpstr>Arial</vt:lpstr>
      <vt:lpstr>Calibri</vt:lpstr>
      <vt:lpstr>Cambria</vt:lpstr>
      <vt:lpstr>Courier New</vt:lpstr>
      <vt:lpstr>Lucida Grande</vt:lpstr>
      <vt:lpstr>Lucida Sans Unicode</vt:lpstr>
      <vt:lpstr>Times New Roman</vt:lpstr>
      <vt:lpstr>Verdana</vt:lpstr>
      <vt:lpstr>Wingdings</vt:lpstr>
      <vt:lpstr>Wingdings 2</vt:lpstr>
      <vt:lpstr>Wingdings 3</vt:lpstr>
      <vt:lpstr>Test Plan and Drive Route.potx</vt:lpstr>
      <vt:lpstr>Worksheet</vt:lpstr>
      <vt:lpstr>MARQUIS TECHNOLOGIES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ALL Operator Near Cell Location: Alka Hospital Pvt Ltd   Lat:- 27.674458  Long:- 85.315045   </vt:lpstr>
      <vt:lpstr>Mixed Mobility Coverage: Live Works Pvt. Ltd. Lat: 27.684594 Lon: 85.325984</vt:lpstr>
      <vt:lpstr>Cell Edge : Live Works Pvt. Ltd. Lat: 27.684594 Lon: 85.325984</vt:lpstr>
      <vt:lpstr>Top Most Popular Android Apps used in Nepal         Top Most Popular Android Apps used in Nepal           </vt:lpstr>
      <vt:lpstr>Local EM number used in Nepal      </vt:lpstr>
      <vt:lpstr>           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SUSHANT</dc:creator>
  <cp:lastModifiedBy>Subin Thapa</cp:lastModifiedBy>
  <cp:revision>279</cp:revision>
  <dcterms:created xsi:type="dcterms:W3CDTF">2014-11-21T17:14:24Z</dcterms:created>
  <dcterms:modified xsi:type="dcterms:W3CDTF">2021-03-12T09:58:24Z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4fea9ac1-470f-4ff8-9b19-4c01456e19dc</vt:lpwstr>
  </property>
  <property fmtid="{D5CDD505-2E9C-101B-9397-08002B2CF9AE}" pid="3" name="NokiaConfidentiality">
    <vt:lpwstr>Confidential</vt:lpwstr>
  </property>
</Properties>
</file>