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9"/>
  </p:notesMasterIdLst>
  <p:handoutMasterIdLst>
    <p:handoutMasterId r:id="rId30"/>
  </p:handoutMasterIdLst>
  <p:sldIdLst>
    <p:sldId id="343" r:id="rId2"/>
    <p:sldId id="434" r:id="rId3"/>
    <p:sldId id="435" r:id="rId4"/>
    <p:sldId id="437" r:id="rId5"/>
    <p:sldId id="438" r:id="rId6"/>
    <p:sldId id="461" r:id="rId7"/>
    <p:sldId id="463" r:id="rId8"/>
    <p:sldId id="411" r:id="rId9"/>
    <p:sldId id="467" r:id="rId10"/>
    <p:sldId id="468" r:id="rId11"/>
    <p:sldId id="469" r:id="rId12"/>
    <p:sldId id="470" r:id="rId13"/>
    <p:sldId id="471" r:id="rId14"/>
    <p:sldId id="472" r:id="rId15"/>
    <p:sldId id="473" r:id="rId16"/>
    <p:sldId id="474" r:id="rId17"/>
    <p:sldId id="475" r:id="rId18"/>
    <p:sldId id="476" r:id="rId19"/>
    <p:sldId id="477" r:id="rId20"/>
    <p:sldId id="481" r:id="rId21"/>
    <p:sldId id="478" r:id="rId22"/>
    <p:sldId id="479" r:id="rId23"/>
    <p:sldId id="455" r:id="rId24"/>
    <p:sldId id="456" r:id="rId25"/>
    <p:sldId id="465" r:id="rId26"/>
    <p:sldId id="466" r:id="rId27"/>
    <p:sldId id="457" r:id="rId2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BD26"/>
    <a:srgbClr val="7C0917"/>
    <a:srgbClr val="464AB3"/>
    <a:srgbClr val="DCB328"/>
    <a:srgbClr val="BBBCBA"/>
    <a:srgbClr val="BCBCBC"/>
    <a:srgbClr val="05A2E6"/>
    <a:srgbClr val="A04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533" autoAdjust="0"/>
  </p:normalViewPr>
  <p:slideViewPr>
    <p:cSldViewPr>
      <p:cViewPr varScale="1">
        <p:scale>
          <a:sx n="85" d="100"/>
          <a:sy n="85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364A80-E8AE-4B23-96A5-E1441C431ADB}" type="datetimeFigureOut">
              <a:rPr lang="en-US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94B72A08-EAD0-4D9B-A907-245551828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206150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522E9373-0A02-4D74-B48C-E12DF4D9997E}" type="datetimeFigureOut">
              <a:rPr lang="en-US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D4CA5F46-731E-4B2B-A66D-1DF9731E4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828787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1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A2E829-89FC-484B-BE5B-058859EC6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70E9-2399-4EF0-9779-51233CB40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BA8B-32DB-4F9A-A32C-7AEC79CE2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AC57-8A0B-47E9-8A42-F868BE009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83170F-56DC-443B-9505-77E847129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FE41BB-1171-4B33-B449-1A281250E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8F9F53-9500-4A49-AC73-BECCAB973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A039E-DF56-49CC-9446-04944E06D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579B-7549-4CE9-823F-14A0F666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D633AC-CEF2-4D0D-BCF2-6BFBCBA0F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5F44089-4604-4E56-A4B1-6CCCF3EA0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3D5926-25F9-4D6E-A7AD-643C3EFE2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9" r:id="rId2"/>
    <p:sldLayoutId id="2147484404" r:id="rId3"/>
    <p:sldLayoutId id="2147484405" r:id="rId4"/>
    <p:sldLayoutId id="2147484406" r:id="rId5"/>
    <p:sldLayoutId id="2147484407" r:id="rId6"/>
    <p:sldLayoutId id="2147484400" r:id="rId7"/>
    <p:sldLayoutId id="2147484408" r:id="rId8"/>
    <p:sldLayoutId id="2147484409" r:id="rId9"/>
    <p:sldLayoutId id="2147484401" r:id="rId10"/>
    <p:sldLayoutId id="214748440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Jakarta (Indonesia)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-23283" y="533400"/>
            <a:ext cx="8229600" cy="1828800"/>
          </a:xfrm>
        </p:spPr>
        <p:txBody>
          <a:bodyPr>
            <a:normAutofit/>
          </a:bodyPr>
          <a:lstStyle/>
          <a:p>
            <a:r>
              <a:rPr lang="en-US" sz="1600" dirty="0" err="1"/>
              <a:t>Telkomsel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/>
              <a:t>Near cell location : -73 </a:t>
            </a:r>
            <a:r>
              <a:rPr lang="en-US" sz="1600" dirty="0" err="1"/>
              <a:t>dbm</a:t>
            </a:r>
            <a:r>
              <a:rPr lang="en-US" sz="1600" dirty="0"/>
              <a:t> ,SNR:23 ,KLP GADING 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84391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80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-23283" y="533400"/>
            <a:ext cx="8229600" cy="1828800"/>
          </a:xfrm>
        </p:spPr>
        <p:txBody>
          <a:bodyPr>
            <a:normAutofit/>
          </a:bodyPr>
          <a:lstStyle/>
          <a:p>
            <a:r>
              <a:rPr lang="en-US" sz="1600" dirty="0" err="1"/>
              <a:t>Telkomsel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/>
              <a:t>Edge cell location : above -95 </a:t>
            </a:r>
            <a:r>
              <a:rPr lang="en-US" sz="1600" dirty="0" err="1"/>
              <a:t>dbm</a:t>
            </a:r>
            <a:r>
              <a:rPr lang="en-US" sz="1600" dirty="0"/>
              <a:t> ,SNR:0-5  ,</a:t>
            </a:r>
            <a:r>
              <a:rPr lang="en-US" sz="1600" dirty="0" err="1"/>
              <a:t>Astun</a:t>
            </a:r>
            <a:r>
              <a:rPr lang="en-US" sz="1600" dirty="0"/>
              <a:t> </a:t>
            </a:r>
            <a:r>
              <a:rPr lang="en-US" sz="1600" dirty="0" err="1"/>
              <a:t>Rasuna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84201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5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-23283" y="533400"/>
            <a:ext cx="8229600" cy="1828800"/>
          </a:xfrm>
        </p:spPr>
        <p:txBody>
          <a:bodyPr>
            <a:normAutofit/>
          </a:bodyPr>
          <a:lstStyle/>
          <a:p>
            <a:r>
              <a:rPr lang="en-US" sz="1600" dirty="0" err="1"/>
              <a:t>Indosat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/>
              <a:t>Inter-RAT Cell Reselection from LTE to UMTS during Connected Mode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 descr="D:\15 WK 12\Isat 4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7734300" cy="4561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7310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-23283" y="533400"/>
            <a:ext cx="8229600" cy="1828800"/>
          </a:xfrm>
        </p:spPr>
        <p:txBody>
          <a:bodyPr>
            <a:normAutofit/>
          </a:bodyPr>
          <a:lstStyle/>
          <a:p>
            <a:r>
              <a:rPr lang="en-US" sz="1600" dirty="0" err="1"/>
              <a:t>Indosat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/>
              <a:t>Inter-RAT Cell Reselection from LTE to UMTS during Idle Mode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5" name="Picture 4" descr="D:\15 WK 12\Isat 4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39333"/>
            <a:ext cx="7734300" cy="4561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3322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-23283" y="533400"/>
            <a:ext cx="8229600" cy="1828800"/>
          </a:xfrm>
        </p:spPr>
        <p:txBody>
          <a:bodyPr>
            <a:normAutofit/>
          </a:bodyPr>
          <a:lstStyle/>
          <a:p>
            <a:r>
              <a:rPr lang="en-US" sz="1600" dirty="0" err="1"/>
              <a:t>Indosat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/>
              <a:t>Near cell location : -76 </a:t>
            </a:r>
            <a:r>
              <a:rPr lang="en-US" sz="1600" dirty="0" err="1"/>
              <a:t>dbm</a:t>
            </a:r>
            <a:r>
              <a:rPr lang="en-US" sz="1600" dirty="0"/>
              <a:t> ,SNR:22 ,Plaza </a:t>
            </a:r>
            <a:r>
              <a:rPr lang="en-US" sz="1600" dirty="0" err="1"/>
              <a:t>Senayan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71600"/>
            <a:ext cx="809625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69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-23283" y="533400"/>
            <a:ext cx="8229600" cy="1828800"/>
          </a:xfrm>
        </p:spPr>
        <p:txBody>
          <a:bodyPr>
            <a:normAutofit/>
          </a:bodyPr>
          <a:lstStyle/>
          <a:p>
            <a:r>
              <a:rPr lang="en-US" sz="1600" dirty="0" err="1"/>
              <a:t>Indosat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/>
              <a:t>Edge cell location : above -95 </a:t>
            </a:r>
            <a:r>
              <a:rPr lang="en-US" sz="1600" dirty="0" err="1"/>
              <a:t>dbm</a:t>
            </a:r>
            <a:r>
              <a:rPr lang="en-US" sz="1600" dirty="0"/>
              <a:t> ,SNR:0-5 ,PT Astra Motors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75438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91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-23283" y="533400"/>
            <a:ext cx="8229600" cy="1828800"/>
          </a:xfrm>
        </p:spPr>
        <p:txBody>
          <a:bodyPr>
            <a:normAutofit/>
          </a:bodyPr>
          <a:lstStyle/>
          <a:p>
            <a:r>
              <a:rPr lang="en-US" sz="1600" dirty="0"/>
              <a:t>XL:</a:t>
            </a:r>
            <a:br>
              <a:rPr lang="en-US" sz="1600" dirty="0"/>
            </a:br>
            <a:r>
              <a:rPr lang="en-US" sz="1600" dirty="0"/>
              <a:t>Inter-RAT Cell Reselection from LTE to UMTS during Connected Mode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5" name="Picture 5" descr="D:\15 WK 12\XL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543800" cy="4217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2046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-23283" y="533400"/>
            <a:ext cx="8229600" cy="1828800"/>
          </a:xfrm>
        </p:spPr>
        <p:txBody>
          <a:bodyPr>
            <a:normAutofit/>
          </a:bodyPr>
          <a:lstStyle/>
          <a:p>
            <a:r>
              <a:rPr lang="en-US" sz="1600" dirty="0"/>
              <a:t>XL:</a:t>
            </a:r>
            <a:br>
              <a:rPr lang="en-US" sz="1600" dirty="0"/>
            </a:br>
            <a:r>
              <a:rPr lang="en-US" sz="1600" dirty="0"/>
              <a:t>Inter-RAT Cell Reselection from LTE to UMTS during Idle Mode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5" descr="D:\15 WK 12\XL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78844"/>
            <a:ext cx="7239000" cy="4217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6272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-23283" y="533400"/>
            <a:ext cx="8229600" cy="1828800"/>
          </a:xfrm>
        </p:spPr>
        <p:txBody>
          <a:bodyPr>
            <a:normAutofit/>
          </a:bodyPr>
          <a:lstStyle/>
          <a:p>
            <a:r>
              <a:rPr lang="en-US" sz="1600" dirty="0"/>
              <a:t>XL:</a:t>
            </a:r>
            <a:br>
              <a:rPr lang="en-US" sz="1600" dirty="0"/>
            </a:br>
            <a:r>
              <a:rPr lang="en-US" sz="1600" dirty="0"/>
              <a:t>Near cell location : -76 </a:t>
            </a:r>
            <a:r>
              <a:rPr lang="en-US" sz="1600" dirty="0" err="1"/>
              <a:t>dbm</a:t>
            </a:r>
            <a:r>
              <a:rPr lang="en-US" sz="1600" dirty="0"/>
              <a:t> ,SNR:22 ,KLP </a:t>
            </a:r>
            <a:r>
              <a:rPr lang="en-US" sz="1600" dirty="0" err="1"/>
              <a:t>Gading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16756"/>
            <a:ext cx="84391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28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-23283" y="533400"/>
            <a:ext cx="8229600" cy="1828800"/>
          </a:xfrm>
        </p:spPr>
        <p:txBody>
          <a:bodyPr>
            <a:normAutofit/>
          </a:bodyPr>
          <a:lstStyle/>
          <a:p>
            <a:r>
              <a:rPr lang="en-US" sz="1600" dirty="0"/>
              <a:t>XL:</a:t>
            </a:r>
            <a:br>
              <a:rPr lang="en-US" sz="1600" dirty="0"/>
            </a:br>
            <a:r>
              <a:rPr lang="en-US" sz="1600" dirty="0"/>
              <a:t>Edge cell location : above -95 </a:t>
            </a:r>
            <a:r>
              <a:rPr lang="en-US" sz="1600" dirty="0" err="1"/>
              <a:t>dbm</a:t>
            </a:r>
            <a:r>
              <a:rPr lang="en-US" sz="1600" dirty="0"/>
              <a:t> ,SNR:0-5 ,</a:t>
            </a:r>
            <a:r>
              <a:rPr lang="en-US" sz="1600" dirty="0" err="1"/>
              <a:t>Opp</a:t>
            </a:r>
            <a:r>
              <a:rPr lang="en-US" sz="1600" dirty="0"/>
              <a:t> Embassy of Saudi </a:t>
            </a:r>
            <a:r>
              <a:rPr lang="en-US" sz="1600" dirty="0" err="1"/>
              <a:t>arabia</a:t>
            </a:r>
            <a:r>
              <a:rPr lang="en-US" sz="1600" dirty="0"/>
              <a:t>(</a:t>
            </a:r>
            <a:r>
              <a:rPr lang="en-US" sz="1600" dirty="0" err="1"/>
              <a:t>magakuningan</a:t>
            </a:r>
            <a:r>
              <a:rPr lang="en-US" sz="1600" dirty="0"/>
              <a:t>)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1"/>
            <a:ext cx="82010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82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Travel to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Jakarta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Indonesia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954036"/>
              </p:ext>
            </p:extLst>
          </p:nvPr>
        </p:nvGraphicFramePr>
        <p:xfrm>
          <a:off x="1524000" y="1371600"/>
          <a:ext cx="5257800" cy="4175760"/>
        </p:xfrm>
        <a:graphic>
          <a:graphicData uri="http://schemas.openxmlformats.org/drawingml/2006/table">
            <a:tbl>
              <a:tblPr/>
              <a:tblGrid>
                <a:gridCol w="265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Country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Indonesia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Continent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Southeast Asian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City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Jakarta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Duration of travel from Mumbai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Approx. 8 Hrs.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Time Zone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GMT +7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International Dialing Code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+62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Business Visa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Duration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Month , Multiple Entry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Fees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Contact Nisha Deshpande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Requirements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VISA ON ARRIVAL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Yellow Fever Vaccination Certificate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 Required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-23283" y="533400"/>
            <a:ext cx="8229600" cy="1828800"/>
          </a:xfrm>
        </p:spPr>
        <p:txBody>
          <a:bodyPr>
            <a:normAutofit/>
          </a:bodyPr>
          <a:lstStyle/>
          <a:p>
            <a:r>
              <a:rPr lang="en-US" sz="1600" dirty="0"/>
              <a:t>TRI:</a:t>
            </a:r>
            <a:br>
              <a:rPr lang="en-US" sz="1600" dirty="0"/>
            </a:br>
            <a:r>
              <a:rPr lang="en-US" sz="1600" dirty="0"/>
              <a:t>Inter-RAT Cell Reselection from LTE to UMTS during Connected Mode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91" y="1425222"/>
            <a:ext cx="778192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92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-23283" y="533400"/>
            <a:ext cx="8229600" cy="1828800"/>
          </a:xfrm>
        </p:spPr>
        <p:txBody>
          <a:bodyPr>
            <a:normAutofit/>
          </a:bodyPr>
          <a:lstStyle/>
          <a:p>
            <a:r>
              <a:rPr lang="en-US" sz="1600" dirty="0"/>
              <a:t>Tri(3):</a:t>
            </a:r>
            <a:br>
              <a:rPr lang="en-US" sz="1600" dirty="0"/>
            </a:br>
            <a:r>
              <a:rPr lang="en-US" sz="1800" dirty="0"/>
              <a:t>Near cell location : -76 </a:t>
            </a:r>
            <a:r>
              <a:rPr lang="en-US" sz="1800" dirty="0" err="1"/>
              <a:t>dbm</a:t>
            </a:r>
            <a:r>
              <a:rPr lang="en-US" sz="1800" dirty="0"/>
              <a:t> ,SNR:22 ,</a:t>
            </a:r>
            <a:r>
              <a:rPr lang="en-US" sz="1800" dirty="0" err="1"/>
              <a:t>Rawamangun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36511"/>
            <a:ext cx="80581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06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-23283" y="533400"/>
            <a:ext cx="8229600" cy="1828800"/>
          </a:xfrm>
        </p:spPr>
        <p:txBody>
          <a:bodyPr>
            <a:normAutofit/>
          </a:bodyPr>
          <a:lstStyle/>
          <a:p>
            <a:r>
              <a:rPr lang="en-US" sz="1600" dirty="0"/>
              <a:t>Tri:</a:t>
            </a:r>
            <a:br>
              <a:rPr lang="en-US" sz="1600" dirty="0"/>
            </a:br>
            <a:r>
              <a:rPr lang="en-US" sz="1600" dirty="0"/>
              <a:t>Edge cell location : above -95 </a:t>
            </a:r>
            <a:r>
              <a:rPr lang="en-US" sz="1600" dirty="0" err="1"/>
              <a:t>dbm</a:t>
            </a:r>
            <a:r>
              <a:rPr lang="en-US" sz="1600" dirty="0"/>
              <a:t> ,SNR:0-5 ,</a:t>
            </a:r>
            <a:r>
              <a:rPr lang="en-US" sz="1600" dirty="0" err="1"/>
              <a:t>Opp</a:t>
            </a:r>
            <a:r>
              <a:rPr lang="en-US" sz="1600" dirty="0"/>
              <a:t> Embassy of Saudi </a:t>
            </a:r>
            <a:r>
              <a:rPr lang="en-US" sz="1600" dirty="0" err="1"/>
              <a:t>arabia</a:t>
            </a:r>
            <a:r>
              <a:rPr lang="en-US" sz="1600" dirty="0"/>
              <a:t>(</a:t>
            </a:r>
            <a:r>
              <a:rPr lang="en-US" sz="1600" dirty="0" err="1"/>
              <a:t>magakuningan</a:t>
            </a:r>
            <a:r>
              <a:rPr lang="en-US" sz="1600" dirty="0"/>
              <a:t>)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1"/>
            <a:ext cx="82010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98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0" dirty="0">
                <a:effectLst/>
                <a:latin typeface="Calibri" pitchFamily="34" charset="0"/>
                <a:cs typeface="Calibri" pitchFamily="34" charset="0"/>
              </a:rPr>
              <a:t>Mobility Route1:4G (Aston </a:t>
            </a:r>
            <a:r>
              <a:rPr lang="en-US" sz="2800" b="0" dirty="0" err="1">
                <a:effectLst/>
                <a:latin typeface="Calibri" pitchFamily="34" charset="0"/>
                <a:cs typeface="Calibri" pitchFamily="34" charset="0"/>
              </a:rPr>
              <a:t>rasuna</a:t>
            </a:r>
            <a:r>
              <a:rPr lang="en-US" sz="2800" b="0" dirty="0">
                <a:effectLst/>
                <a:latin typeface="Calibri" pitchFamily="34" charset="0"/>
                <a:cs typeface="Calibri" pitchFamily="34" charset="0"/>
              </a:rPr>
              <a:t>-Monas)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8382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44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11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0" dirty="0">
                <a:effectLst/>
                <a:latin typeface="Calibri" pitchFamily="34" charset="0"/>
                <a:cs typeface="Calibri" pitchFamily="34" charset="0"/>
              </a:rPr>
              <a:t>Mobility Route2:4G (MT </a:t>
            </a:r>
            <a:r>
              <a:rPr lang="en-US" sz="2800" b="0" dirty="0" err="1">
                <a:effectLst/>
                <a:latin typeface="Calibri" pitchFamily="34" charset="0"/>
                <a:cs typeface="Calibri" pitchFamily="34" charset="0"/>
              </a:rPr>
              <a:t>Haryano</a:t>
            </a:r>
            <a:r>
              <a:rPr lang="en-US" sz="2800" b="0" dirty="0">
                <a:effectLst/>
                <a:latin typeface="Calibri" pitchFamily="34" charset="0"/>
                <a:cs typeface="Calibri" pitchFamily="34" charset="0"/>
              </a:rPr>
              <a:t> – </a:t>
            </a:r>
            <a:r>
              <a:rPr lang="en-US" sz="2800" b="0" dirty="0" err="1">
                <a:effectLst/>
                <a:latin typeface="Calibri" pitchFamily="34" charset="0"/>
                <a:cs typeface="Calibri" pitchFamily="34" charset="0"/>
              </a:rPr>
              <a:t>Embessy</a:t>
            </a:r>
            <a:r>
              <a:rPr lang="en-US" sz="2800" b="0" dirty="0">
                <a:effectLst/>
                <a:latin typeface="Calibri" pitchFamily="34" charset="0"/>
                <a:cs typeface="Calibri" pitchFamily="34" charset="0"/>
              </a:rPr>
              <a:t> of Saudi)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86594"/>
            <a:ext cx="8458200" cy="452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19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 Most Popular Android Apps used in Jakarta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65532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Go-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Jak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Grab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Facebook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Facebook Messenger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WhatsApp Messenger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Share it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Uber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We chat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Bigo Live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Viber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UC browser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80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Local EM number used in Jakarta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581373"/>
              </p:ext>
            </p:extLst>
          </p:nvPr>
        </p:nvGraphicFramePr>
        <p:xfrm>
          <a:off x="457200" y="1588532"/>
          <a:ext cx="8077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Search</a:t>
                      </a:r>
                      <a:r>
                        <a:rPr lang="en-US" baseline="0" dirty="0"/>
                        <a:t> &amp; Rescue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Ambulance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Fire Bridge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866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352800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 3" pitchFamily="18" charset="2"/>
              <a:buNone/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Calibri" pitchFamily="34" charset="0"/>
                <a:hlinkClick r:id="rId2"/>
              </a:rPr>
              <a:t>www.marquistech.com</a:t>
            </a:r>
            <a:endParaRPr lang="en-US" b="1" dirty="0">
              <a:solidFill>
                <a:srgbClr val="3333CC"/>
              </a:solidFill>
              <a:latin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THANK YOU</a:t>
            </a:r>
            <a:b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2008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11430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Operator Information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1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27298" name="Rectangle 674"/>
          <p:cNvSpPr>
            <a:spLocks noChangeArrowheads="1"/>
          </p:cNvSpPr>
          <p:nvPr/>
        </p:nvSpPr>
        <p:spPr bwMode="auto">
          <a:xfrm>
            <a:off x="0" y="433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862775"/>
              </p:ext>
            </p:extLst>
          </p:nvPr>
        </p:nvGraphicFramePr>
        <p:xfrm>
          <a:off x="194733" y="2036587"/>
          <a:ext cx="8774289" cy="2989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1445">
                  <a:extLst>
                    <a:ext uri="{9D8B030D-6E8A-4147-A177-3AD203B41FA5}">
                      <a16:colId xmlns:a16="http://schemas.microsoft.com/office/drawing/2014/main" val="1679971587"/>
                    </a:ext>
                  </a:extLst>
                </a:gridCol>
                <a:gridCol w="879908">
                  <a:extLst>
                    <a:ext uri="{9D8B030D-6E8A-4147-A177-3AD203B41FA5}">
                      <a16:colId xmlns:a16="http://schemas.microsoft.com/office/drawing/2014/main" val="3472090691"/>
                    </a:ext>
                  </a:extLst>
                </a:gridCol>
                <a:gridCol w="2850405">
                  <a:extLst>
                    <a:ext uri="{9D8B030D-6E8A-4147-A177-3AD203B41FA5}">
                      <a16:colId xmlns:a16="http://schemas.microsoft.com/office/drawing/2014/main" val="683616033"/>
                    </a:ext>
                  </a:extLst>
                </a:gridCol>
                <a:gridCol w="4052531">
                  <a:extLst>
                    <a:ext uri="{9D8B030D-6E8A-4147-A177-3AD203B41FA5}">
                      <a16:colId xmlns:a16="http://schemas.microsoft.com/office/drawing/2014/main" val="3501577191"/>
                    </a:ext>
                  </a:extLst>
                </a:gridCol>
              </a:tblGrid>
              <a:tr h="597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</a:rPr>
                        <a:t>MCC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91" marR="83691" marT="41845" marB="4184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</a:rPr>
                        <a:t>MNC</a:t>
                      </a:r>
                      <a:endParaRPr lang="en-GB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91" marR="83691" marT="41845" marB="4184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</a:rPr>
                        <a:t>Operator</a:t>
                      </a:r>
                      <a:endParaRPr lang="en-GB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91" marR="83691" marT="41845" marB="4184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</a:rPr>
                        <a:t>Bands (MHz)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91" marR="83691" marT="41845" marB="41845" anchor="ctr"/>
                </a:tc>
                <a:extLst>
                  <a:ext uri="{0D108BD9-81ED-4DB2-BD59-A6C34878D82A}">
                    <a16:rowId xmlns:a16="http://schemas.microsoft.com/office/drawing/2014/main" val="1404717699"/>
                  </a:ext>
                </a:extLst>
              </a:tr>
              <a:tr h="597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510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91" marR="83691" marT="41845" marB="4184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91" marR="83691" marT="41845" marB="4184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Telkomsel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91" marR="83691" marT="41845" marB="4184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>
                          <a:effectLst/>
                        </a:rPr>
                        <a:t>GSM 900 / 1800 / UMTS 2100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91" marR="83691" marT="41845" marB="41845" anchor="ctr"/>
                </a:tc>
                <a:extLst>
                  <a:ext uri="{0D108BD9-81ED-4DB2-BD59-A6C34878D82A}">
                    <a16:rowId xmlns:a16="http://schemas.microsoft.com/office/drawing/2014/main" val="102992757"/>
                  </a:ext>
                </a:extLst>
              </a:tr>
              <a:tr h="597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510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91" marR="83691" marT="41845" marB="4184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91" marR="83691" marT="41845" marB="4184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Indosat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91" marR="83691" marT="41845" marB="4184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>
                          <a:effectLst/>
                        </a:rPr>
                        <a:t>GSM 900 / 1800 / UMTS 2100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91" marR="83691" marT="41845" marB="41845" anchor="ctr"/>
                </a:tc>
                <a:extLst>
                  <a:ext uri="{0D108BD9-81ED-4DB2-BD59-A6C34878D82A}">
                    <a16:rowId xmlns:a16="http://schemas.microsoft.com/office/drawing/2014/main" val="4152412372"/>
                  </a:ext>
                </a:extLst>
              </a:tr>
              <a:tr h="597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510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91" marR="83691" marT="41845" marB="4184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91" marR="83691" marT="41845" marB="4184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XL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91" marR="83691" marT="41845" marB="4184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>
                          <a:effectLst/>
                        </a:rPr>
                        <a:t>GSM 900 / 1800 / UMTS 2100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91" marR="83691" marT="41845" marB="41845" anchor="ctr"/>
                </a:tc>
                <a:extLst>
                  <a:ext uri="{0D108BD9-81ED-4DB2-BD59-A6C34878D82A}">
                    <a16:rowId xmlns:a16="http://schemas.microsoft.com/office/drawing/2014/main" val="502404645"/>
                  </a:ext>
                </a:extLst>
              </a:tr>
              <a:tr h="597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510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91" marR="83691" marT="41845" marB="4184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89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91" marR="83691" marT="41845" marB="4184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91" marR="83691" marT="41845" marB="4184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 dirty="0">
                          <a:effectLst/>
                        </a:rPr>
                        <a:t>GSM 900 / 1800 / UMTS 2100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91" marR="83691" marT="41845" marB="41845" anchor="ctr"/>
                </a:tc>
                <a:extLst>
                  <a:ext uri="{0D108BD9-81ED-4DB2-BD59-A6C34878D82A}">
                    <a16:rowId xmlns:a16="http://schemas.microsoft.com/office/drawing/2014/main" val="37818384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USSD Codes for operators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5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734262"/>
              </p:ext>
            </p:extLst>
          </p:nvPr>
        </p:nvGraphicFramePr>
        <p:xfrm>
          <a:off x="304800" y="1905000"/>
          <a:ext cx="8534400" cy="3429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6800">
                  <a:extLst>
                    <a:ext uri="{9D8B030D-6E8A-4147-A177-3AD203B41FA5}">
                      <a16:colId xmlns:a16="http://schemas.microsoft.com/office/drawing/2014/main" val="2911380206"/>
                    </a:ext>
                  </a:extLst>
                </a:gridCol>
                <a:gridCol w="1612800">
                  <a:extLst>
                    <a:ext uri="{9D8B030D-6E8A-4147-A177-3AD203B41FA5}">
                      <a16:colId xmlns:a16="http://schemas.microsoft.com/office/drawing/2014/main" val="3695454721"/>
                    </a:ext>
                  </a:extLst>
                </a:gridCol>
                <a:gridCol w="1680000">
                  <a:extLst>
                    <a:ext uri="{9D8B030D-6E8A-4147-A177-3AD203B41FA5}">
                      <a16:colId xmlns:a16="http://schemas.microsoft.com/office/drawing/2014/main" val="3274711207"/>
                    </a:ext>
                  </a:extLst>
                </a:gridCol>
                <a:gridCol w="1612800">
                  <a:extLst>
                    <a:ext uri="{9D8B030D-6E8A-4147-A177-3AD203B41FA5}">
                      <a16:colId xmlns:a16="http://schemas.microsoft.com/office/drawing/2014/main" val="1275289402"/>
                    </a:ext>
                  </a:extLst>
                </a:gridCol>
                <a:gridCol w="913174">
                  <a:extLst>
                    <a:ext uri="{9D8B030D-6E8A-4147-A177-3AD203B41FA5}">
                      <a16:colId xmlns:a16="http://schemas.microsoft.com/office/drawing/2014/main" val="1559584273"/>
                    </a:ext>
                  </a:extLst>
                </a:gridCol>
                <a:gridCol w="1438826">
                  <a:extLst>
                    <a:ext uri="{9D8B030D-6E8A-4147-A177-3AD203B41FA5}">
                      <a16:colId xmlns:a16="http://schemas.microsoft.com/office/drawing/2014/main" val="3895863313"/>
                    </a:ext>
                  </a:extLst>
                </a:gridCol>
              </a:tblGrid>
              <a:tr h="354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Service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Indosat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Telkomsel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XL 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Smartfren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 Tri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8288919"/>
                  </a:ext>
                </a:extLst>
              </a:tr>
              <a:tr h="413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Top up Recharge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*123*Voucher Code#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*888*Voucher Code#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*123*Voucher Code# 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NA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*111*Voucher Code#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6360798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Check your Own Number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*123*30#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*808#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*123*7*1*1*1*#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*995#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*111#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8499179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Check Remaining Balance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*123#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*888#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*123#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*999#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*111#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2576508"/>
                  </a:ext>
                </a:extLst>
              </a:tr>
              <a:tr h="413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Customer Care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111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133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818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999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123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4609153"/>
                  </a:ext>
                </a:extLst>
              </a:tr>
              <a:tr h="6148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Check Internet Balance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*123#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*889#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*123#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*995#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*111*1#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87823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Manual APN Settings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44889" name="Text Box 857"/>
          <p:cNvSpPr txBox="1">
            <a:spLocks noChangeArrowheads="1"/>
          </p:cNvSpPr>
          <p:nvPr/>
        </p:nvSpPr>
        <p:spPr bwMode="auto">
          <a:xfrm>
            <a:off x="190500" y="129540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Attached is a sheet which has Manual APN Settings for all operators in Indonesia (Jakarta)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020952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Worksheet" showAsIcon="1" r:id="rId3" imgW="914400" imgH="771480" progId="Excel.Sheet.12">
                  <p:embed/>
                </p:oleObj>
              </mc:Choice>
              <mc:Fallback>
                <p:oleObj name="Worksheet" showAsIcon="1" r:id="rId3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-55dbm to -85dbm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-55dbm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11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Services Supported by Operators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893682"/>
              </p:ext>
            </p:extLst>
          </p:nvPr>
        </p:nvGraphicFramePr>
        <p:xfrm>
          <a:off x="457201" y="1408113"/>
          <a:ext cx="8229599" cy="45259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2253">
                  <a:extLst>
                    <a:ext uri="{9D8B030D-6E8A-4147-A177-3AD203B41FA5}">
                      <a16:colId xmlns:a16="http://schemas.microsoft.com/office/drawing/2014/main" val="3392403954"/>
                    </a:ext>
                  </a:extLst>
                </a:gridCol>
                <a:gridCol w="2923673">
                  <a:extLst>
                    <a:ext uri="{9D8B030D-6E8A-4147-A177-3AD203B41FA5}">
                      <a16:colId xmlns:a16="http://schemas.microsoft.com/office/drawing/2014/main" val="1597716823"/>
                    </a:ext>
                  </a:extLst>
                </a:gridCol>
                <a:gridCol w="2923673">
                  <a:extLst>
                    <a:ext uri="{9D8B030D-6E8A-4147-A177-3AD203B41FA5}">
                      <a16:colId xmlns:a16="http://schemas.microsoft.com/office/drawing/2014/main" val="2071081699"/>
                    </a:ext>
                  </a:extLst>
                </a:gridCol>
              </a:tblGrid>
              <a:tr h="3800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Operator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Features/Services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Supports(Yes/No)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466079693"/>
                  </a:ext>
                </a:extLst>
              </a:tr>
              <a:tr h="172747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Telkomsel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Reselection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Yes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340469161"/>
                  </a:ext>
                </a:extLst>
              </a:tr>
              <a:tr h="1727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Redirection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Yes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3113055127"/>
                  </a:ext>
                </a:extLst>
              </a:tr>
              <a:tr h="1727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MMS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Yes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427187920"/>
                  </a:ext>
                </a:extLst>
              </a:tr>
              <a:tr h="1727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CSFB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Yes(3G)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2835135547"/>
                  </a:ext>
                </a:extLst>
              </a:tr>
              <a:tr h="1727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VoLTE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No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1907082267"/>
                  </a:ext>
                </a:extLst>
              </a:tr>
              <a:tr h="1727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PS Handover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Yes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753232704"/>
                  </a:ext>
                </a:extLst>
              </a:tr>
              <a:tr h="172747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Indosat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Reselection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Yes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3007052375"/>
                  </a:ext>
                </a:extLst>
              </a:tr>
              <a:tr h="1727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Redirection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Yes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2775479186"/>
                  </a:ext>
                </a:extLst>
              </a:tr>
              <a:tr h="1727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MMS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Yes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3824235350"/>
                  </a:ext>
                </a:extLst>
              </a:tr>
              <a:tr h="1727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CSFB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Yes(3G)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1840184384"/>
                  </a:ext>
                </a:extLst>
              </a:tr>
              <a:tr h="1727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VoLTE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No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3015644183"/>
                  </a:ext>
                </a:extLst>
              </a:tr>
              <a:tr h="1727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PS Handover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Yes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1799562654"/>
                  </a:ext>
                </a:extLst>
              </a:tr>
              <a:tr h="172747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XL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Reselection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Yes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3063256042"/>
                  </a:ext>
                </a:extLst>
              </a:tr>
              <a:tr h="1727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Redirection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Yes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584438973"/>
                  </a:ext>
                </a:extLst>
              </a:tr>
              <a:tr h="1727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MMS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Yes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3697832217"/>
                  </a:ext>
                </a:extLst>
              </a:tr>
              <a:tr h="1727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CSFB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Yes(3G)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1409353728"/>
                  </a:ext>
                </a:extLst>
              </a:tr>
              <a:tr h="1727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VoLTE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No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1580994269"/>
                  </a:ext>
                </a:extLst>
              </a:tr>
              <a:tr h="1727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PS Handover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Yes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1883281867"/>
                  </a:ext>
                </a:extLst>
              </a:tr>
              <a:tr h="172747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Reselection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Yes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3257741227"/>
                  </a:ext>
                </a:extLst>
              </a:tr>
              <a:tr h="1727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Redirection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Yes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3078156534"/>
                  </a:ext>
                </a:extLst>
              </a:tr>
              <a:tr h="1727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MMS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Yes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861964818"/>
                  </a:ext>
                </a:extLst>
              </a:tr>
              <a:tr h="1727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CSFB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Yes(3G)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2727981299"/>
                  </a:ext>
                </a:extLst>
              </a:tr>
              <a:tr h="1727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VoLTE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No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2772972396"/>
                  </a:ext>
                </a:extLst>
              </a:tr>
              <a:tr h="1727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</a:rPr>
                        <a:t>PS Handover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effectLst/>
                        </a:rPr>
                        <a:t>Yes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31084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754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-23283" y="533400"/>
            <a:ext cx="8229600" cy="1828800"/>
          </a:xfrm>
        </p:spPr>
        <p:txBody>
          <a:bodyPr>
            <a:normAutofit/>
          </a:bodyPr>
          <a:lstStyle/>
          <a:p>
            <a:r>
              <a:rPr lang="en-US" sz="1600" dirty="0" err="1"/>
              <a:t>Telkomsel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/>
              <a:t>Inter-RAT Cell Reselection from LTE to UMTS during Connected Mode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6" name="Picture 2" descr="D:\15 WK 12\Ts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1447800"/>
            <a:ext cx="767715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-23283" y="533400"/>
            <a:ext cx="8229600" cy="1828800"/>
          </a:xfrm>
        </p:spPr>
        <p:txBody>
          <a:bodyPr>
            <a:normAutofit/>
          </a:bodyPr>
          <a:lstStyle/>
          <a:p>
            <a:r>
              <a:rPr lang="en-US" sz="1600" dirty="0" err="1"/>
              <a:t>Telkomsel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/>
              <a:t>Inter-RAT Cell Reselection from LTE to UMTS during Idle Mode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2" descr="D:\15 WK 12\Ts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56267"/>
            <a:ext cx="7734300" cy="43282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8813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st Plan and Drive Route.pot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Test Plan and Drive Route.potx</Template>
  <TotalTime>2891</TotalTime>
  <Words>421</Words>
  <Application>Microsoft Office PowerPoint</Application>
  <PresentationFormat>On-screen Show (4:3)</PresentationFormat>
  <Paragraphs>192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PMingLiU</vt:lpstr>
      <vt:lpstr>Arial</vt:lpstr>
      <vt:lpstr>Arial</vt:lpstr>
      <vt:lpstr>Calibri</vt:lpstr>
      <vt:lpstr>Cambria</vt:lpstr>
      <vt:lpstr>Lucida Grande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ヒラギノ角ゴ Pro W3</vt:lpstr>
      <vt:lpstr>Test Plan and Drive Route.potx</vt:lpstr>
      <vt:lpstr>Worksheet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Telkomsel: Inter-RAT Cell Reselection from LTE to UMTS during Connected Mode    </vt:lpstr>
      <vt:lpstr>Telkomsel: Inter-RAT Cell Reselection from LTE to UMTS during Idle Mode    </vt:lpstr>
      <vt:lpstr>Telkomsel: Near cell location : -73 dbm ,SNR:23 ,KLP GADING     </vt:lpstr>
      <vt:lpstr>Telkomsel: Edge cell location : above -95 dbm ,SNR:0-5  ,Astun Rasuna    </vt:lpstr>
      <vt:lpstr>Indosat: Inter-RAT Cell Reselection from LTE to UMTS during Connected Mode    </vt:lpstr>
      <vt:lpstr>Indosat: Inter-RAT Cell Reselection from LTE to UMTS during Idle Mode    </vt:lpstr>
      <vt:lpstr>Indosat: Near cell location : -76 dbm ,SNR:22 ,Plaza Senayan    </vt:lpstr>
      <vt:lpstr>Indosat: Edge cell location : above -95 dbm ,SNR:0-5 ,PT Astra Motors    </vt:lpstr>
      <vt:lpstr>XL: Inter-RAT Cell Reselection from LTE to UMTS during Connected Mode    </vt:lpstr>
      <vt:lpstr>XL: Inter-RAT Cell Reselection from LTE to UMTS during Idle Mode    </vt:lpstr>
      <vt:lpstr>XL: Near cell location : -76 dbm ,SNR:22 ,KLP Gading    </vt:lpstr>
      <vt:lpstr>XL: Edge cell location : above -95 dbm ,SNR:0-5 ,Opp Embassy of Saudi arabia(magakuningan)    </vt:lpstr>
      <vt:lpstr>TRI: Inter-RAT Cell Reselection from LTE to UMTS during Connected Mode    </vt:lpstr>
      <vt:lpstr>Tri(3): Near cell location : -76 dbm ,SNR:22 ,Rawamangun    </vt:lpstr>
      <vt:lpstr>Tri: Edge cell location : above -95 dbm ,SNR:0-5 ,Opp Embassy of Saudi arabia(magakuningan)    </vt:lpstr>
      <vt:lpstr>Mobility Route1:4G (Aston rasuna-Monas)</vt:lpstr>
      <vt:lpstr>Mobility Route2:4G (MT Haryano – Embessy of Saudi)</vt:lpstr>
      <vt:lpstr>Top Most Popular Android Apps used in Jakarta     </vt:lpstr>
      <vt:lpstr>Local EM number used in Jakarta     </vt:lpstr>
      <vt:lpstr>          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SUSHANT</dc:creator>
  <cp:lastModifiedBy>MQT</cp:lastModifiedBy>
  <cp:revision>166</cp:revision>
  <dcterms:created xsi:type="dcterms:W3CDTF">2014-11-21T17:14:24Z</dcterms:created>
  <dcterms:modified xsi:type="dcterms:W3CDTF">2017-08-29T06:06:25Z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