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4"/>
  </p:notesMasterIdLst>
  <p:handoutMasterIdLst>
    <p:handoutMasterId r:id="rId25"/>
  </p:handoutMasterIdLst>
  <p:sldIdLst>
    <p:sldId id="343" r:id="rId2"/>
    <p:sldId id="425" r:id="rId3"/>
    <p:sldId id="463" r:id="rId4"/>
    <p:sldId id="604" r:id="rId5"/>
    <p:sldId id="605" r:id="rId6"/>
    <p:sldId id="607" r:id="rId7"/>
    <p:sldId id="606" r:id="rId8"/>
    <p:sldId id="608" r:id="rId9"/>
    <p:sldId id="609" r:id="rId10"/>
    <p:sldId id="484" r:id="rId11"/>
    <p:sldId id="557" r:id="rId12"/>
    <p:sldId id="558" r:id="rId13"/>
    <p:sldId id="560" r:id="rId14"/>
    <p:sldId id="563" r:id="rId15"/>
    <p:sldId id="564" r:id="rId16"/>
    <p:sldId id="611" r:id="rId17"/>
    <p:sldId id="610" r:id="rId18"/>
    <p:sldId id="612" r:id="rId19"/>
    <p:sldId id="613" r:id="rId20"/>
    <p:sldId id="614" r:id="rId21"/>
    <p:sldId id="615" r:id="rId22"/>
    <p:sldId id="429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manshu Verma" initials="HV" lastIdx="1" clrIdx="0">
    <p:extLst>
      <p:ext uri="{19B8F6BF-5375-455C-9EA6-DF929625EA0E}">
        <p15:presenceInfo xmlns:p15="http://schemas.microsoft.com/office/powerpoint/2012/main" userId="Himanshu Ver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CBA"/>
    <a:srgbClr val="7C0917"/>
    <a:srgbClr val="9CBD26"/>
    <a:srgbClr val="464AB3"/>
    <a:srgbClr val="DCB328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533" autoAdjust="0"/>
  </p:normalViewPr>
  <p:slideViewPr>
    <p:cSldViewPr>
      <p:cViewPr varScale="1">
        <p:scale>
          <a:sx n="60" d="100"/>
          <a:sy n="60" d="100"/>
        </p:scale>
        <p:origin x="142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2800" dirty="0">
                <a:latin typeface="Cambria" pitchFamily="18" charset="0"/>
                <a:cs typeface="Times New Roman" pitchFamily="18" charset="0"/>
              </a:rPr>
              <a:t>5G/4G Drive Route – SINGAPORE </a:t>
            </a:r>
            <a:endParaRPr lang="en-US" sz="28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23441"/>
            <a:ext cx="8229600" cy="910566"/>
          </a:xfrm>
        </p:spPr>
        <p:txBody>
          <a:bodyPr>
            <a:noAutofit/>
          </a:bodyPr>
          <a:lstStyle/>
          <a:p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Star hub 4G VoLTE operator CA(BAND 3  location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Route&gt;&gt;</a:t>
            </a:r>
            <a:r>
              <a:rPr lang="en-IN" sz="18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Seletar, Singapore</a:t>
            </a:r>
            <a:br>
              <a:rPr lang="en-IN" sz="18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Lat long; </a:t>
            </a:r>
            <a:r>
              <a:rPr lang="en-IN" sz="18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1.4044171,103.8687678</a:t>
            </a:r>
            <a:br>
              <a:rPr lang="en-IN" sz="18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8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RSRP:-70 TO -78</a:t>
            </a:r>
            <a:br>
              <a:rPr lang="en-IN" sz="18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N" sz="18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1800" dirty="0">
              <a:solidFill>
                <a:srgbClr val="FF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244566"/>
            <a:ext cx="5509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IN" sz="1600" dirty="0">
                <a:solidFill>
                  <a:srgbClr val="000000"/>
                </a:solidFill>
                <a:latin typeface="Calibri"/>
              </a:rPr>
              <a:t>EC:2</a:t>
            </a:r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24D41E-5C92-4390-8C25-074B64EC7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163" y="1628981"/>
            <a:ext cx="6929673" cy="438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01633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AFB78C-9CF8-48D1-8D15-EDE6279A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1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Singtel 4G VoLTE operator CA location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8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dublin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 road</a:t>
            </a:r>
            <a:b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Lat long :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1.2985923,103.8392407</a:t>
            </a:r>
            <a:b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RSRP:-71 TO -79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6E56D3-83B4-47DF-92A4-DC30D8DC8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76400"/>
            <a:ext cx="7112127" cy="4040981"/>
          </a:xfrm>
        </p:spPr>
      </p:pic>
    </p:spTree>
    <p:extLst>
      <p:ext uri="{BB962C8B-B14F-4D97-AF65-F5344CB8AC3E}">
        <p14:creationId xmlns:p14="http://schemas.microsoft.com/office/powerpoint/2010/main" val="2353047284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E5E022-B05A-4F71-9AEE-6D699A519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Autofit/>
          </a:bodyPr>
          <a:lstStyle/>
          <a:p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M1 4G VoLTE operator CA location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Dublin road in Orchard</a:t>
            </a:r>
            <a:b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Lat long :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 1.2983631,103.8401025</a:t>
            </a:r>
            <a:b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RSRP:-80 TO -85</a:t>
            </a:r>
            <a:b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B751A-9DAC-45BC-AC04-0BC593D08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76400"/>
            <a:ext cx="6705600" cy="493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90677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4852D8-C434-460B-860A-7B3222D90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72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 HUB SRVCC VoLTE to 3g RAT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8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408B Fernvale Rd, Block 408B, Singapore</a:t>
            </a:r>
            <a:br>
              <a:rPr lang="en-IN" sz="18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Lat long :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 1.3890186,103.8749656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RSRP:-  -95 TO -110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16C58-9D80-4284-BA8C-73A06FB3C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63722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95846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88DA87-4FCC-48AA-8441-397951F84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22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SINGTEL SRVCC VoLTE to 3g RAT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408B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Fernvale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Rd, Block 408B, Singapore</a:t>
            </a:r>
            <a:b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Lat long :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1.3890692,103.8759091</a:t>
            </a:r>
            <a:b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RSRP:-  -95 TO -110</a:t>
            </a:r>
            <a:b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9AB417-EF2C-414E-9251-A7E3F7074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04925"/>
            <a:ext cx="724852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49315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A7BBE3-929D-47A1-91DC-B1F66F08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04800"/>
            <a:ext cx="8267700" cy="12954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M1 SRVCC VoLTE to 3g RAT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408B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Fernvale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Rd,Singapore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Lat long :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1.3890692,103.8749515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RSRP:-  -95 TO -110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814F53-36F7-48BE-9064-82A43CF0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752600"/>
            <a:ext cx="6477000" cy="346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49632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9C16E0-E4A2-9AE2-B309-829C8ED8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de-DE" sz="3100" i="1" u="sng" dirty="0">
                <a:effectLst/>
              </a:rPr>
              <a:t>Singtel 5G good coverage: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B14D51-A643-0B05-3199-890CCBDF9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19" y="1672690"/>
            <a:ext cx="2704762" cy="4142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4036486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976519-22BD-678F-7A7E-FB5381E14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dirty="0">
                <a:effectLst/>
              </a:rPr>
              <a:t>Starhub SRVCC: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EF8481-58E0-4922-7259-3F3451146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8991"/>
            <a:ext cx="8229600" cy="4170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182454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AF2B2A-9F87-0C8A-6200-404DF4833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28" y="8243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3100" i="1" dirty="0">
                <a:effectLst/>
              </a:rPr>
              <a:t>M1 Good coverge 5G spot: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EA9824-2637-B99D-ADF6-FDA314AD2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50" y="1576879"/>
            <a:ext cx="2676899" cy="4334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4334961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629E51-7601-2F5B-E588-44AF558D2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8136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3100" i="1" u="sng" dirty="0">
                <a:effectLst/>
              </a:rPr>
              <a:t>Srvcc SPOT for all three operaor: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D3DD8E-88C8-9F11-5AA8-4562D9EC7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95" y="1677452"/>
            <a:ext cx="2723809" cy="413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3752815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-65dbm to -90dbm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-75dbm to -100dbm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-120dbm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itchFamily="18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36D52F-7C2C-1888-5B75-252D547F0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i="1" u="sng" dirty="0">
                <a:effectLst/>
              </a:rPr>
              <a:t>5G NSR TO LTE handover spot for M1 opertor:</a:t>
            </a: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812851-44C3-74C7-379D-89745CE39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37483"/>
            <a:ext cx="1448002" cy="3048425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CA1147-AEEF-3051-7C55-5DB982413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37483"/>
            <a:ext cx="2362200" cy="2759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4851001"/>
      </p:ext>
    </p:extLst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24BD38-8F2B-0520-71CB-3163C72A0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58" y="8136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2700" i="1" u="sng" dirty="0">
                <a:effectLst/>
              </a:rPr>
              <a:t>M1 and Singtel 5G good coverage common spot: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1DCABC-DED3-0000-3045-563C66E45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428" y="1572690"/>
            <a:ext cx="2057143" cy="4342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2446428"/>
      </p:ext>
    </p:extLst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15445925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95980"/>
            <a:ext cx="91440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itchFamily="34" charset="0"/>
              </a:rPr>
              <a:t>Services Supported by 5G Operators</a:t>
            </a:r>
            <a:endParaRPr lang="en-US" sz="2800" b="1" dirty="0">
              <a:latin typeface="Calibri" pitchFamily="34" charset="0"/>
              <a:cs typeface="Arial" charset="0"/>
            </a:endParaRPr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B248D34-06D9-4FE9-9823-79A053CDE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499085"/>
              </p:ext>
            </p:extLst>
          </p:nvPr>
        </p:nvGraphicFramePr>
        <p:xfrm>
          <a:off x="505180" y="1562298"/>
          <a:ext cx="7950198" cy="4495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5167">
                  <a:extLst>
                    <a:ext uri="{9D8B030D-6E8A-4147-A177-3AD203B41FA5}">
                      <a16:colId xmlns:a16="http://schemas.microsoft.com/office/drawing/2014/main" val="1092010859"/>
                    </a:ext>
                  </a:extLst>
                </a:gridCol>
                <a:gridCol w="631339">
                  <a:extLst>
                    <a:ext uri="{9D8B030D-6E8A-4147-A177-3AD203B41FA5}">
                      <a16:colId xmlns:a16="http://schemas.microsoft.com/office/drawing/2014/main" val="3006412979"/>
                    </a:ext>
                  </a:extLst>
                </a:gridCol>
                <a:gridCol w="631339">
                  <a:extLst>
                    <a:ext uri="{9D8B030D-6E8A-4147-A177-3AD203B41FA5}">
                      <a16:colId xmlns:a16="http://schemas.microsoft.com/office/drawing/2014/main" val="4004997401"/>
                    </a:ext>
                  </a:extLst>
                </a:gridCol>
                <a:gridCol w="561191">
                  <a:extLst>
                    <a:ext uri="{9D8B030D-6E8A-4147-A177-3AD203B41FA5}">
                      <a16:colId xmlns:a16="http://schemas.microsoft.com/office/drawing/2014/main" val="738216029"/>
                    </a:ext>
                  </a:extLst>
                </a:gridCol>
                <a:gridCol w="561191">
                  <a:extLst>
                    <a:ext uri="{9D8B030D-6E8A-4147-A177-3AD203B41FA5}">
                      <a16:colId xmlns:a16="http://schemas.microsoft.com/office/drawing/2014/main" val="2145108414"/>
                    </a:ext>
                  </a:extLst>
                </a:gridCol>
                <a:gridCol w="561191">
                  <a:extLst>
                    <a:ext uri="{9D8B030D-6E8A-4147-A177-3AD203B41FA5}">
                      <a16:colId xmlns:a16="http://schemas.microsoft.com/office/drawing/2014/main" val="4160586264"/>
                    </a:ext>
                  </a:extLst>
                </a:gridCol>
                <a:gridCol w="631339">
                  <a:extLst>
                    <a:ext uri="{9D8B030D-6E8A-4147-A177-3AD203B41FA5}">
                      <a16:colId xmlns:a16="http://schemas.microsoft.com/office/drawing/2014/main" val="1602892094"/>
                    </a:ext>
                  </a:extLst>
                </a:gridCol>
                <a:gridCol w="841786">
                  <a:extLst>
                    <a:ext uri="{9D8B030D-6E8A-4147-A177-3AD203B41FA5}">
                      <a16:colId xmlns:a16="http://schemas.microsoft.com/office/drawing/2014/main" val="144974941"/>
                    </a:ext>
                  </a:extLst>
                </a:gridCol>
                <a:gridCol w="1192530">
                  <a:extLst>
                    <a:ext uri="{9D8B030D-6E8A-4147-A177-3AD203B41FA5}">
                      <a16:colId xmlns:a16="http://schemas.microsoft.com/office/drawing/2014/main" val="1418534694"/>
                    </a:ext>
                  </a:extLst>
                </a:gridCol>
                <a:gridCol w="1473125">
                  <a:extLst>
                    <a:ext uri="{9D8B030D-6E8A-4147-A177-3AD203B41FA5}">
                      <a16:colId xmlns:a16="http://schemas.microsoft.com/office/drawing/2014/main" val="2075894897"/>
                    </a:ext>
                  </a:extLst>
                </a:gridCol>
              </a:tblGrid>
              <a:tr h="6342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Operator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Network Service Supported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105343"/>
                  </a:ext>
                </a:extLst>
              </a:tr>
              <a:tr h="1287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5G NSA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VoLTE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  <a:latin typeface="Calibri Light" panose="020F0302020204030204" pitchFamily="34" charset="0"/>
                        </a:rPr>
                        <a:t>VoWiFi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2CA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SRVCC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  <a:latin typeface="Calibri Light" panose="020F0302020204030204" pitchFamily="34" charset="0"/>
                        </a:rPr>
                        <a:t>CSFB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MMS on 4G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IRAT </a:t>
                      </a:r>
                      <a:br>
                        <a:rPr lang="en-US" sz="1400" b="1" u="none" strike="noStrike" dirty="0"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Reselection/PS Handover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Inter-Freq </a:t>
                      </a:r>
                      <a:br>
                        <a:rPr lang="en-US" sz="1400" b="1" u="none" strike="noStrike" dirty="0"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Reselection/Handover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555525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STAR HUB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608797"/>
                  </a:ext>
                </a:extLst>
              </a:tr>
              <a:tr h="914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Singtel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988585"/>
                  </a:ext>
                </a:extLst>
              </a:tr>
              <a:tr h="914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414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754678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439273-D188-43EF-91EA-2552126DDDD8}"/>
              </a:ext>
            </a:extLst>
          </p:cNvPr>
          <p:cNvSpPr txBox="1"/>
          <p:nvPr/>
        </p:nvSpPr>
        <p:spPr>
          <a:xfrm>
            <a:off x="381000" y="685800"/>
            <a:ext cx="457764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Star hub 5G location</a:t>
            </a:r>
            <a:b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Route&gt;&gt;</a:t>
            </a:r>
            <a:r>
              <a:rPr lang="en-IN" sz="1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30-20 Lloyd Rd&gt;&gt;Dublin Rd</a:t>
            </a:r>
          </a:p>
          <a:p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Lat long; </a:t>
            </a:r>
            <a:r>
              <a:rPr lang="en-IN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1.2983385,103.8396733,59</a:t>
            </a:r>
          </a:p>
          <a:p>
            <a:r>
              <a:rPr lang="en-IN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RSRP:-80 T0 -87</a:t>
            </a:r>
          </a:p>
          <a:p>
            <a:endParaRPr lang="en-IN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B43D24-098D-45C0-B331-9AE54A4DD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3796"/>
            <a:ext cx="68199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2688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F107B8-53AF-4768-BFBF-2AA5D195024A}"/>
              </a:ext>
            </a:extLst>
          </p:cNvPr>
          <p:cNvSpPr txBox="1"/>
          <p:nvPr/>
        </p:nvSpPr>
        <p:spPr>
          <a:xfrm>
            <a:off x="457200" y="990600"/>
            <a:ext cx="457764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Star hub 5G to 4g handover location</a:t>
            </a:r>
            <a:b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Route&gt;&gt;</a:t>
            </a:r>
            <a:r>
              <a:rPr lang="en-IN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River Valley Rd&gt;&gt;Dublin 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9C5757-5A93-4E97-A3AA-EA7AA0A7D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800"/>
            <a:ext cx="7239000" cy="386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85652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0CE47F-B95D-42F6-8F21-30B21BE4320A}"/>
              </a:ext>
            </a:extLst>
          </p:cNvPr>
          <p:cNvSpPr txBox="1"/>
          <p:nvPr/>
        </p:nvSpPr>
        <p:spPr>
          <a:xfrm>
            <a:off x="381000" y="789801"/>
            <a:ext cx="457764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S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ingtel 5G location</a:t>
            </a:r>
            <a:b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Route&gt;&gt;</a:t>
            </a:r>
            <a:r>
              <a:rPr lang="en-IN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42 Dublin Rd</a:t>
            </a:r>
            <a:r>
              <a:rPr lang="en-IN" sz="1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&gt;&gt;Dublin Rd</a:t>
            </a:r>
          </a:p>
          <a:p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Lat long; </a:t>
            </a:r>
            <a:r>
              <a:rPr lang="en-IN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1.2981967,103.839904 </a:t>
            </a:r>
          </a:p>
          <a:p>
            <a:r>
              <a:rPr lang="en-IN" sz="1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RSRP: -72 TO -79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84FBDF-947B-4BA9-BC73-31351A815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87040"/>
            <a:ext cx="5638800" cy="425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13968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382348-E996-4F7D-A3EE-894D0A0BF728}"/>
              </a:ext>
            </a:extLst>
          </p:cNvPr>
          <p:cNvSpPr txBox="1"/>
          <p:nvPr/>
        </p:nvSpPr>
        <p:spPr>
          <a:xfrm>
            <a:off x="457200" y="920045"/>
            <a:ext cx="457764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SINGTEL 5G to 4g Handover location</a:t>
            </a:r>
            <a:b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Route&gt;&gt;</a:t>
            </a:r>
            <a:r>
              <a:rPr lang="en-US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Killiney </a:t>
            </a:r>
            <a:r>
              <a:rPr lang="en-US" sz="1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Road F&amp;B Outlets</a:t>
            </a:r>
            <a:r>
              <a:rPr lang="en-IN" sz="1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&gt;&gt;Dublin 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75D53-AC9C-4E2B-986E-2D6163E18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25375"/>
            <a:ext cx="5105400" cy="448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99144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47DD85-DBAE-4D0D-81C8-2E7FEC6F2B74}"/>
              </a:ext>
            </a:extLst>
          </p:cNvPr>
          <p:cNvSpPr txBox="1"/>
          <p:nvPr/>
        </p:nvSpPr>
        <p:spPr>
          <a:xfrm>
            <a:off x="228600" y="457200"/>
            <a:ext cx="457764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M1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5G location</a:t>
            </a:r>
            <a:b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Route&gt;&gt;</a:t>
            </a:r>
            <a:r>
              <a:rPr lang="en-IN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Jln</a:t>
            </a:r>
            <a:r>
              <a:rPr lang="en-IN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Rumbia</a:t>
            </a:r>
            <a:endParaRPr lang="en-IN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Lat long; </a:t>
            </a:r>
            <a:r>
              <a:rPr lang="en-IN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1.2964343,103.8436492</a:t>
            </a:r>
          </a:p>
          <a:p>
            <a:r>
              <a:rPr lang="en-IN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RSRP:-83 TO -88</a:t>
            </a:r>
          </a:p>
          <a:p>
            <a:endParaRPr lang="en-IN" sz="18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0A078A-5BE3-4387-8840-62CBEFA32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7" y="1777775"/>
            <a:ext cx="7862292" cy="369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95067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007097E-76D9-44C1-9928-0F2B7C90CEBF}"/>
              </a:ext>
            </a:extLst>
          </p:cNvPr>
          <p:cNvSpPr txBox="1"/>
          <p:nvPr/>
        </p:nvSpPr>
        <p:spPr>
          <a:xfrm>
            <a:off x="457200" y="838200"/>
            <a:ext cx="457764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M1 5G to 4g handover location</a:t>
            </a:r>
            <a:b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Route&gt;&gt;</a:t>
            </a:r>
            <a:r>
              <a:rPr lang="en-IN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Jln</a:t>
            </a:r>
            <a:r>
              <a:rPr lang="en-IN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Rumbia</a:t>
            </a:r>
            <a:r>
              <a:rPr lang="en-IN" sz="1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&gt;&gt;</a:t>
            </a:r>
            <a:r>
              <a:rPr lang="en-IN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Fort Canning Rd</a:t>
            </a:r>
          </a:p>
          <a:p>
            <a:endParaRPr lang="en-IN" sz="18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5D553A-F2A2-4E9B-A1B9-77F2A92F5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56418"/>
            <a:ext cx="84391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37109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21743</TotalTime>
  <Words>460</Words>
  <Application>Microsoft Office PowerPoint</Application>
  <PresentationFormat>On-screen Show (4:3)</PresentationFormat>
  <Paragraphs>80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Drive Route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Star hub 4G VoLTE operator CA(BAND 3  location Route&gt;&gt;Seletar, Singapore Lat long; 1.4044171,103.8687678 RSRP:-70 TO -78  </vt:lpstr>
      <vt:lpstr>Singtel 4G VoLTE operator CA location 8 dublin road Lat long :1.2985923,103.8392407 RSRP:-71 TO -79 </vt:lpstr>
      <vt:lpstr>  M1 4G VoLTE operator CA location Dublin road in Orchard Lat long : 1.2983631,103.8401025 RSRP:-80 TO -85 </vt:lpstr>
      <vt:lpstr>STAR HUB SRVCC VoLTE to 3g RAT 408B Fernvale Rd, Block 408B, Singapore Lat long : 1.3890186,103.8749656 RSRP:-  -95 TO -110 </vt:lpstr>
      <vt:lpstr>SINGTEL SRVCC VoLTE to 3g RAT 408B Fernvale Rd, Block 408B, Singapore Lat long : 1.3890692,103.8759091 RSRP:-  -95 TO -110  </vt:lpstr>
      <vt:lpstr>M1 SRVCC VoLTE to 3g RAT 408B Fernvale Rd,Singapore Lat long : 1.3890692,103.8749515 RSRP:-  -95 TO -110</vt:lpstr>
      <vt:lpstr>Singtel 5G good coverage: </vt:lpstr>
      <vt:lpstr>Starhub SRVCC: </vt:lpstr>
      <vt:lpstr>M1 Good coverge 5G spot: </vt:lpstr>
      <vt:lpstr>Srvcc SPOT for all three operaor: </vt:lpstr>
      <vt:lpstr>5G NSR TO LTE handover spot for M1 opertor:</vt:lpstr>
      <vt:lpstr>M1 and Singtel 5G good coverage common spot: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Arun  Kumar</cp:lastModifiedBy>
  <cp:revision>1015</cp:revision>
  <dcterms:created xsi:type="dcterms:W3CDTF">2007-12-16T16:40:02Z</dcterms:created>
  <dcterms:modified xsi:type="dcterms:W3CDTF">2026-02-16T10:42:20Z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