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5"/>
  </p:notesMasterIdLst>
  <p:handoutMasterIdLst>
    <p:handoutMasterId r:id="rId36"/>
  </p:handoutMasterIdLst>
  <p:sldIdLst>
    <p:sldId id="343" r:id="rId2"/>
    <p:sldId id="540" r:id="rId3"/>
    <p:sldId id="556" r:id="rId4"/>
    <p:sldId id="448" r:id="rId5"/>
    <p:sldId id="465" r:id="rId6"/>
    <p:sldId id="549" r:id="rId7"/>
    <p:sldId id="425" r:id="rId8"/>
    <p:sldId id="456" r:id="rId9"/>
    <p:sldId id="548" r:id="rId10"/>
    <p:sldId id="458" r:id="rId11"/>
    <p:sldId id="454" r:id="rId12"/>
    <p:sldId id="541" r:id="rId13"/>
    <p:sldId id="552" r:id="rId14"/>
    <p:sldId id="555" r:id="rId15"/>
    <p:sldId id="543" r:id="rId16"/>
    <p:sldId id="462" r:id="rId17"/>
    <p:sldId id="464" r:id="rId18"/>
    <p:sldId id="467" r:id="rId19"/>
    <p:sldId id="551" r:id="rId20"/>
    <p:sldId id="534" r:id="rId21"/>
    <p:sldId id="538" r:id="rId22"/>
    <p:sldId id="529" r:id="rId23"/>
    <p:sldId id="557" r:id="rId24"/>
    <p:sldId id="530" r:id="rId25"/>
    <p:sldId id="531" r:id="rId26"/>
    <p:sldId id="523" r:id="rId27"/>
    <p:sldId id="553" r:id="rId28"/>
    <p:sldId id="550" r:id="rId29"/>
    <p:sldId id="546" r:id="rId30"/>
    <p:sldId id="558" r:id="rId31"/>
    <p:sldId id="547" r:id="rId32"/>
    <p:sldId id="554" r:id="rId33"/>
    <p:sldId id="42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3792" autoAdjust="0"/>
  </p:normalViewPr>
  <p:slideViewPr>
    <p:cSldViewPr>
      <p:cViewPr varScale="1">
        <p:scale>
          <a:sx n="64" d="100"/>
          <a:sy n="64" d="100"/>
        </p:scale>
        <p:origin x="12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Jamnagar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23924"/>
              </p:ext>
            </p:extLst>
          </p:nvPr>
        </p:nvGraphicFramePr>
        <p:xfrm>
          <a:off x="238875" y="762000"/>
          <a:ext cx="6477000" cy="88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31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13113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17676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8223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237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600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70.056468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22.493691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334000" y="3079616"/>
            <a:ext cx="4295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Hanuman mandir,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              near Gandhinagar railway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60FAC-DF33-4A29-B626-8D7788D3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5" y="1696189"/>
            <a:ext cx="3075825" cy="4857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34515-CAE3-4541-B2E5-FDBDF09A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696188"/>
            <a:ext cx="3257550" cy="48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2BEBF-9D50-4825-9CB9-14DEE714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8288"/>
            <a:ext cx="3933627" cy="5590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E0EA4-7A5D-40AD-B467-D85CF899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038289"/>
            <a:ext cx="4114800" cy="55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56D41-B25B-4C3D-BB56-F42F7C6F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0626"/>
            <a:ext cx="3200400" cy="495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7B572-32EA-42A2-824C-9FFFF6F8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55920"/>
            <a:ext cx="2971800" cy="4987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FF3FF-7F97-4613-ADAC-5CF70F6D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55920"/>
            <a:ext cx="28194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C7999-B2CB-447D-BACA-0DFCEF9F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6781799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DECF4-C798-45AD-915C-B230F9A3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90600"/>
            <a:ext cx="1781175" cy="15240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4E6AD67-F396-4AC1-AFD9-0D8B736DE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80775"/>
              </p:ext>
            </p:extLst>
          </p:nvPr>
        </p:nvGraphicFramePr>
        <p:xfrm>
          <a:off x="7146130" y="3276600"/>
          <a:ext cx="1357313" cy="9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667440" imgH="563760" progId="Excel.Sheet.8">
                  <p:embed/>
                </p:oleObj>
              </mc:Choice>
              <mc:Fallback>
                <p:oleObj name="Worksheet" showAsIcon="1" r:id="rId4" imgW="667440" imgH="563760" progId="Excel.Shee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DDBA1A-F9E7-4107-81B3-23CE7649F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6130" y="3276600"/>
                        <a:ext cx="1357313" cy="92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83582"/>
              </p:ext>
            </p:extLst>
          </p:nvPr>
        </p:nvGraphicFramePr>
        <p:xfrm>
          <a:off x="266700" y="675971"/>
          <a:ext cx="5811365" cy="800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5745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27172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483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70.057446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22.492513 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6371"/>
            <a:ext cx="7848600" cy="609600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7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Lord shiv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temple,Gandhi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Nagar,Jamnagar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07F73-CE53-448C-B943-AF11EEBB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15753"/>
            <a:ext cx="3046318" cy="4946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D0E2D0-DFE3-487E-AC17-3B01B24C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6229"/>
            <a:ext cx="3124200" cy="49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Cell,RJIO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-22.493351,70.055380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RJIO 5G 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87847-DD7F-6C3E-A257-903AA8DE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08" y="2330389"/>
            <a:ext cx="548163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86355"/>
              </p:ext>
            </p:extLst>
          </p:nvPr>
        </p:nvGraphicFramePr>
        <p:xfrm>
          <a:off x="457201" y="897407"/>
          <a:ext cx="6400800" cy="696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284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582304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27425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762786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77539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217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750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70.056583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22.495420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04020" y="1905000"/>
            <a:ext cx="209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5841269" y="3088838"/>
            <a:ext cx="4286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Saibaba mandir,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E4D9C-E013-4BF3-8BFD-8758E326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5271"/>
            <a:ext cx="3192460" cy="493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D80DA-707C-4C57-863B-9189FACD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1711289"/>
            <a:ext cx="3246419" cy="49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AEB42EE-E28E-4F46-A7EA-BB6BEA2C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341370" cy="560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70BBA-FE34-4BDD-8458-5CC4C58A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81050"/>
            <a:ext cx="3341370" cy="55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975F-4308-4917-93D6-93C1BC21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52204"/>
            <a:ext cx="3162300" cy="526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A5DB3-8B5B-4EFD-8777-DAF0A1C0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69" y="815422"/>
            <a:ext cx="2803862" cy="5365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C2E4FA-EBA7-4621-B09F-B1C6B873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827490"/>
            <a:ext cx="2924175" cy="53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7AFA2-6DD5-4425-B8D4-7BB65E69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6705599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7BDDE-D939-48CA-9F16-33F56C31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66799"/>
            <a:ext cx="1981200" cy="1419225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4E9BC91-9451-4ECE-A07D-A3C266D7B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2714"/>
              </p:ext>
            </p:extLst>
          </p:nvPr>
        </p:nvGraphicFramePr>
        <p:xfrm>
          <a:off x="7505166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400" imgH="771525" progId="Package">
                  <p:embed/>
                </p:oleObj>
              </mc:Choice>
              <mc:Fallback>
                <p:oleObj name="Packager Shell Object" showAsIcon="1" r:id="rId4" imgW="914400" imgH="771525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62DCD7E-2A66-424F-814C-DF7ACEA4C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5166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94537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88828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2371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5E74E-B69C-433E-9145-D6E1E342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74980"/>
              </p:ext>
            </p:extLst>
          </p:nvPr>
        </p:nvGraphicFramePr>
        <p:xfrm>
          <a:off x="304800" y="5105400"/>
          <a:ext cx="8458200" cy="102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516146591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670825838"/>
                    </a:ext>
                  </a:extLst>
                </a:gridCol>
              </a:tblGrid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320046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851207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852846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223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,JIO(n78-n28-n78)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1" y="838200"/>
            <a:ext cx="88391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Prince Residency Club House:-Lat. 22.475519 &amp; Long. 70.066459, Reception to Room no. 206,203,207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The Vraj Hotel:- Lat. 22.469423 &amp; Long. 70.041470, Room no:- 203 to 301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Jamnagar,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(Prince Residency Club House, Opp. Amber Talkies Jamnagar and The Vraj Hotal)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154CD08-19A1-F87F-6465-FC02081B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2520204"/>
            <a:ext cx="6095264" cy="348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22.451490 &amp; Long. 70.025938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22.451243 &amp; Long. 70.025667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Hotel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Keshwara's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Residency Jamnagar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28566-4188-B8E0-8EE5-0ED5E27A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391400" cy="42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04627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70.058835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22.493796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Lord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shivtemple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street no-4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jamnagar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16A73-6C85-4137-AD7F-D3AF7F95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2" y="1712899"/>
            <a:ext cx="3245282" cy="4884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D28B1-8BF7-44D8-81C0-B3A5AD53C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49" y="1712899"/>
            <a:ext cx="3032051" cy="50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87D52-37F3-BB93-2614-0C1AF3F9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63039-87E5-7477-5B73-BB58F3CAB540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Cell,Vi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826F-BDC2-DC25-9C65-98EE53064A2B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-22.476125, 70.064795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Vi 4G LTE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CFFC9-23CE-AD0A-B448-D806C202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5257800" cy="38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24708"/>
              </p:ext>
            </p:extLst>
          </p:nvPr>
        </p:nvGraphicFramePr>
        <p:xfrm>
          <a:off x="339764" y="1150720"/>
          <a:ext cx="6178472" cy="55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2416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10803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446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70.051735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22.489040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4AE04-D712-43DB-98E9-CF3182DAD76B}"/>
              </a:ext>
            </a:extLst>
          </p:cNvPr>
          <p:cNvSpPr txBox="1"/>
          <p:nvPr/>
        </p:nvSpPr>
        <p:spPr>
          <a:xfrm>
            <a:off x="5598132" y="3498649"/>
            <a:ext cx="4307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Bedi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overbridge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,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near Jamnagar 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railway 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station</a:t>
            </a: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376EF-89EB-4AA2-A0E1-89297CE5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9" y="1777777"/>
            <a:ext cx="3114675" cy="4699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85331-20D1-49EF-B58F-6A74F42C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64" y="1749202"/>
            <a:ext cx="3114675" cy="46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9E296-DC0A-45EA-B5AE-D6D4E24A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219200"/>
            <a:ext cx="3276600" cy="5038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8038B-8899-48BC-A518-AB777011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342900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8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BD1E-3363-4E85-B276-235DF8D0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48218"/>
            <a:ext cx="2743200" cy="4971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46EB7-5C3E-4F7C-81D7-D35CFF90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515" y="1219641"/>
            <a:ext cx="2900086" cy="5104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D67A8-59A2-4E47-9EC6-7AFA03E1F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317" y="1219641"/>
            <a:ext cx="2976283" cy="51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83210-10BD-498A-A0ED-1F47AF2F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43000"/>
            <a:ext cx="68199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A1BE2-CF73-494A-B280-C375963E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143000"/>
            <a:ext cx="1790700" cy="137281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A564A4-FA9C-472F-8112-04A962C1A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44716"/>
              </p:ext>
            </p:extLst>
          </p:nvPr>
        </p:nvGraphicFramePr>
        <p:xfrm>
          <a:off x="7067550" y="3276600"/>
          <a:ext cx="11350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667440" imgH="563760" progId="Excel.Sheet.8">
                  <p:embed/>
                </p:oleObj>
              </mc:Choice>
              <mc:Fallback>
                <p:oleObj name="Worksheet" showAsIcon="1" r:id="rId4" imgW="667440" imgH="563760" progId="Excel.Sheet.8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7EB5366-5DA2-453C-AD35-CF5351C48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7550" y="3276600"/>
                        <a:ext cx="1135063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19676-B264-408B-A064-8297960A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3632791" cy="556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16E1C-23CA-46A6-841A-413EBE4F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0"/>
            <a:ext cx="388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58674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VOLTE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22.475519 &amp; Long. 70.066459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Jamnagar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5B2D-322A-E31C-3C6D-88B61462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28800"/>
            <a:ext cx="7410450" cy="44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Jamnagar/India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/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935D0-A80E-5108-CAA7-C30FACB2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09" y="1742049"/>
            <a:ext cx="4017857" cy="488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D8244-9248-A609-5D7F-85D864D0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42048"/>
            <a:ext cx="4017857" cy="48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3085-D887-0000-EF7A-2C50EAA7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8E4FB9-8F9F-DCDB-DCE2-B34F15FC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D28DE-E1FF-03E4-DAA7-6234625C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1600200"/>
            <a:ext cx="886333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3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12213-69D6-4364-9762-A27D6B77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67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33173"/>
              </p:ext>
            </p:extLst>
          </p:nvPr>
        </p:nvGraphicFramePr>
        <p:xfrm>
          <a:off x="762000" y="1143000"/>
          <a:ext cx="7543800" cy="546078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34428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75872"/>
              </p:ext>
            </p:extLst>
          </p:nvPr>
        </p:nvGraphicFramePr>
        <p:xfrm>
          <a:off x="762000" y="1066801"/>
          <a:ext cx="7696200" cy="5851864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900 MHz –FDD(Band 8)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2100MHZ-FDD(Band 1)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07166"/>
              </p:ext>
            </p:extLst>
          </p:nvPr>
        </p:nvGraphicFramePr>
        <p:xfrm>
          <a:off x="304800" y="838200"/>
          <a:ext cx="5811365" cy="81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5745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27172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70.058708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22.493786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1559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7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Street no-4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macharsheri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17CD7-9CF0-4969-A47E-BEAF8DE3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702350"/>
            <a:ext cx="3143250" cy="4919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8A999-420C-4A7E-832C-27F4425A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702350"/>
            <a:ext cx="3014718" cy="4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5CBF-9E13-372F-C55D-68792C19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1B181-578D-184B-ACDF-4C0105340D70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BEC96-6988-D41A-A4DD-18E5B86D9FA4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-22.476125, 70.064795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Average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CB1F9-1389-BCF4-7F4A-4674E9A8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82463"/>
            <a:ext cx="8229600" cy="45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7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14419</TotalTime>
  <Words>1008</Words>
  <Application>Microsoft Office PowerPoint</Application>
  <PresentationFormat>On-screen Show (4:3)</PresentationFormat>
  <Paragraphs>321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Packager Shell Object</vt:lpstr>
      <vt:lpstr>MARQUIS TECHNOLOGIES  </vt:lpstr>
      <vt:lpstr>Operator Information:</vt:lpstr>
      <vt:lpstr>PowerPoint Presentation</vt:lpstr>
      <vt:lpstr>Operator Information 1</vt:lpstr>
      <vt:lpstr>Operator Information 2</vt:lpstr>
      <vt:lpstr>Operator Information 3</vt:lpstr>
      <vt:lpstr>Drive Route</vt:lpstr>
      <vt:lpstr>Near Cell (Airtel)</vt:lpstr>
      <vt:lpstr>PowerPoint Presentation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PowerPoint Presentation</vt:lpstr>
      <vt:lpstr>Inter Band Handover (FDD-TDD) for JIO 4G</vt:lpstr>
      <vt:lpstr>MATT Tool InterBand Handover Results for Jio</vt:lpstr>
      <vt:lpstr>Inter-freq HO on NR ,JIO(n78-n28-n78)</vt:lpstr>
      <vt:lpstr>Inter-freq HO on NR ,JIO (n78-n28-n78)</vt:lpstr>
      <vt:lpstr>Near Cell for VI:  </vt:lpstr>
      <vt:lpstr>PowerPoint Presentation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PowerPoint Presentation</vt:lpstr>
      <vt:lpstr>DRIVE ROUTE </vt:lpstr>
      <vt:lpstr>DRIVE ROUTE 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941</cp:revision>
  <dcterms:created xsi:type="dcterms:W3CDTF">2007-12-16T16:40:02Z</dcterms:created>
  <dcterms:modified xsi:type="dcterms:W3CDTF">2026-02-17T06:03:50Z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