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36"/>
  </p:notesMasterIdLst>
  <p:handoutMasterIdLst>
    <p:handoutMasterId r:id="rId37"/>
  </p:handoutMasterIdLst>
  <p:sldIdLst>
    <p:sldId id="343" r:id="rId2"/>
    <p:sldId id="556" r:id="rId3"/>
    <p:sldId id="540" r:id="rId4"/>
    <p:sldId id="448" r:id="rId5"/>
    <p:sldId id="465" r:id="rId6"/>
    <p:sldId id="549" r:id="rId7"/>
    <p:sldId id="425" r:id="rId8"/>
    <p:sldId id="456" r:id="rId9"/>
    <p:sldId id="557" r:id="rId10"/>
    <p:sldId id="558" r:id="rId11"/>
    <p:sldId id="559" r:id="rId12"/>
    <p:sldId id="458" r:id="rId13"/>
    <p:sldId id="454" r:id="rId14"/>
    <p:sldId id="563" r:id="rId15"/>
    <p:sldId id="541" r:id="rId16"/>
    <p:sldId id="552" r:id="rId17"/>
    <p:sldId id="460" r:id="rId18"/>
    <p:sldId id="560" r:id="rId19"/>
    <p:sldId id="462" r:id="rId20"/>
    <p:sldId id="464" r:id="rId21"/>
    <p:sldId id="467" r:id="rId22"/>
    <p:sldId id="553" r:id="rId23"/>
    <p:sldId id="533" r:id="rId24"/>
    <p:sldId id="562" r:id="rId25"/>
    <p:sldId id="529" r:id="rId26"/>
    <p:sldId id="530" r:id="rId27"/>
    <p:sldId id="531" r:id="rId28"/>
    <p:sldId id="523" r:id="rId29"/>
    <p:sldId id="561" r:id="rId30"/>
    <p:sldId id="564" r:id="rId31"/>
    <p:sldId id="554" r:id="rId32"/>
    <p:sldId id="550" r:id="rId33"/>
    <p:sldId id="555" r:id="rId34"/>
    <p:sldId id="423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4533" autoAdjust="0"/>
  </p:normalViewPr>
  <p:slideViewPr>
    <p:cSldViewPr>
      <p:cViewPr varScale="1">
        <p:scale>
          <a:sx n="60" d="100"/>
          <a:sy n="60" d="100"/>
        </p:scale>
        <p:origin x="153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2/16/2026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VI&amp; Reliance JIO ,BSNL(FDD/TDD)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38B02E-3DDB-7E2B-C032-1CC9DA878A7D}"/>
              </a:ext>
            </a:extLst>
          </p:cNvPr>
          <p:cNvSpPr txBox="1"/>
          <p:nvPr/>
        </p:nvSpPr>
        <p:spPr>
          <a:xfrm>
            <a:off x="156411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,Airtel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260FFE-DAF9-74EB-8EEE-922BF70E9B24}"/>
              </a:ext>
            </a:extLst>
          </p:cNvPr>
          <p:cNvSpPr txBox="1"/>
          <p:nvPr/>
        </p:nvSpPr>
        <p:spPr>
          <a:xfrm>
            <a:off x="381000" y="1219200"/>
            <a:ext cx="6477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</a:t>
            </a:r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30.342522, 78.016255</a:t>
            </a:r>
            <a:r>
              <a:rPr lang="en-IN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  <a:cs typeface="Calibri" panose="020F0502020204030204" pitchFamily="34" charset="0"/>
              </a:rPr>
              <a:t>Near Forest Research Institute ,</a:t>
            </a:r>
            <a:r>
              <a:rPr lang="en-US" sz="2000" dirty="0" err="1">
                <a:solidFill>
                  <a:srgbClr val="202124"/>
                </a:solidFill>
                <a:highlight>
                  <a:srgbClr val="FFFFFF"/>
                </a:highlight>
                <a:latin typeface="Google Sans"/>
                <a:cs typeface="Calibri" panose="020F0502020204030204" pitchFamily="34" charset="0"/>
              </a:rPr>
              <a:t>Chakratta</a:t>
            </a:r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  <a:cs typeface="Calibri" panose="020F0502020204030204" pitchFamily="34" charset="0"/>
              </a:rPr>
              <a:t> Road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–Band Handover ,Weak coverage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64595-247B-1E99-D487-166D14B58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14600"/>
            <a:ext cx="7315200" cy="35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16689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A2D4B5-05FC-4F4C-E7A4-1B9F5FA3457A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,JIO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DAEBC-618D-CEF3-5E3C-F9EAE7A37E77}"/>
              </a:ext>
            </a:extLst>
          </p:cNvPr>
          <p:cNvSpPr txBox="1"/>
          <p:nvPr/>
        </p:nvSpPr>
        <p:spPr>
          <a:xfrm>
            <a:off x="152400" y="901835"/>
            <a:ext cx="55004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30.368942,78.0942517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0.3700158,78.0817204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Dehradun to Mussoorie Diversion Road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34C8FE-2A1E-19BB-ED15-C45306FF8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916" y="1917497"/>
            <a:ext cx="7615684" cy="311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26664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998936"/>
              </p:ext>
            </p:extLst>
          </p:nvPr>
        </p:nvGraphicFramePr>
        <p:xfrm>
          <a:off x="886593" y="806731"/>
          <a:ext cx="6629397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972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997974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283109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2669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68245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cell(EC)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77.901746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30.292958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90500"/>
            <a:ext cx="7924800" cy="4953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334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--100 - -115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92AD4-D32F-48DC-8209-A82AFCC971FD}"/>
              </a:ext>
            </a:extLst>
          </p:cNvPr>
          <p:cNvSpPr txBox="1"/>
          <p:nvPr/>
        </p:nvSpPr>
        <p:spPr>
          <a:xfrm>
            <a:off x="1" y="4479358"/>
            <a:ext cx="17731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KADWAPANI ,MALAN </a:t>
            </a:r>
            <a:r>
              <a:rPr lang="en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DEHRADUN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620BC9-A52B-47CF-9BD8-3B1E57DC4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186" y="1454431"/>
            <a:ext cx="3028950" cy="5555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8687C0-3197-4418-A8FD-A97858066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81" y="1436416"/>
            <a:ext cx="301942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 Airtel (Dehradun )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5105400" y="6208507"/>
            <a:ext cx="3733800" cy="839787"/>
          </a:xfrm>
        </p:spPr>
        <p:txBody>
          <a:bodyPr/>
          <a:lstStyle/>
          <a:p>
            <a:pPr marL="109537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-60dbm to -110dbm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22682C-2C7D-4477-9038-ACD355C67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966787"/>
            <a:ext cx="4572000" cy="4924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05412B-EB29-45D3-AB98-EAFBCE55C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91" y="966787"/>
            <a:ext cx="3456709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7EC0C3F-9252-3B35-9DB4-F34AC2801652}"/>
              </a:ext>
            </a:extLst>
          </p:cNvPr>
          <p:cNvSpPr txBox="1">
            <a:spLocks/>
          </p:cNvSpPr>
          <p:nvPr/>
        </p:nvSpPr>
        <p:spPr>
          <a:xfrm>
            <a:off x="30126" y="533400"/>
            <a:ext cx="7315200" cy="1295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DRIVE ROUTE Airtel 5G </a:t>
            </a:r>
            <a:r>
              <a:rPr lang="en-IN" sz="2400">
                <a:latin typeface="Calibri" panose="020F0502020204030204" pitchFamily="34" charset="0"/>
                <a:cs typeface="Calibri" panose="020F0502020204030204" pitchFamily="34" charset="0"/>
              </a:rPr>
              <a:t>(Dehradun)</a:t>
            </a:r>
            <a:br>
              <a:rPr lang="en-IN" sz="2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Specification-Call/Handover/Cell Reselection/Redirection</a:t>
            </a:r>
            <a:b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153F37-3732-04D4-5EF2-36FE00441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1"/>
            <a:ext cx="8346338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82997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Band HO</a:t>
            </a:r>
          </a:p>
          <a:p>
            <a:endParaRPr lang="en-US" sz="28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632C5-4B45-45D2-B5E3-53B9AA883EEA}"/>
              </a:ext>
            </a:extLst>
          </p:cNvPr>
          <p:cNvSpPr txBox="1"/>
          <p:nvPr/>
        </p:nvSpPr>
        <p:spPr>
          <a:xfrm>
            <a:off x="2304146" y="900035"/>
            <a:ext cx="4578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Band 1&lt;&gt;3&lt;&gt;40 Handover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8961F-DA84-453B-86F0-388B4D7DF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62062"/>
            <a:ext cx="67818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B53686-E1FA-44F8-8E33-D79409467865}"/>
              </a:ext>
            </a:extLst>
          </p:cNvPr>
          <p:cNvSpPr txBox="1"/>
          <p:nvPr/>
        </p:nvSpPr>
        <p:spPr>
          <a:xfrm>
            <a:off x="609600" y="3048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1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Airtel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1434A3C-C36F-4CFD-B6EA-73E00E4990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644493"/>
              </p:ext>
            </p:extLst>
          </p:nvPr>
        </p:nvGraphicFramePr>
        <p:xfrm>
          <a:off x="152400" y="1447800"/>
          <a:ext cx="8686800" cy="4160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95842" imgH="3409976" progId="Excel.Sheet.8">
                  <p:embed/>
                </p:oleObj>
              </mc:Choice>
              <mc:Fallback>
                <p:oleObj name="Worksheet" r:id="rId2" imgW="5495842" imgH="340997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1447800"/>
                        <a:ext cx="8686800" cy="4160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C4232D2-4363-4FF6-800A-73E307D8F7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281318"/>
              </p:ext>
            </p:extLst>
          </p:nvPr>
        </p:nvGraphicFramePr>
        <p:xfrm>
          <a:off x="5805488" y="5340350"/>
          <a:ext cx="2805112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781920" imgH="660600" progId="Excel.Sheet.8">
                  <p:embed/>
                </p:oleObj>
              </mc:Choice>
              <mc:Fallback>
                <p:oleObj name="Worksheet" showAsIcon="1" r:id="rId4" imgW="781920" imgH="6606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05488" y="5340350"/>
                        <a:ext cx="2805112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1122641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846845"/>
              </p:ext>
            </p:extLst>
          </p:nvPr>
        </p:nvGraphicFramePr>
        <p:xfrm>
          <a:off x="685800" y="838200"/>
          <a:ext cx="6477000" cy="762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36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189653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66091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85919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1140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749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77.907138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30.303688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2484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Near Cell (Reliance JIO)</a:t>
            </a:r>
            <a:endParaRPr lang="en-I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0" y="6019800"/>
            <a:ext cx="216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-57dbm to -75dbm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EDB7-3314-4AA0-BDDC-ED83D35DFF2B}"/>
              </a:ext>
            </a:extLst>
          </p:cNvPr>
          <p:cNvSpPr txBox="1"/>
          <p:nvPr/>
        </p:nvSpPr>
        <p:spPr>
          <a:xfrm flipH="1">
            <a:off x="-27039" y="529102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 err="1">
                <a:solidFill>
                  <a:srgbClr val="FF0000"/>
                </a:solidFill>
              </a:rPr>
              <a:t>Ratanpur</a:t>
            </a:r>
            <a:r>
              <a:rPr lang="en-IN" sz="1600" b="1" dirty="0">
                <a:solidFill>
                  <a:srgbClr val="FF0000"/>
                </a:solidFill>
              </a:rPr>
              <a:t> </a:t>
            </a:r>
            <a:r>
              <a:rPr lang="en-IN" sz="1600" b="1" dirty="0" err="1">
                <a:solidFill>
                  <a:srgbClr val="FF0000"/>
                </a:solidFill>
              </a:rPr>
              <a:t>chok</a:t>
            </a:r>
            <a:r>
              <a:rPr lang="en-IN" sz="1600" b="1" dirty="0">
                <a:solidFill>
                  <a:srgbClr val="FF0000"/>
                </a:solidFill>
              </a:rPr>
              <a:t> Dehradun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403BF1-66F3-483D-973F-214F42572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625313"/>
            <a:ext cx="3028950" cy="52673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2A297F-C787-483A-AE12-89058081D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590677"/>
            <a:ext cx="3009900" cy="526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79B2C3-71D7-1BE7-6A35-69A0404F70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5G Near Cell  JIO ,Dehradun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7A8F0A-1F66-2E1D-6CB3-1578CC62F4EA}"/>
              </a:ext>
            </a:extLst>
          </p:cNvPr>
          <p:cNvSpPr txBox="1"/>
          <p:nvPr/>
        </p:nvSpPr>
        <p:spPr>
          <a:xfrm>
            <a:off x="304800" y="1066800"/>
            <a:ext cx="55004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Lat/Long. 30.3153536,78.0355921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  <a:cs typeface="Calibri" panose="020F0502020204030204" pitchFamily="34" charset="0"/>
              </a:rPr>
              <a:t> Near Prince Chowk ,Dehradun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–VONR &amp; 5G STABLE NETWORK</a:t>
            </a:r>
          </a:p>
          <a:p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F309D4-C56B-B96A-2490-3733860F5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33600"/>
            <a:ext cx="7110852" cy="28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32843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359313"/>
              </p:ext>
            </p:extLst>
          </p:nvPr>
        </p:nvGraphicFramePr>
        <p:xfrm>
          <a:off x="457200" y="838200"/>
          <a:ext cx="7133911" cy="863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5601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6188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58100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937150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2234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4638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728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49014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77.902301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30.292675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1526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941F0F3-7697-4A26-8BA1-C0FB510B881A}"/>
              </a:ext>
            </a:extLst>
          </p:cNvPr>
          <p:cNvSpPr txBox="1"/>
          <p:nvPr/>
        </p:nvSpPr>
        <p:spPr>
          <a:xfrm>
            <a:off x="152400" y="4572000"/>
            <a:ext cx="169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Malan Dehradun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3BAA39-959F-49DC-B93B-C7E90DEDBA2F}"/>
              </a:ext>
            </a:extLst>
          </p:cNvPr>
          <p:cNvSpPr txBox="1"/>
          <p:nvPr/>
        </p:nvSpPr>
        <p:spPr>
          <a:xfrm>
            <a:off x="0" y="5105401"/>
            <a:ext cx="487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E21E34-A87B-40B8-824F-D19A9E0A0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091" y="1787605"/>
            <a:ext cx="3036711" cy="5127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904A8-D606-44D4-A6C2-A227FAD4B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978" y="1787605"/>
            <a:ext cx="3019425" cy="537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C146B206-727C-8803-9D5A-4305F6D39065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0" y="646113"/>
            <a:ext cx="8229600" cy="40005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Dehradun/India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37FEB1-7651-61BA-6A19-E8791919B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547219"/>
              </p:ext>
            </p:extLst>
          </p:nvPr>
        </p:nvGraphicFramePr>
        <p:xfrm>
          <a:off x="381000" y="1676400"/>
          <a:ext cx="7696200" cy="4078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27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090295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731645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629535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672410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71673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B5 &amp; TDD B40/N78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VoWiFi/VoLTE/4G/2G/5G NSA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806892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B3/B5&amp; TDD B40/N78/N28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VoWiFi/VoLTE/4G/5G SA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  <a:tr h="537928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B3,B8</a:t>
                      </a:r>
                    </a:p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TDD-B40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0015"/>
                  </a:ext>
                </a:extLst>
              </a:tr>
              <a:tr h="1344819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UTMS2100/1800 ,GSM 1800/900MHZ &amp; LTE-2100MHz</a:t>
                      </a:r>
                    </a:p>
                    <a:p>
                      <a:pPr algn="ctr"/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3G/2G/4G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5272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D7EE4CD-869D-FFC0-A629-9BEFC8559F54}"/>
              </a:ext>
            </a:extLst>
          </p:cNvPr>
          <p:cNvSpPr txBox="1"/>
          <p:nvPr/>
        </p:nvSpPr>
        <p:spPr>
          <a:xfrm>
            <a:off x="533400" y="1178387"/>
            <a:ext cx="4577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7477165"/>
      </p:ext>
    </p:extLst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 JI0  RATANPUR Dehradun 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5930942"/>
            <a:ext cx="267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-60dbm to -110dbm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2F7F64-085E-433F-985F-8B999119A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749342"/>
            <a:ext cx="3695701" cy="5181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AC7073-3A20-4AB0-A53B-47BF6A1EC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749342"/>
            <a:ext cx="377190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(FDD-TDD), JIO 4G</a:t>
            </a:r>
            <a:endParaRPr lang="en-IN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4B270-8504-475B-9907-A36FD4452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904875"/>
            <a:ext cx="73247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2B0B1E-66C9-4B8D-9373-9E2A42429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1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31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31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Jio</a:t>
            </a:r>
            <a:br>
              <a:rPr lang="en-US" sz="44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38259E5-F1F2-476A-986B-CD50DFDF9C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15261"/>
              </p:ext>
            </p:extLst>
          </p:nvPr>
        </p:nvGraphicFramePr>
        <p:xfrm>
          <a:off x="304800" y="1828800"/>
          <a:ext cx="8229600" cy="2681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95842" imgH="1790542" progId="Excel.Sheet.8">
                  <p:embed/>
                </p:oleObj>
              </mc:Choice>
              <mc:Fallback>
                <p:oleObj name="Worksheet" r:id="rId2" imgW="5495842" imgH="179054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0" y="1828800"/>
                        <a:ext cx="8229600" cy="2681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B028E0E-C355-46E0-A0A4-3EECCA0A9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341047"/>
              </p:ext>
            </p:extLst>
          </p:nvPr>
        </p:nvGraphicFramePr>
        <p:xfrm>
          <a:off x="5938838" y="4881563"/>
          <a:ext cx="1762125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781920" imgH="660600" progId="Excel.Sheet.8">
                  <p:embed/>
                </p:oleObj>
              </mc:Choice>
              <mc:Fallback>
                <p:oleObj name="Worksheet" showAsIcon="1" r:id="rId4" imgW="781920" imgH="6606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38838" y="4881563"/>
                        <a:ext cx="1762125" cy="1265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3956924"/>
      </p:ext>
    </p:extLst>
  </p:cSld>
  <p:clrMapOvr>
    <a:masterClrMapping/>
  </p:clrMapOvr>
  <p:transition>
    <p:whee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-320209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 </a:t>
            </a:r>
            <a:r>
              <a:rPr lang="en-US" sz="3100" u="sng" dirty="0"/>
              <a:t>RJIO Band 40 Near Cell: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47D92-47E6-4C8B-BC9A-6321D365B5D0}"/>
              </a:ext>
            </a:extLst>
          </p:cNvPr>
          <p:cNvSpPr txBox="1"/>
          <p:nvPr/>
        </p:nvSpPr>
        <p:spPr>
          <a:xfrm>
            <a:off x="-990600" y="4648200"/>
            <a:ext cx="4579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Near Cell : </a:t>
            </a:r>
          </a:p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D3BCC6-2357-452A-BD4D-5811A79AAEDF}"/>
              </a:ext>
            </a:extLst>
          </p:cNvPr>
          <p:cNvSpPr txBox="1"/>
          <p:nvPr/>
        </p:nvSpPr>
        <p:spPr>
          <a:xfrm>
            <a:off x="-1233948" y="5266170"/>
            <a:ext cx="5066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RATANPUR CHOK </a:t>
            </a:r>
            <a:b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DEHRADUN </a:t>
            </a:r>
          </a:p>
          <a:p>
            <a:pPr algn="ctr"/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4E3F74-4680-4C32-A828-E2E1523BD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282" y="822791"/>
            <a:ext cx="3000375" cy="5667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F90506-08F3-4B48-82F3-F1E3A5DFF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657" y="822791"/>
            <a:ext cx="3019425" cy="557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61262"/>
      </p:ext>
    </p:extLst>
  </p:cSld>
  <p:clrMapOvr>
    <a:masterClrMapping/>
  </p:clrMapOvr>
  <p:transition>
    <p:whee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39F383C-E6BF-6F4E-A393-460F26B6A124}"/>
              </a:ext>
            </a:extLst>
          </p:cNvPr>
          <p:cNvSpPr txBox="1">
            <a:spLocks/>
          </p:cNvSpPr>
          <p:nvPr/>
        </p:nvSpPr>
        <p:spPr>
          <a:xfrm>
            <a:off x="0" y="228600"/>
            <a:ext cx="7315200" cy="1295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DRIVE ROUTE JIO 5G </a:t>
            </a:r>
            <a:r>
              <a:rPr lang="en-IN" sz="2400">
                <a:latin typeface="Calibri" panose="020F0502020204030204" pitchFamily="34" charset="0"/>
                <a:cs typeface="Calibri" panose="020F0502020204030204" pitchFamily="34" charset="0"/>
              </a:rPr>
              <a:t>(Dehradun)</a:t>
            </a:r>
            <a:br>
              <a:rPr lang="en-IN" sz="2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Specification-Call/Handover/Cell Reselection/Redirection</a:t>
            </a:r>
            <a:b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BC8435-6910-D638-13FE-1686A2662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19200"/>
            <a:ext cx="8001000" cy="466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49131"/>
      </p:ext>
    </p:extLst>
  </p:cSld>
  <p:clrMapOvr>
    <a:masterClrMapping/>
  </p:clrMapOvr>
  <p:transition>
    <p:whee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961"/>
          </a:xfrm>
        </p:spPr>
        <p:txBody>
          <a:bodyPr>
            <a:normAutofit fontScale="90000"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393563"/>
              </p:ext>
            </p:extLst>
          </p:nvPr>
        </p:nvGraphicFramePr>
        <p:xfrm>
          <a:off x="462844" y="828199"/>
          <a:ext cx="7128267" cy="467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422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2249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77.907303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30.301573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1276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A11350E-D5B7-4088-876F-5A42ACDFC0D9}"/>
              </a:ext>
            </a:extLst>
          </p:cNvPr>
          <p:cNvSpPr txBox="1"/>
          <p:nvPr/>
        </p:nvSpPr>
        <p:spPr>
          <a:xfrm>
            <a:off x="184960" y="4267199"/>
            <a:ext cx="1698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ADARSH COLONY RATANPUR DEHRADUN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97242-BB0E-4F19-B08E-AEA13DA7640A}"/>
              </a:ext>
            </a:extLst>
          </p:cNvPr>
          <p:cNvSpPr txBox="1"/>
          <p:nvPr/>
        </p:nvSpPr>
        <p:spPr>
          <a:xfrm>
            <a:off x="198815" y="5344418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0F1B93-B1EF-4C00-BF09-E66BCC5D8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937" y="1447800"/>
            <a:ext cx="3019425" cy="5467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CB34C3-9217-41D7-90AD-615E96EE1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362" y="1468582"/>
            <a:ext cx="3019425" cy="53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 Edge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226903"/>
              </p:ext>
            </p:extLst>
          </p:nvPr>
        </p:nvGraphicFramePr>
        <p:xfrm>
          <a:off x="330532" y="967397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77.906050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30.295543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-109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152400" y="5791200"/>
            <a:ext cx="206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-105dbm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53F10-2155-4B10-AD10-172E6F50C882}"/>
              </a:ext>
            </a:extLst>
          </p:cNvPr>
          <p:cNvSpPr txBox="1"/>
          <p:nvPr/>
        </p:nvSpPr>
        <p:spPr>
          <a:xfrm>
            <a:off x="152400" y="4800600"/>
            <a:ext cx="169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KARBARI GRANT DEHRADUN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974E71-8EC4-45A7-957D-EB7235679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771" y="1617498"/>
            <a:ext cx="299085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E46CEC-EF9D-4757-B8C9-32355C6D6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621" y="1621828"/>
            <a:ext cx="298132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Vodafone: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851401-A037-4C6E-9378-10CF5665E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57150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  <p:transition>
    <p:whee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dirty="0"/>
            </a:br>
            <a:r>
              <a:rPr lang="en-US" sz="2800" dirty="0"/>
              <a:t>      </a:t>
            </a:r>
            <a:r>
              <a:rPr lang="en-US" sz="2800" dirty="0" err="1"/>
              <a:t>VIBand</a:t>
            </a:r>
            <a:r>
              <a:rPr lang="en-US" sz="2800" dirty="0"/>
              <a:t> 1&lt;&gt;3&lt;&gt;8 Handover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46840-92FC-48EE-9ED2-263D74C81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80767"/>
            <a:ext cx="69342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  <p:transition>
    <p:whee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D5D428-EC18-B908-0D1F-F052C5231A9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SRVCC for VI operator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5698D-E52D-2422-9288-140E2263DB9D}"/>
              </a:ext>
            </a:extLst>
          </p:cNvPr>
          <p:cNvSpPr txBox="1"/>
          <p:nvPr/>
        </p:nvSpPr>
        <p:spPr>
          <a:xfrm>
            <a:off x="152400" y="901835"/>
            <a:ext cx="55004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30.368942,78.0942517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30.216554, 78.122021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Dehradun to Haridwar  Road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2E71AD-8677-0CF0-CB45-1980B9C87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17497"/>
            <a:ext cx="8229600" cy="302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5493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165955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870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074692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88928"/>
              </p:ext>
            </p:extLst>
          </p:nvPr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Internet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2B0208-2659-4728-8FEE-D5A6ABAB5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992767"/>
              </p:ext>
            </p:extLst>
          </p:nvPr>
        </p:nvGraphicFramePr>
        <p:xfrm>
          <a:off x="304800" y="5162871"/>
          <a:ext cx="8458200" cy="1161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4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BSNL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4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4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4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bsnlnet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AEB6DCF-08F3-4441-4504-7128FC1D9F04}"/>
              </a:ext>
            </a:extLst>
          </p:cNvPr>
          <p:cNvSpPr txBox="1">
            <a:spLocks/>
          </p:cNvSpPr>
          <p:nvPr/>
        </p:nvSpPr>
        <p:spPr>
          <a:xfrm>
            <a:off x="0" y="609600"/>
            <a:ext cx="7315200" cy="1295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DRIVE ROUTE Vi 4G </a:t>
            </a:r>
            <a:r>
              <a:rPr lang="en-IN" sz="2400">
                <a:latin typeface="Calibri" panose="020F0502020204030204" pitchFamily="34" charset="0"/>
                <a:cs typeface="Calibri" panose="020F0502020204030204" pitchFamily="34" charset="0"/>
              </a:rPr>
              <a:t>(Dehradun)</a:t>
            </a:r>
            <a:br>
              <a:rPr lang="en-IN" sz="2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Specification-Call/Handover/Cell Reselection/Redirection</a:t>
            </a:r>
            <a:b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F01F3E-6403-54E3-6AAB-DC29E9B7D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337" y="1609471"/>
            <a:ext cx="7491863" cy="422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94446"/>
      </p:ext>
    </p:extLst>
  </p:cSld>
  <p:clrMapOvr>
    <a:masterClrMapping/>
  </p:clrMapOvr>
  <p:transition>
    <p:whee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1D1A9D-749D-44FF-9205-03C37C9E6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19962" cy="1096962"/>
          </a:xfrm>
        </p:spPr>
        <p:txBody>
          <a:bodyPr>
            <a:normAutofit/>
          </a:bodyPr>
          <a:lstStyle/>
          <a:p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VI</a:t>
            </a:r>
            <a:endParaRPr lang="en-US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752532-AB28-4303-BC5A-520FD9B2C17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132732"/>
              </p:ext>
            </p:extLst>
          </p:nvPr>
        </p:nvGraphicFramePr>
        <p:xfrm>
          <a:off x="427703" y="1600200"/>
          <a:ext cx="6811297" cy="4077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95842" imgH="4381553" progId="Excel.Sheet.8">
                  <p:embed/>
                </p:oleObj>
              </mc:Choice>
              <mc:Fallback>
                <p:oleObj name="Worksheet" r:id="rId2" imgW="5495842" imgH="4381553" progId="Excel.Sheet.8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9C97149-39C7-46DF-9BAF-47C506802D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7703" y="1600200"/>
                        <a:ext cx="6811297" cy="4077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5721D3E-B506-4276-ACCF-43ABE5A7E7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448046"/>
              </p:ext>
            </p:extLst>
          </p:nvPr>
        </p:nvGraphicFramePr>
        <p:xfrm>
          <a:off x="7038975" y="5054600"/>
          <a:ext cx="1476375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781920" imgH="660600" progId="Excel.Sheet.8">
                  <p:embed/>
                </p:oleObj>
              </mc:Choice>
              <mc:Fallback>
                <p:oleObj name="Worksheet" showAsIcon="1" r:id="rId4" imgW="781920" imgH="6606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38975" y="5054600"/>
                        <a:ext cx="1476375" cy="124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35949"/>
      </p:ext>
    </p:extLst>
  </p:cSld>
  <p:clrMapOvr>
    <a:masterClrMapping/>
  </p:clrMapOvr>
  <p:transition>
    <p:whee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3784-8BF2-4DAE-B3F3-A033FE88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8388" y="457200"/>
            <a:ext cx="7832188" cy="30480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   G net Tracker Drive Route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025B0-8DE9-4D2F-AAFF-3B9DA5FF7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47800"/>
            <a:ext cx="2990850" cy="5200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6B9A67-6E42-42CA-A677-315D5A2E3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50" y="1466850"/>
            <a:ext cx="29908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08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8BBF0B-03AA-4014-8938-3804F2E99D62}"/>
              </a:ext>
            </a:extLst>
          </p:cNvPr>
          <p:cNvSpPr txBox="1"/>
          <p:nvPr/>
        </p:nvSpPr>
        <p:spPr>
          <a:xfrm>
            <a:off x="381000" y="609600"/>
            <a:ext cx="2667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/>
              <a:t>Drive Route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B5FFAB-6CF0-4981-A386-29783FCD6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7303294" cy="404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25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484445"/>
              </p:ext>
            </p:extLst>
          </p:nvPr>
        </p:nvGraphicFramePr>
        <p:xfrm>
          <a:off x="762000" y="1143000"/>
          <a:ext cx="7543800" cy="472439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http://www.airtel.com/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97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1800,850 MHz – FDD(Band 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*121*114#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32854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870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993199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40,41)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Cell Edge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957571"/>
              </p:ext>
            </p:extLst>
          </p:nvPr>
        </p:nvGraphicFramePr>
        <p:xfrm>
          <a:off x="874543" y="1032160"/>
          <a:ext cx="6293902" cy="864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657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910645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491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73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77.905095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30.30156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40140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09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343" y="5036968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75dbm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7233" y="4336596"/>
            <a:ext cx="317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DEV COLONY RATANPUR DEHRADUN </a:t>
            </a:r>
          </a:p>
          <a:p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DEFA0-56B7-482C-B0AD-B3E7A13C2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808" y="1984344"/>
            <a:ext cx="3043589" cy="1299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8D1F76-DF9A-48AD-BAB6-47A32818A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810" y="1976970"/>
            <a:ext cx="3043590" cy="384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E17307-FB02-24E5-6FBF-11A1A9A62A3E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Cell,Airtel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EC65E4-7434-8626-685F-F46891BECA61}"/>
              </a:ext>
            </a:extLst>
          </p:cNvPr>
          <p:cNvSpPr txBox="1"/>
          <p:nvPr/>
        </p:nvSpPr>
        <p:spPr>
          <a:xfrm>
            <a:off x="0" y="10668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-30.3278452,78.047343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Airtel 5G NSA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06EBAE-31CA-5DA2-C826-BD3FD2242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16133"/>
            <a:ext cx="8040222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01659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15196</TotalTime>
  <Words>920</Words>
  <Application>Microsoft Office PowerPoint</Application>
  <PresentationFormat>On-screen Show (4:3)</PresentationFormat>
  <Paragraphs>287</Paragraphs>
  <Slides>34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Cambria</vt:lpstr>
      <vt:lpstr>Google Sans</vt:lpstr>
      <vt:lpstr>Lucida Sans Unicode</vt:lpstr>
      <vt:lpstr>Times New Roman</vt:lpstr>
      <vt:lpstr>Verdana</vt:lpstr>
      <vt:lpstr>Wingdings 2</vt:lpstr>
      <vt:lpstr>Wingdings 3</vt:lpstr>
      <vt:lpstr>Concourse</vt:lpstr>
      <vt:lpstr>Worksheet</vt:lpstr>
      <vt:lpstr>MARQUIS TECHNOLOGIES  </vt:lpstr>
      <vt:lpstr>Dehradun/India</vt:lpstr>
      <vt:lpstr>Operator Information:</vt:lpstr>
      <vt:lpstr>Operator Information 1</vt:lpstr>
      <vt:lpstr>Operator Information 2</vt:lpstr>
      <vt:lpstr>Operator Information 3</vt:lpstr>
      <vt:lpstr>Drive Route</vt:lpstr>
      <vt:lpstr>Near Cell (Airtel)</vt:lpstr>
      <vt:lpstr>PowerPoint Presentation</vt:lpstr>
      <vt:lpstr>PowerPoint Presentation</vt:lpstr>
      <vt:lpstr>PowerPoint Presentation</vt:lpstr>
      <vt:lpstr>Edge Cell (Airtel)</vt:lpstr>
      <vt:lpstr>PowerPoint Presentation</vt:lpstr>
      <vt:lpstr>PowerPoint Presentation</vt:lpstr>
      <vt:lpstr>PowerPoint Presentation</vt:lpstr>
      <vt:lpstr>PowerPoint Presentation</vt:lpstr>
      <vt:lpstr>Near Cell (Reliance JIO)</vt:lpstr>
      <vt:lpstr> 5G Near Cell  JIO ,Dehradun</vt:lpstr>
      <vt:lpstr>PowerPoint Presentation</vt:lpstr>
      <vt:lpstr>PowerPoint Presentation</vt:lpstr>
      <vt:lpstr>Inter Band Handover (FDD-TDD), JIO 4G</vt:lpstr>
      <vt:lpstr>MATT Tool InterBand Handover Results for Jio </vt:lpstr>
      <vt:lpstr>           RJIO Band 40 Near Cell:</vt:lpstr>
      <vt:lpstr>PowerPoint Presentation</vt:lpstr>
      <vt:lpstr>Near Cell VI:  </vt:lpstr>
      <vt:lpstr>Cell Edge VI:  </vt:lpstr>
      <vt:lpstr>Mixed coverage area Vodafone:  </vt:lpstr>
      <vt:lpstr>       VIBand 1&lt;&gt;3&lt;&gt;8 Handover</vt:lpstr>
      <vt:lpstr>PowerPoint Presentation</vt:lpstr>
      <vt:lpstr>PowerPoint Presentation</vt:lpstr>
      <vt:lpstr>MATT Tool InterBand Handover Results for VI</vt:lpstr>
      <vt:lpstr>    G net Tracker Drive Route</vt:lpstr>
      <vt:lpstr>PowerPoint Presentation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Arun  Kumar</cp:lastModifiedBy>
  <cp:revision>908</cp:revision>
  <dcterms:created xsi:type="dcterms:W3CDTF">2007-12-16T16:40:02Z</dcterms:created>
  <dcterms:modified xsi:type="dcterms:W3CDTF">2026-02-16T11:20:44Z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