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13"/>
  </p:notesMasterIdLst>
  <p:handoutMasterIdLst>
    <p:handoutMasterId r:id="rId14"/>
  </p:handoutMasterIdLst>
  <p:sldIdLst>
    <p:sldId id="343" r:id="rId2"/>
    <p:sldId id="456" r:id="rId3"/>
    <p:sldId id="543" r:id="rId4"/>
    <p:sldId id="547" r:id="rId5"/>
    <p:sldId id="488" r:id="rId6"/>
    <p:sldId id="536" r:id="rId7"/>
    <p:sldId id="537" r:id="rId8"/>
    <p:sldId id="546" r:id="rId9"/>
    <p:sldId id="548" r:id="rId10"/>
    <p:sldId id="531" r:id="rId11"/>
    <p:sldId id="423" r:id="rId1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533" autoAdjust="0"/>
  </p:normalViewPr>
  <p:slideViewPr>
    <p:cSldViewPr>
      <p:cViewPr varScale="1">
        <p:scale>
          <a:sx n="60" d="100"/>
          <a:sy n="60" d="100"/>
        </p:scale>
        <p:origin x="149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9/1/2025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9/1/2025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01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8A837F-601E-4555-8ED3-610E74F4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7315200" cy="13716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5DEE3A-BBA2-D268-A5ED-572CA3A15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90688"/>
            <a:ext cx="8610600" cy="402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69727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Guwahati/Assam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43D3955-9BEA-448C-3F27-AB96FBB4A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55150"/>
            <a:ext cx="8458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Operator Details: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 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AB494B8-12D7-B522-0C38-AC3DDCB109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083892"/>
              </p:ext>
            </p:extLst>
          </p:nvPr>
        </p:nvGraphicFramePr>
        <p:xfrm>
          <a:off x="457200" y="2362200"/>
          <a:ext cx="8229600" cy="39623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291">
                  <a:extLst>
                    <a:ext uri="{9D8B030D-6E8A-4147-A177-3AD203B41FA5}">
                      <a16:colId xmlns:a16="http://schemas.microsoft.com/office/drawing/2014/main" val="671146899"/>
                    </a:ext>
                  </a:extLst>
                </a:gridCol>
                <a:gridCol w="926238">
                  <a:extLst>
                    <a:ext uri="{9D8B030D-6E8A-4147-A177-3AD203B41FA5}">
                      <a16:colId xmlns:a16="http://schemas.microsoft.com/office/drawing/2014/main" val="3388005115"/>
                    </a:ext>
                  </a:extLst>
                </a:gridCol>
                <a:gridCol w="1541521">
                  <a:extLst>
                    <a:ext uri="{9D8B030D-6E8A-4147-A177-3AD203B41FA5}">
                      <a16:colId xmlns:a16="http://schemas.microsoft.com/office/drawing/2014/main" val="2766959525"/>
                    </a:ext>
                  </a:extLst>
                </a:gridCol>
                <a:gridCol w="1784677">
                  <a:extLst>
                    <a:ext uri="{9D8B030D-6E8A-4147-A177-3AD203B41FA5}">
                      <a16:colId xmlns:a16="http://schemas.microsoft.com/office/drawing/2014/main" val="2474093890"/>
                    </a:ext>
                  </a:extLst>
                </a:gridCol>
                <a:gridCol w="1036856">
                  <a:extLst>
                    <a:ext uri="{9D8B030D-6E8A-4147-A177-3AD203B41FA5}">
                      <a16:colId xmlns:a16="http://schemas.microsoft.com/office/drawing/2014/main" val="1336022119"/>
                    </a:ext>
                  </a:extLst>
                </a:gridCol>
                <a:gridCol w="1009329">
                  <a:extLst>
                    <a:ext uri="{9D8B030D-6E8A-4147-A177-3AD203B41FA5}">
                      <a16:colId xmlns:a16="http://schemas.microsoft.com/office/drawing/2014/main" val="1725886935"/>
                    </a:ext>
                  </a:extLst>
                </a:gridCol>
                <a:gridCol w="1419688">
                  <a:extLst>
                    <a:ext uri="{9D8B030D-6E8A-4147-A177-3AD203B41FA5}">
                      <a16:colId xmlns:a16="http://schemas.microsoft.com/office/drawing/2014/main" val="3052839341"/>
                    </a:ext>
                  </a:extLst>
                </a:gridCol>
              </a:tblGrid>
              <a:tr h="843633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effectLst/>
                        </a:rPr>
                        <a:t>S.NO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55054" marR="550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effectLst/>
                        </a:rPr>
                        <a:t>Operator Name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55054" marR="550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effectLst/>
                        </a:rPr>
                        <a:t>Service Supported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55054" marR="550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effectLst/>
                        </a:rPr>
                        <a:t>Band Supported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55054" marR="550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effectLst/>
                        </a:rPr>
                        <a:t>Band Tested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55054" marR="550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effectLst/>
                        </a:rPr>
                        <a:t>ENDC Combination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55054" marR="550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effectLst/>
                        </a:rPr>
                        <a:t>CA Combination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55054" marR="55054" marT="0" marB="0" anchor="ctr"/>
                </a:tc>
                <a:extLst>
                  <a:ext uri="{0D108BD9-81ED-4DB2-BD59-A6C34878D82A}">
                    <a16:rowId xmlns:a16="http://schemas.microsoft.com/office/drawing/2014/main" val="2862660914"/>
                  </a:ext>
                </a:extLst>
              </a:tr>
              <a:tr h="846561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55054" marR="550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effectLst/>
                        </a:rPr>
                        <a:t>Airtel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55054" marR="550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de-DE" sz="800">
                          <a:effectLst/>
                        </a:rPr>
                        <a:t>5G/VoLTE/4G/2G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55054" marR="550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effectLst/>
                        </a:rPr>
                        <a:t>4G BAND 1/3/8/40, N78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55054" marR="550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effectLst/>
                        </a:rPr>
                        <a:t>N78,B1,B3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55054" marR="550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effectLst/>
                        </a:rPr>
                        <a:t>N78+B40/N78+B1/N78+B3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55054" marR="5505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effectLst/>
                        </a:rPr>
                        <a:t>B40+B40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55054" marR="55054" marT="0" marB="0" anchor="b"/>
                </a:tc>
                <a:extLst>
                  <a:ext uri="{0D108BD9-81ED-4DB2-BD59-A6C34878D82A}">
                    <a16:rowId xmlns:a16="http://schemas.microsoft.com/office/drawing/2014/main" val="407692262"/>
                  </a:ext>
                </a:extLst>
              </a:tr>
              <a:tr h="843633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55054" marR="550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effectLst/>
                        </a:rPr>
                        <a:t>RJIO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55054" marR="550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de-DE" sz="800" dirty="0">
                          <a:effectLst/>
                        </a:rPr>
                        <a:t>5G SA/VoWiFi /VoLTE/VoNR/4G</a:t>
                      </a:r>
                      <a:endParaRPr lang="en-US" sz="1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55054" marR="550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effectLst/>
                        </a:rPr>
                        <a:t>4G BAND 3/5/40,5G Band N78,N28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55054" marR="550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effectLst/>
                        </a:rPr>
                        <a:t>N78,N28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55054" marR="550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effectLst/>
                        </a:rPr>
                        <a:t>NSA Not support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55054" marR="5505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effectLst/>
                        </a:rPr>
                        <a:t>B40+B40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55054" marR="55054" marT="0" marB="0" anchor="b"/>
                </a:tc>
                <a:extLst>
                  <a:ext uri="{0D108BD9-81ED-4DB2-BD59-A6C34878D82A}">
                    <a16:rowId xmlns:a16="http://schemas.microsoft.com/office/drawing/2014/main" val="1180304647"/>
                  </a:ext>
                </a:extLst>
              </a:tr>
              <a:tr h="846561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55054" marR="550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effectLst/>
                        </a:rPr>
                        <a:t>VI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55054" marR="550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de-DE" sz="800">
                          <a:effectLst/>
                        </a:rPr>
                        <a:t>VoWiFi /VoLTE /4G/2G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55054" marR="550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effectLst/>
                        </a:rPr>
                        <a:t>4G BAND  1/3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55054" marR="550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effectLst/>
                        </a:rPr>
                        <a:t>B3/B1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55054" marR="550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effectLst/>
                        </a:rPr>
                        <a:t>NSA Not support at test location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55054" marR="5505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effectLst/>
                        </a:rPr>
                        <a:t>B3+B1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55054" marR="55054" marT="0" marB="0" anchor="b"/>
                </a:tc>
                <a:extLst>
                  <a:ext uri="{0D108BD9-81ED-4DB2-BD59-A6C34878D82A}">
                    <a16:rowId xmlns:a16="http://schemas.microsoft.com/office/drawing/2014/main" val="2562595589"/>
                  </a:ext>
                </a:extLst>
              </a:tr>
              <a:tr h="582011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55054" marR="550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effectLst/>
                        </a:rPr>
                        <a:t>BSNL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55054" marR="550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de-DE" sz="800" dirty="0">
                          <a:effectLst/>
                        </a:rPr>
                        <a:t>4G/3G/2G/VoLTE</a:t>
                      </a:r>
                      <a:endParaRPr lang="en-US" sz="1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55054" marR="550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effectLst/>
                        </a:rPr>
                        <a:t>B1/B28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55054" marR="550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effectLst/>
                        </a:rPr>
                        <a:t>B28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55054" marR="550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effectLst/>
                        </a:rPr>
                        <a:t>NSA Not support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55054" marR="5505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 dirty="0">
                          <a:effectLst/>
                        </a:rPr>
                        <a:t>NA</a:t>
                      </a:r>
                      <a:endParaRPr lang="en-US" sz="1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55054" marR="55054" marT="0" marB="0" anchor="b"/>
                </a:tc>
                <a:extLst>
                  <a:ext uri="{0D108BD9-81ED-4DB2-BD59-A6C34878D82A}">
                    <a16:rowId xmlns:a16="http://schemas.microsoft.com/office/drawing/2014/main" val="770209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168081"/>
      </p:ext>
    </p:extLst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B17087-9966-BDB7-5F52-C974C4A1D099}"/>
              </a:ext>
            </a:extLst>
          </p:cNvPr>
          <p:cNvSpPr txBox="1"/>
          <p:nvPr/>
        </p:nvSpPr>
        <p:spPr>
          <a:xfrm>
            <a:off x="3517" y="605135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5G Near </a:t>
            </a:r>
            <a:r>
              <a:rPr lang="en-I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Cell,Airtel</a:t>
            </a:r>
            <a:endParaRPr lang="en-I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ED6F5-C6DF-6403-781E-46564BC1BA29}"/>
              </a:ext>
            </a:extLst>
          </p:cNvPr>
          <p:cNvSpPr txBox="1"/>
          <p:nvPr/>
        </p:nvSpPr>
        <p:spPr>
          <a:xfrm>
            <a:off x="0" y="1066800"/>
            <a:ext cx="65496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–</a:t>
            </a:r>
            <a:r>
              <a:rPr lang="en-US" sz="2000" dirty="0">
                <a:solidFill>
                  <a:srgbClr val="000000"/>
                </a:solidFill>
                <a:latin typeface="Aptos Narrow" panose="020B0004020202020204" pitchFamily="34" charset="0"/>
              </a:rPr>
              <a:t>26.136371 91.674073 (</a:t>
            </a:r>
            <a:r>
              <a:rPr lang="en-US" sz="2000" dirty="0"/>
              <a:t>Shri </a:t>
            </a:r>
            <a:r>
              <a:rPr lang="en-US" sz="2000" dirty="0" err="1"/>
              <a:t>Shri</a:t>
            </a:r>
            <a:r>
              <a:rPr lang="en-US" sz="2000" dirty="0"/>
              <a:t> Hanuman Mandir</a:t>
            </a:r>
            <a:r>
              <a:rPr lang="en-IN" sz="2000" dirty="0">
                <a:solidFill>
                  <a:srgbClr val="000000"/>
                </a:solidFill>
                <a:latin typeface="Aptos Narrow" panose="020B0004020202020204" pitchFamily="34" charset="0"/>
              </a:rPr>
              <a:t>)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–Stable Airtel 5G NSA network 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Good Throughput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EBF032-A2B3-4125-5069-D7B118DAA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67000"/>
            <a:ext cx="7315200" cy="320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10912"/>
      </p:ext>
    </p:extLst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5DDB00-A1A3-A3F4-C5E9-7155C67005E1}"/>
              </a:ext>
            </a:extLst>
          </p:cNvPr>
          <p:cNvSpPr txBox="1"/>
          <p:nvPr/>
        </p:nvSpPr>
        <p:spPr>
          <a:xfrm>
            <a:off x="156411" y="757535"/>
            <a:ext cx="55315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Band Handover ,Airtel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B06BC1-98AD-A04D-4AF5-FA7AA2B1624C}"/>
              </a:ext>
            </a:extLst>
          </p:cNvPr>
          <p:cNvSpPr txBox="1"/>
          <p:nvPr/>
        </p:nvSpPr>
        <p:spPr>
          <a:xfrm>
            <a:off x="457200" y="1126925"/>
            <a:ext cx="533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Lat/</a:t>
            </a:r>
            <a:r>
              <a:rPr lang="en-I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Long:TV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tower Hill Top Marg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 –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26.153550, 91.767776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1D5DD6-0D5C-A75D-C862-A535E9CFF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057401"/>
            <a:ext cx="67056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91846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4BFF3-EE12-41B4-8648-2C941B07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0ABCB621-EB69-44F8-8187-47FA8AE88EE6}" type="datetime1">
              <a:rPr lang="en-GB" smtClean="0"/>
              <a:pPr/>
              <a:t>01/09/2025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9C8B6-2A8C-4FF9-90DB-D48BBDD7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dirty="0"/>
              <a:t>Confidential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EF0F9-1950-4C37-88FD-874D8567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BDEAC991-40F7-46D0-AD9A-EC2BE2330C2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8C60E-47AA-7582-EBF2-B11D4E7930FC}"/>
              </a:ext>
            </a:extLst>
          </p:cNvPr>
          <p:cNvSpPr txBox="1"/>
          <p:nvPr/>
        </p:nvSpPr>
        <p:spPr>
          <a:xfrm>
            <a:off x="0" y="436535"/>
            <a:ext cx="4533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NR to LTE Handover ,JIO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D08E12-B82C-6EC9-B8A2-CD65DC0A3C7D}"/>
              </a:ext>
            </a:extLst>
          </p:cNvPr>
          <p:cNvSpPr txBox="1"/>
          <p:nvPr/>
        </p:nvSpPr>
        <p:spPr>
          <a:xfrm>
            <a:off x="304800" y="898200"/>
            <a:ext cx="550046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Lat/Long 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26.168686 91.765177</a:t>
            </a:r>
          </a:p>
          <a:p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Location : K.K Tower G.S Road </a:t>
            </a:r>
            <a:r>
              <a:rPr lang="en-US" sz="20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Bhangagarh</a:t>
            </a:r>
            <a:endParaRPr lang="en-US" sz="20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3B7C6D-DAA2-D4C6-0B51-9A5856EE2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674381"/>
            <a:ext cx="6705600" cy="350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05038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6604C9-22CD-7D98-E4D0-C999F237F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5334000" cy="838200"/>
          </a:xfrm>
        </p:spPr>
        <p:txBody>
          <a:bodyPr/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Lat/Long 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26.168686 91.765177</a:t>
            </a:r>
          </a:p>
          <a:p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Location : K.K Tower G.S Road </a:t>
            </a:r>
            <a:r>
              <a:rPr lang="en-US" sz="20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Bhangagarh</a:t>
            </a:r>
            <a:endParaRPr lang="en-US" sz="20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2850CF-80B8-C7AF-7E45-C3587A4E96B0}"/>
              </a:ext>
            </a:extLst>
          </p:cNvPr>
          <p:cNvSpPr txBox="1"/>
          <p:nvPr/>
        </p:nvSpPr>
        <p:spPr>
          <a:xfrm>
            <a:off x="263769" y="452735"/>
            <a:ext cx="4800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NR To LTE Handover, Airtel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41061B-BB21-7B8B-BFF8-CC514DF82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84139"/>
            <a:ext cx="6705600" cy="350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31388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AC01F8-60DB-8D7F-ADEB-C75FC3079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90600"/>
            <a:ext cx="5257800" cy="1383608"/>
          </a:xfrm>
        </p:spPr>
        <p:txBody>
          <a:bodyPr/>
          <a:lstStyle/>
          <a:p>
            <a:pPr marL="109537" indent="0">
              <a:buNone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Lat/Long:</a:t>
            </a:r>
            <a:r>
              <a:rPr lang="en-US" dirty="0"/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26.155025, 91.769621</a:t>
            </a:r>
          </a:p>
          <a:p>
            <a:pPr marL="109537" indent="0">
              <a:buNone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Location:Hill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Top Marg</a:t>
            </a:r>
          </a:p>
          <a:p>
            <a:pPr marL="109537" indent="0">
              <a:buNone/>
            </a:pPr>
            <a:br>
              <a:rPr lang="en-IN" dirty="0"/>
            </a:br>
            <a:br>
              <a:rPr lang="en-IN" dirty="0"/>
            </a:b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3ACBE8-2D94-4578-CFF9-37806D180F1A}"/>
              </a:ext>
            </a:extLst>
          </p:cNvPr>
          <p:cNvSpPr txBox="1"/>
          <p:nvPr/>
        </p:nvSpPr>
        <p:spPr>
          <a:xfrm>
            <a:off x="152400" y="457200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TDD to FDD &amp; FDD to TDD </a:t>
            </a:r>
            <a:r>
              <a:rPr lang="en-I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Handover,Jio</a:t>
            </a:r>
            <a:endParaRPr lang="en-I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046B84-DE74-029E-18F9-D7B4AA3B5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72651"/>
            <a:ext cx="6400800" cy="404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41912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8AB2E8-3EC7-5D3F-8235-F1F07879A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685800"/>
            <a:ext cx="4191000" cy="1469430"/>
          </a:xfrm>
        </p:spPr>
        <p:txBody>
          <a:bodyPr/>
          <a:lstStyle/>
          <a:p>
            <a:pPr marL="109537" indent="0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BSNL B28 Good coverage location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Lat/Long –</a:t>
            </a: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26.149586 91.730515</a:t>
            </a:r>
            <a:b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425986-23E8-69C0-636F-BBC4BB3CA6B6}"/>
              </a:ext>
            </a:extLst>
          </p:cNvPr>
          <p:cNvSpPr txBox="1"/>
          <p:nvPr/>
        </p:nvSpPr>
        <p:spPr>
          <a:xfrm>
            <a:off x="5334000" y="850900"/>
            <a:ext cx="45790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4D51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DDEC9E-102E-D314-116C-544667588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828800"/>
            <a:ext cx="4114800" cy="392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6903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52157-6C84-A3ED-60EF-9DA24245F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8D3AEE-33BF-493A-9969-C624AD4AC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685800"/>
            <a:ext cx="4191000" cy="1469430"/>
          </a:xfrm>
        </p:spPr>
        <p:txBody>
          <a:bodyPr/>
          <a:lstStyle/>
          <a:p>
            <a:pPr marL="109537" indent="0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VI Good coverage location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Lat/Long –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26.143424, 91.775003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537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Wisdom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Appartment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Jatia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kahilipara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537" indent="0">
              <a:buNone/>
            </a:pPr>
            <a:b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868AAB-160F-1284-9158-1661250D8F0E}"/>
              </a:ext>
            </a:extLst>
          </p:cNvPr>
          <p:cNvSpPr txBox="1"/>
          <p:nvPr/>
        </p:nvSpPr>
        <p:spPr>
          <a:xfrm>
            <a:off x="5334000" y="850900"/>
            <a:ext cx="45790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4D51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53AC21-49F4-BB91-E5F9-60EBF1356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828800"/>
            <a:ext cx="6324600" cy="450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41701"/>
      </p:ext>
    </p:extLst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1512</TotalTime>
  <Words>309</Words>
  <Application>Microsoft Office PowerPoint</Application>
  <PresentationFormat>On-screen Show (4:3)</PresentationFormat>
  <Paragraphs>77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Aptos</vt:lpstr>
      <vt:lpstr>Aptos Narrow</vt:lpstr>
      <vt:lpstr>arial</vt:lpstr>
      <vt:lpstr>arial</vt:lpstr>
      <vt:lpstr>Calibri</vt:lpstr>
      <vt:lpstr>Cambria</vt:lpstr>
      <vt:lpstr>Lucida Grande</vt:lpstr>
      <vt:lpstr>Lucida Sans Unicode</vt:lpstr>
      <vt:lpstr>Times New Roman</vt:lpstr>
      <vt:lpstr>Verdana</vt:lpstr>
      <vt:lpstr>Wingdings 2</vt:lpstr>
      <vt:lpstr>Wingdings 3</vt:lpstr>
      <vt:lpstr>Concourse</vt:lpstr>
      <vt:lpstr>MARQUIS TECHNOLOGIES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DRIVE ROUTE 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Akash Khurana</cp:lastModifiedBy>
  <cp:revision>951</cp:revision>
  <dcterms:created xsi:type="dcterms:W3CDTF">2007-12-16T16:40:02Z</dcterms:created>
  <dcterms:modified xsi:type="dcterms:W3CDTF">2025-09-01T06:58:24Z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