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8" r:id="rId1"/>
  </p:sldMasterIdLst>
  <p:notesMasterIdLst>
    <p:notesMasterId r:id="rId87"/>
  </p:notesMasterIdLst>
  <p:handoutMasterIdLst>
    <p:handoutMasterId r:id="rId88"/>
  </p:handoutMasterIdLst>
  <p:sldIdLst>
    <p:sldId id="343" r:id="rId2"/>
    <p:sldId id="434" r:id="rId3"/>
    <p:sldId id="435" r:id="rId4"/>
    <p:sldId id="569" r:id="rId5"/>
    <p:sldId id="443" r:id="rId6"/>
    <p:sldId id="516" r:id="rId7"/>
    <p:sldId id="455" r:id="rId8"/>
    <p:sldId id="542" r:id="rId9"/>
    <p:sldId id="543" r:id="rId10"/>
    <p:sldId id="545" r:id="rId11"/>
    <p:sldId id="587" r:id="rId12"/>
    <p:sldId id="588" r:id="rId13"/>
    <p:sldId id="584" r:id="rId14"/>
    <p:sldId id="589" r:id="rId15"/>
    <p:sldId id="585" r:id="rId16"/>
    <p:sldId id="586" r:id="rId17"/>
    <p:sldId id="547" r:id="rId18"/>
    <p:sldId id="518" r:id="rId19"/>
    <p:sldId id="571" r:id="rId20"/>
    <p:sldId id="520" r:id="rId21"/>
    <p:sldId id="521" r:id="rId22"/>
    <p:sldId id="572" r:id="rId23"/>
    <p:sldId id="573" r:id="rId24"/>
    <p:sldId id="532" r:id="rId25"/>
    <p:sldId id="531" r:id="rId26"/>
    <p:sldId id="593" r:id="rId27"/>
    <p:sldId id="594" r:id="rId28"/>
    <p:sldId id="597" r:id="rId29"/>
    <p:sldId id="599" r:id="rId30"/>
    <p:sldId id="590" r:id="rId31"/>
    <p:sldId id="591" r:id="rId32"/>
    <p:sldId id="592" r:id="rId33"/>
    <p:sldId id="548" r:id="rId34"/>
    <p:sldId id="560" r:id="rId35"/>
    <p:sldId id="561" r:id="rId36"/>
    <p:sldId id="546" r:id="rId37"/>
    <p:sldId id="529" r:id="rId38"/>
    <p:sldId id="574" r:id="rId39"/>
    <p:sldId id="575" r:id="rId40"/>
    <p:sldId id="576" r:id="rId41"/>
    <p:sldId id="613" r:id="rId42"/>
    <p:sldId id="614" r:id="rId43"/>
    <p:sldId id="615" r:id="rId44"/>
    <p:sldId id="537" r:id="rId45"/>
    <p:sldId id="536" r:id="rId46"/>
    <p:sldId id="562" r:id="rId47"/>
    <p:sldId id="600" r:id="rId48"/>
    <p:sldId id="618" r:id="rId49"/>
    <p:sldId id="601" r:id="rId50"/>
    <p:sldId id="602" r:id="rId51"/>
    <p:sldId id="603" r:id="rId52"/>
    <p:sldId id="580" r:id="rId53"/>
    <p:sldId id="565" r:id="rId54"/>
    <p:sldId id="556" r:id="rId55"/>
    <p:sldId id="538" r:id="rId56"/>
    <p:sldId id="539" r:id="rId57"/>
    <p:sldId id="566" r:id="rId58"/>
    <p:sldId id="567" r:id="rId59"/>
    <p:sldId id="568" r:id="rId60"/>
    <p:sldId id="604" r:id="rId61"/>
    <p:sldId id="549" r:id="rId62"/>
    <p:sldId id="557" r:id="rId63"/>
    <p:sldId id="578" r:id="rId64"/>
    <p:sldId id="579" r:id="rId65"/>
    <p:sldId id="617" r:id="rId66"/>
    <p:sldId id="616" r:id="rId67"/>
    <p:sldId id="624" r:id="rId68"/>
    <p:sldId id="622" r:id="rId69"/>
    <p:sldId id="577" r:id="rId70"/>
    <p:sldId id="581" r:id="rId71"/>
    <p:sldId id="582" r:id="rId72"/>
    <p:sldId id="583" r:id="rId73"/>
    <p:sldId id="570" r:id="rId74"/>
    <p:sldId id="605" r:id="rId75"/>
    <p:sldId id="606" r:id="rId76"/>
    <p:sldId id="607" r:id="rId77"/>
    <p:sldId id="608" r:id="rId78"/>
    <p:sldId id="609" r:id="rId79"/>
    <p:sldId id="610" r:id="rId80"/>
    <p:sldId id="611" r:id="rId81"/>
    <p:sldId id="612" r:id="rId82"/>
    <p:sldId id="619" r:id="rId83"/>
    <p:sldId id="620" r:id="rId84"/>
    <p:sldId id="621" r:id="rId85"/>
    <p:sldId id="429" r:id="rId86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1749E2D6-4B76-470F-A8C2-5A53136E1EFC}">
          <p14:sldIdLst>
            <p14:sldId id="343"/>
            <p14:sldId id="434"/>
            <p14:sldId id="435"/>
            <p14:sldId id="569"/>
            <p14:sldId id="443"/>
            <p14:sldId id="516"/>
            <p14:sldId id="455"/>
            <p14:sldId id="542"/>
            <p14:sldId id="543"/>
            <p14:sldId id="545"/>
            <p14:sldId id="587"/>
            <p14:sldId id="588"/>
            <p14:sldId id="584"/>
            <p14:sldId id="589"/>
            <p14:sldId id="585"/>
            <p14:sldId id="586"/>
            <p14:sldId id="547"/>
            <p14:sldId id="518"/>
            <p14:sldId id="571"/>
            <p14:sldId id="520"/>
            <p14:sldId id="521"/>
            <p14:sldId id="572"/>
            <p14:sldId id="573"/>
            <p14:sldId id="532"/>
            <p14:sldId id="531"/>
            <p14:sldId id="593"/>
            <p14:sldId id="594"/>
            <p14:sldId id="597"/>
            <p14:sldId id="599"/>
            <p14:sldId id="590"/>
            <p14:sldId id="591"/>
            <p14:sldId id="592"/>
            <p14:sldId id="548"/>
            <p14:sldId id="560"/>
            <p14:sldId id="561"/>
            <p14:sldId id="546"/>
            <p14:sldId id="529"/>
            <p14:sldId id="574"/>
            <p14:sldId id="575"/>
            <p14:sldId id="576"/>
            <p14:sldId id="613"/>
            <p14:sldId id="614"/>
            <p14:sldId id="615"/>
            <p14:sldId id="537"/>
            <p14:sldId id="536"/>
            <p14:sldId id="562"/>
            <p14:sldId id="600"/>
            <p14:sldId id="618"/>
            <p14:sldId id="601"/>
            <p14:sldId id="602"/>
            <p14:sldId id="603"/>
            <p14:sldId id="580"/>
            <p14:sldId id="565"/>
            <p14:sldId id="556"/>
            <p14:sldId id="538"/>
            <p14:sldId id="539"/>
            <p14:sldId id="566"/>
            <p14:sldId id="567"/>
            <p14:sldId id="568"/>
            <p14:sldId id="604"/>
            <p14:sldId id="549"/>
            <p14:sldId id="557"/>
            <p14:sldId id="578"/>
            <p14:sldId id="579"/>
            <p14:sldId id="617"/>
            <p14:sldId id="616"/>
            <p14:sldId id="624"/>
            <p14:sldId id="622"/>
            <p14:sldId id="577"/>
            <p14:sldId id="581"/>
            <p14:sldId id="582"/>
            <p14:sldId id="583"/>
            <p14:sldId id="570"/>
            <p14:sldId id="605"/>
            <p14:sldId id="606"/>
            <p14:sldId id="607"/>
            <p14:sldId id="608"/>
            <p14:sldId id="609"/>
            <p14:sldId id="610"/>
            <p14:sldId id="611"/>
            <p14:sldId id="612"/>
            <p14:sldId id="619"/>
            <p14:sldId id="620"/>
            <p14:sldId id="621"/>
            <p14:sldId id="42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F2C0B"/>
    <a:srgbClr val="52FC36"/>
    <a:srgbClr val="DCB328"/>
    <a:srgbClr val="7C0917"/>
    <a:srgbClr val="9CBD26"/>
    <a:srgbClr val="464AB3"/>
    <a:srgbClr val="BBBCBA"/>
    <a:srgbClr val="BCBCBC"/>
    <a:srgbClr val="05A2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9" autoAdjust="0"/>
    <p:restoredTop sz="94533" autoAdjust="0"/>
  </p:normalViewPr>
  <p:slideViewPr>
    <p:cSldViewPr>
      <p:cViewPr varScale="1">
        <p:scale>
          <a:sx n="85" d="100"/>
          <a:sy n="85" d="100"/>
        </p:scale>
        <p:origin x="150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handoutMaster" Target="handoutMasters/handout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63364A80-E8AE-4B23-96A5-E1441C431ADB}" type="datetimeFigureOut">
              <a:rPr lang="en-US"/>
              <a:pPr>
                <a:defRPr/>
              </a:pPr>
              <a:t>7/23/2021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94B72A08-EAD0-4D9B-A907-245551828F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46" name="fc" descr="Confidential"/>
          <p:cNvSpPr txBox="1">
            <a:spLocks noChangeArrowheads="1"/>
          </p:cNvSpPr>
          <p:nvPr/>
        </p:nvSpPr>
        <p:spPr bwMode="auto">
          <a:xfrm>
            <a:off x="0" y="9385300"/>
            <a:ext cx="7315200" cy="246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000" b="1">
                <a:solidFill>
                  <a:srgbClr val="EB6312"/>
                </a:solidFill>
                <a:latin typeface="arial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407441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522E9373-0A02-4D74-B48C-E12DF4D9997E}" type="datetimeFigureOut">
              <a:rPr lang="en-US"/>
              <a:pPr>
                <a:defRPr/>
              </a:pPr>
              <a:t>7/23/2021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D4CA5F46-731E-4B2B-A66D-1DF9731E4D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152" name="fc" descr="Confidential"/>
          <p:cNvSpPr txBox="1">
            <a:spLocks noChangeArrowheads="1"/>
          </p:cNvSpPr>
          <p:nvPr/>
        </p:nvSpPr>
        <p:spPr bwMode="auto">
          <a:xfrm>
            <a:off x="0" y="9385300"/>
            <a:ext cx="7315200" cy="246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000" b="1">
                <a:solidFill>
                  <a:srgbClr val="EB6312"/>
                </a:solidFill>
                <a:latin typeface="arial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74875554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7794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58670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8106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0703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9984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0382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4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0"/>
            <a:ext cx="32766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c" descr="Confidential"/>
          <p:cNvSpPr txBox="1">
            <a:spLocks noChangeArrowheads="1"/>
          </p:cNvSpPr>
          <p:nvPr/>
        </p:nvSpPr>
        <p:spPr bwMode="auto">
          <a:xfrm>
            <a:off x="0" y="6642100"/>
            <a:ext cx="9144000" cy="246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000" b="1">
                <a:solidFill>
                  <a:srgbClr val="EB6312"/>
                </a:solidFill>
                <a:latin typeface="arial"/>
              </a:rPr>
              <a:t>Confidential</a:t>
            </a: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15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4A2E829-89FC-484B-BE5B-058859EC65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770E9-2399-4EF0-9779-51233CB40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ABA8B-32DB-4F9A-A32C-7AEC79CE27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102225" y="1827213"/>
            <a:ext cx="35814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102225" y="3960813"/>
            <a:ext cx="35814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0A7AE-8B9A-49F0-82DB-F5CAF8598A1B}" type="datetime1">
              <a:rPr lang="en-US" smtClean="0"/>
              <a:pPr>
                <a:defRPr/>
              </a:pPr>
              <a:t>7/23/2021</a:t>
            </a:fld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A9DA9-606B-4D4A-BBFB-D6C792500A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90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7AC57-8A0B-47E9-8A42-F868BE0093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83170F-56DC-443B-9505-77E8471294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FE41BB-1171-4B33-B449-1A281250EF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78F9F53-9500-4A49-AC73-BECCAB9731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E3A039E-DF56-49CC-9446-04944E06D2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3579B-7549-4CE9-823F-14A0F666C2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D633AC-CEF2-4D0D-BCF2-6BFBCBA0F9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5F44089-4604-4E56-A4B1-6CCCF3EA0B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63D5926-25F9-4D6E-A7AD-643C3EFE28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7" name="Picture 4" descr="log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867400" y="0"/>
            <a:ext cx="32766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fc" descr="Confidential"/>
          <p:cNvSpPr txBox="1">
            <a:spLocks noChangeArrowheads="1"/>
          </p:cNvSpPr>
          <p:nvPr/>
        </p:nvSpPr>
        <p:spPr bwMode="auto">
          <a:xfrm>
            <a:off x="0" y="6642100"/>
            <a:ext cx="9144000" cy="246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000" b="1">
                <a:solidFill>
                  <a:srgbClr val="EB6312"/>
                </a:solidFill>
                <a:latin typeface="arial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3" r:id="rId1"/>
    <p:sldLayoutId id="2147484399" r:id="rId2"/>
    <p:sldLayoutId id="2147484404" r:id="rId3"/>
    <p:sldLayoutId id="2147484405" r:id="rId4"/>
    <p:sldLayoutId id="2147484406" r:id="rId5"/>
    <p:sldLayoutId id="2147484407" r:id="rId6"/>
    <p:sldLayoutId id="2147484400" r:id="rId7"/>
    <p:sldLayoutId id="2147484408" r:id="rId8"/>
    <p:sldLayoutId id="2147484409" r:id="rId9"/>
    <p:sldLayoutId id="2147484401" r:id="rId10"/>
    <p:sldLayoutId id="2147484402" r:id="rId11"/>
    <p:sldLayoutId id="2147484410" r:id="rId12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1" fontAlgn="base" hangingPunct="1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1" fontAlgn="base" hangingPunct="1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w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rquistech.com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4" charset="0"/>
              </a:rPr>
              <a:t>MARQUIS TECHNOLOGIES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2819400"/>
            <a:ext cx="7772400" cy="1200150"/>
          </a:xfrm>
        </p:spPr>
        <p:txBody>
          <a:bodyPr/>
          <a:lstStyle/>
          <a:p>
            <a:pPr marR="0" algn="ctr" eaLnBrk="1" hangingPunct="1"/>
            <a:r>
              <a:rPr lang="en-US" sz="3200" dirty="0">
                <a:latin typeface="Cambria" pitchFamily="18" charset="0"/>
                <a:cs typeface="Times New Roman" pitchFamily="18" charset="0"/>
              </a:rPr>
              <a:t> Drive Route – Kolkata(India)</a:t>
            </a:r>
            <a:endParaRPr lang="en-US" sz="3200" dirty="0">
              <a:solidFill>
                <a:srgbClr val="006EC0"/>
              </a:solidFill>
              <a:latin typeface="Cambria" pitchFamily="18" charset="0"/>
              <a:cs typeface="Times New Roman" pitchFamily="18" charset="0"/>
            </a:endParaRPr>
          </a:p>
          <a:p>
            <a:pPr marR="0" algn="ctr" eaLnBrk="1" hangingPunct="1"/>
            <a:endParaRPr lang="en-US" dirty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  <a:p>
            <a:pPr marR="0" algn="ctr" eaLnBrk="1" hangingPunct="1"/>
            <a:endParaRPr lang="en-US" dirty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828800" y="5486400"/>
            <a:ext cx="2590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br>
              <a:rPr lang="en-US" altLang="de-DE" sz="1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en-US" altLang="de-DE" sz="14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221" name="Picture 2" descr="C:\Documents and Settings\MT\Local Settings\Temporary Internet Files\Content.IE5\48WXOG2M\MC90041256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3810000"/>
            <a:ext cx="1871663" cy="211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6CE4C84-0793-4164-BE99-1D9B083ECF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17638"/>
            <a:ext cx="9144000" cy="54403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8BC99B8-A6ED-428A-865D-E3B6BAAC5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7543800" cy="114300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Edge cell area For </a:t>
            </a:r>
            <a:r>
              <a:rPr lang="en-US" dirty="0" err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jio</a:t>
            </a:r>
            <a:r>
              <a:rPr lang="en-US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4G</a:t>
            </a:r>
          </a:p>
        </p:txBody>
      </p:sp>
    </p:spTree>
    <p:extLst>
      <p:ext uri="{BB962C8B-B14F-4D97-AF65-F5344CB8AC3E}">
        <p14:creationId xmlns:p14="http://schemas.microsoft.com/office/powerpoint/2010/main" val="4292163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EAFC9D-BC09-4BF0-832B-0FC00FA44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A868A50-CE00-464F-AEE4-09BD49A49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2"/>
                </a:solidFill>
              </a:rPr>
              <a:t>Find a Band switch area testing for JIO 4G(band 40 to 5 to 40)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48E8B9-7BE1-4D53-8043-6BF0AC5636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55742"/>
            <a:ext cx="9144000" cy="540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7803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E67C8CA-F2B5-4747-904D-7EA9D8A7C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7289D2-6642-413F-9FB6-B2690960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2"/>
                </a:solidFill>
              </a:rPr>
              <a:t>Medium signal strength testing for </a:t>
            </a:r>
            <a:r>
              <a:rPr lang="en-US" dirty="0" err="1">
                <a:solidFill>
                  <a:schemeClr val="accent2"/>
                </a:solidFill>
              </a:rPr>
              <a:t>Jio</a:t>
            </a:r>
            <a:r>
              <a:rPr lang="en-US" dirty="0">
                <a:solidFill>
                  <a:schemeClr val="accent2"/>
                </a:solidFill>
              </a:rPr>
              <a:t> 4G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C12049-0B95-4C83-96C3-A516CC4DD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1504"/>
            <a:ext cx="9144000" cy="553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976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700" dirty="0">
                <a:solidFill>
                  <a:srgbClr val="FF0000"/>
                </a:solidFill>
              </a:rPr>
              <a:t>NON CA Cell to CA Cell Handover</a:t>
            </a:r>
            <a:br>
              <a:rPr lang="en-US" sz="2700" dirty="0">
                <a:solidFill>
                  <a:srgbClr val="FF0000"/>
                </a:solidFill>
              </a:rPr>
            </a:br>
            <a:r>
              <a:rPr lang="en-US" sz="2200" dirty="0">
                <a:solidFill>
                  <a:schemeClr val="tx1"/>
                </a:solidFill>
              </a:rPr>
              <a:t>LOCATION : HATISALA BUSSTAND to WELFIT TALAX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DE3A00-9089-4C34-B108-7F46D32ACA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585"/>
            <a:ext cx="9144000" cy="473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9744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30601AC-618D-4D84-9267-AF0D170AA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Between High Building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D6F6BF-DD77-4DB2-B520-46A68AD117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7638"/>
            <a:ext cx="9144000" cy="4806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9919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3E73C4-3DDA-43E6-8859-AA42CA369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700" dirty="0">
                <a:solidFill>
                  <a:srgbClr val="FF0000"/>
                </a:solidFill>
              </a:rPr>
              <a:t>CA Cell to CA Cell IDLE </a:t>
            </a:r>
            <a:r>
              <a:rPr lang="en-US" sz="2700" dirty="0" err="1">
                <a:solidFill>
                  <a:srgbClr val="FF0000"/>
                </a:solidFill>
              </a:rPr>
              <a:t>HandOver</a:t>
            </a:r>
            <a:br>
              <a:rPr lang="en-US" sz="2700" dirty="0">
                <a:solidFill>
                  <a:srgbClr val="FF0000"/>
                </a:solidFill>
              </a:rPr>
            </a:br>
            <a:r>
              <a:rPr lang="en-US" sz="2200" dirty="0">
                <a:solidFill>
                  <a:schemeClr val="tx1"/>
                </a:solidFill>
              </a:rPr>
              <a:t>LOCATION : WELFIT TALAX</a:t>
            </a:r>
            <a:endParaRPr lang="en-US" sz="220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6CFCEA6-6D3A-4AE5-A26F-6C6BEF1681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1524000"/>
            <a:ext cx="8763000" cy="424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489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97216"/>
            <a:ext cx="8229600" cy="1143000"/>
          </a:xfrm>
        </p:spPr>
        <p:txBody>
          <a:bodyPr>
            <a:noAutofit/>
          </a:bodyPr>
          <a:lstStyle/>
          <a:p>
            <a:r>
              <a:rPr lang="en-US" sz="2700" dirty="0">
                <a:solidFill>
                  <a:srgbClr val="FF0000"/>
                </a:solidFill>
              </a:rPr>
              <a:t>CA Cell to non CA Cell IDLE Handover</a:t>
            </a:r>
            <a:br>
              <a:rPr lang="en-US" sz="2700" dirty="0">
                <a:solidFill>
                  <a:srgbClr val="FF0000"/>
                </a:solidFill>
              </a:rPr>
            </a:br>
            <a:r>
              <a:rPr lang="en-US" sz="2200" dirty="0">
                <a:solidFill>
                  <a:schemeClr val="tx1"/>
                </a:solidFill>
              </a:rPr>
              <a:t>LOCATION : HATISALA BUSSTAND to WELFIT TALAX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F84850-E86E-4925-9C42-0994A48055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7638"/>
            <a:ext cx="9144000" cy="483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3976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E67C8CA-F2B5-4747-904D-7EA9D8A7C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7289D2-6642-413F-9FB6-B2690960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Medium signal strength testing for </a:t>
            </a:r>
            <a:r>
              <a:rPr lang="en-US" sz="3600" dirty="0" err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Jio</a:t>
            </a:r>
            <a:r>
              <a:rPr lang="en-US" sz="36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4G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C12049-0B95-4C83-96C3-A516CC4DD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1504"/>
            <a:ext cx="9144000" cy="553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0472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5819" y="228600"/>
            <a:ext cx="8389532" cy="12954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RJIO Band 40 Near Cell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F46DD25-3891-4F9B-98A1-CD9C907C1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18" y="1295400"/>
            <a:ext cx="8550792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258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76200"/>
            <a:ext cx="8515351" cy="2049066"/>
          </a:xfrm>
        </p:spPr>
        <p:txBody>
          <a:bodyPr>
            <a:normAutofit/>
          </a:bodyPr>
          <a:lstStyle/>
          <a:p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RJIO Band 40 Edge Cell</a:t>
            </a:r>
          </a:p>
        </p:txBody>
      </p:sp>
      <p:sp>
        <p:nvSpPr>
          <p:cNvPr id="8" name="Rectangle 7"/>
          <p:cNvSpPr/>
          <p:nvPr/>
        </p:nvSpPr>
        <p:spPr>
          <a:xfrm>
            <a:off x="6459742" y="1540135"/>
            <a:ext cx="225760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Verdana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Verdana" pitchFamily="34" charset="0"/>
                <a:cs typeface="Arial" charset="0"/>
              </a:rPr>
              <a:t>RSRP:-100 </a:t>
            </a:r>
            <a:r>
              <a:rPr lang="en-US" dirty="0" err="1">
                <a:solidFill>
                  <a:prstClr val="black"/>
                </a:solidFill>
                <a:latin typeface="Verdana" pitchFamily="34" charset="0"/>
                <a:cs typeface="Arial" charset="0"/>
              </a:rPr>
              <a:t>dbm</a:t>
            </a:r>
            <a:r>
              <a:rPr lang="en-US" dirty="0">
                <a:solidFill>
                  <a:prstClr val="black"/>
                </a:solidFill>
                <a:latin typeface="Verdana" pitchFamily="34" charset="0"/>
                <a:cs typeface="Arial" charset="0"/>
              </a:rPr>
              <a:t> to -110dbm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Verdana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Verdana" pitchFamily="34" charset="0"/>
                <a:cs typeface="Arial" charset="0"/>
              </a:rPr>
              <a:t>Longitude:22.561326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Verdana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Verdana" pitchFamily="34" charset="0"/>
                <a:cs typeface="Arial" charset="0"/>
              </a:rPr>
              <a:t>Latitude: 88.347947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Verdana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Verdana" pitchFamily="34" charset="0"/>
                <a:cs typeface="Arial" charset="0"/>
              </a:rPr>
              <a:t>Landmark: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Verdana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Verdana" pitchFamily="34" charset="0"/>
                <a:cs typeface="Arial" charset="0"/>
              </a:rPr>
              <a:t>Mayo road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257299" y="1968104"/>
            <a:ext cx="6414092" cy="3633132"/>
          </a:xfrm>
        </p:spPr>
        <p:txBody>
          <a:bodyPr/>
          <a:lstStyle/>
          <a:p>
            <a:pPr marL="82153" indent="0">
              <a:buNone/>
            </a:pPr>
            <a:r>
              <a:rPr lang="en-US" dirty="0"/>
              <a:t>4</a:t>
            </a:r>
          </a:p>
          <a:p>
            <a:r>
              <a:rPr lang="en-US" dirty="0"/>
              <a:t>                                                         </a:t>
            </a:r>
          </a:p>
          <a:p>
            <a:r>
              <a:rPr lang="en-US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C148F9B-A446-4302-96E2-5611262D49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91" y="1507661"/>
            <a:ext cx="6313171" cy="4343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941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685800"/>
            <a:ext cx="9144000" cy="519113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Kolkata</a:t>
            </a:r>
          </a:p>
        </p:txBody>
      </p:sp>
      <p:sp>
        <p:nvSpPr>
          <p:cNvPr id="17414" name="Rectangle 6"/>
          <p:cNvSpPr txBox="1">
            <a:spLocks noGrp="1" noChangeArrowheads="1"/>
          </p:cNvSpPr>
          <p:nvPr/>
        </p:nvSpPr>
        <p:spPr bwMode="auto">
          <a:xfrm>
            <a:off x="82296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AD2AF1F-FED8-44BA-96BF-4778E934EF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188949"/>
              </p:ext>
            </p:extLst>
          </p:nvPr>
        </p:nvGraphicFramePr>
        <p:xfrm>
          <a:off x="1143000" y="1753075"/>
          <a:ext cx="7086600" cy="342852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3412557027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40605766"/>
                    </a:ext>
                  </a:extLst>
                </a:gridCol>
              </a:tblGrid>
              <a:tr h="4954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u="none" strike="noStrike" dirty="0">
                          <a:effectLst/>
                          <a:latin typeface="Calibri" panose="020F0502020204030204" pitchFamily="34" charset="0"/>
                        </a:rPr>
                        <a:t>Country</a:t>
                      </a:r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u="none" strike="noStrike">
                          <a:effectLst/>
                          <a:latin typeface="Calibri" panose="020F0502020204030204" pitchFamily="34" charset="0"/>
                        </a:rPr>
                        <a:t>India</a:t>
                      </a:r>
                      <a:endParaRPr lang="en-IN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43708130"/>
                  </a:ext>
                </a:extLst>
              </a:tr>
              <a:tr h="4954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u="none" strike="noStrike" dirty="0">
                          <a:effectLst/>
                          <a:latin typeface="Calibri" panose="020F0502020204030204" pitchFamily="34" charset="0"/>
                        </a:rPr>
                        <a:t>Continent</a:t>
                      </a:r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u="none" strike="noStrike">
                          <a:effectLst/>
                          <a:latin typeface="Calibri" panose="020F0502020204030204" pitchFamily="34" charset="0"/>
                        </a:rPr>
                        <a:t>Asia</a:t>
                      </a:r>
                      <a:endParaRPr lang="en-IN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99577959"/>
                  </a:ext>
                </a:extLst>
              </a:tr>
              <a:tr h="4954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u="none" strike="noStrike" dirty="0">
                          <a:effectLst/>
                          <a:latin typeface="Calibri" panose="020F0502020204030204" pitchFamily="34" charset="0"/>
                        </a:rPr>
                        <a:t>State</a:t>
                      </a:r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West Bengal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29519579"/>
                  </a:ext>
                </a:extLst>
              </a:tr>
              <a:tr h="5288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u="none" strike="noStrike" dirty="0">
                          <a:effectLst/>
                          <a:latin typeface="Calibri" panose="020F0502020204030204" pitchFamily="34" charset="0"/>
                        </a:rPr>
                        <a:t>City</a:t>
                      </a:r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Kolkata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74136571"/>
                  </a:ext>
                </a:extLst>
              </a:tr>
              <a:tr h="57328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u="none" strike="noStrike" dirty="0">
                          <a:effectLst/>
                          <a:latin typeface="Calibri" panose="020F0502020204030204" pitchFamily="34" charset="0"/>
                        </a:rPr>
                        <a:t>Time Zone</a:t>
                      </a:r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u="none" strike="noStrike">
                          <a:effectLst/>
                          <a:latin typeface="Calibri" panose="020F0502020204030204" pitchFamily="34" charset="0"/>
                        </a:rPr>
                        <a:t>GMT + 5:30</a:t>
                      </a:r>
                      <a:endParaRPr lang="en-IN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8126081"/>
                  </a:ext>
                </a:extLst>
              </a:tr>
              <a:tr h="84017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u="none" strike="noStrike" dirty="0">
                          <a:effectLst/>
                          <a:latin typeface="Calibri" panose="020F0502020204030204" pitchFamily="34" charset="0"/>
                        </a:rPr>
                        <a:t>International Dialling Code</a:t>
                      </a:r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u="none" strike="noStrike" dirty="0">
                          <a:effectLst/>
                          <a:latin typeface="Calibri" panose="020F0502020204030204" pitchFamily="34" charset="0"/>
                        </a:rPr>
                        <a:t>+91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569549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52400" y="0"/>
            <a:ext cx="8667750" cy="1752600"/>
          </a:xfrm>
        </p:spPr>
        <p:txBody>
          <a:bodyPr>
            <a:norm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RJIO Band-5 Near Cell</a:t>
            </a:r>
          </a:p>
        </p:txBody>
      </p:sp>
      <p:sp>
        <p:nvSpPr>
          <p:cNvPr id="5" name="Rectangle 4"/>
          <p:cNvSpPr/>
          <p:nvPr/>
        </p:nvSpPr>
        <p:spPr>
          <a:xfrm>
            <a:off x="6665741" y="1752600"/>
            <a:ext cx="194485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Verdana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Verdana" pitchFamily="34" charset="0"/>
                <a:cs typeface="Arial" charset="0"/>
              </a:rPr>
              <a:t>Longitude: 88°29'29.18"E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Verdana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Verdana" pitchFamily="34" charset="0"/>
                <a:cs typeface="Arial" charset="0"/>
              </a:rPr>
              <a:t>Latitude:   88°29'29.18"E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Verdana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Verdana" pitchFamily="34" charset="0"/>
                <a:cs typeface="Arial" charset="0"/>
              </a:rPr>
              <a:t>Landmark: </a:t>
            </a:r>
            <a:r>
              <a:rPr lang="en-US" dirty="0" err="1">
                <a:solidFill>
                  <a:prstClr val="black"/>
                </a:solidFill>
                <a:latin typeface="Verdana" pitchFamily="34" charset="0"/>
                <a:cs typeface="Arial" charset="0"/>
              </a:rPr>
              <a:t>Ecospace</a:t>
            </a:r>
            <a:endParaRPr lang="en-US" dirty="0">
              <a:solidFill>
                <a:prstClr val="black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A1AA802-9844-4EF5-B818-BF4EFFA104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2226469"/>
            <a:ext cx="4258613" cy="3263504"/>
          </a:xfrm>
        </p:spPr>
        <p:txBody>
          <a:bodyPr/>
          <a:lstStyle/>
          <a:p>
            <a:endParaRPr lang="en-IN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E0A80F-D56D-42A6-BB80-B897325292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71" y="1219200"/>
            <a:ext cx="6248399" cy="462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6481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3155" y="228600"/>
            <a:ext cx="8252195" cy="1151900"/>
          </a:xfrm>
        </p:spPr>
        <p:txBody>
          <a:bodyPr>
            <a:normAutofit/>
          </a:bodyPr>
          <a:lstStyle/>
          <a:p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RJIO Band-5 Edge Cell</a:t>
            </a:r>
          </a:p>
        </p:txBody>
      </p:sp>
      <p:sp>
        <p:nvSpPr>
          <p:cNvPr id="5" name="Rectangle 4"/>
          <p:cNvSpPr/>
          <p:nvPr/>
        </p:nvSpPr>
        <p:spPr>
          <a:xfrm>
            <a:off x="5143500" y="1920479"/>
            <a:ext cx="274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C1C4A23-EAB0-4B39-AF9E-07EA15F4EA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3155" y="1105712"/>
            <a:ext cx="8423645" cy="4371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3144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0"/>
            <a:ext cx="8362951" cy="1447800"/>
          </a:xfrm>
        </p:spPr>
        <p:txBody>
          <a:bodyPr>
            <a:normAutofit/>
          </a:bodyPr>
          <a:lstStyle/>
          <a:p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RJIO Band 3 Near Cell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9C8691-3E70-4F63-8725-F349F012B5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19200"/>
            <a:ext cx="7183268" cy="39778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80C6EBE-D122-46F5-937E-F1520BAB33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9368" y="2732566"/>
            <a:ext cx="2307431" cy="1610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0069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8515351" cy="1371600"/>
          </a:xfrm>
        </p:spPr>
        <p:txBody>
          <a:bodyPr>
            <a:normAutofit/>
          </a:bodyPr>
          <a:lstStyle/>
          <a:p>
            <a:r>
              <a:rPr lang="en-US" b="1" dirty="0"/>
              <a:t> </a:t>
            </a:r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RJIO Band 3 Edge Cell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5E46F7-52E1-44C1-BBBB-B80DB4FF7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143000"/>
            <a:ext cx="8172814" cy="411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0277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84569" y="2438400"/>
            <a:ext cx="4600876" cy="206210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Drive </a:t>
            </a:r>
            <a:r>
              <a:rPr lang="en-US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Route_Kolkata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defRPr/>
            </a:pP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defRPr/>
            </a:pPr>
            <a:r>
              <a:rPr lang="en-US" sz="3200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Operator: Airtel LTE VoLTE</a:t>
            </a:r>
          </a:p>
          <a:p>
            <a:pPr algn="ctr" eaLnBrk="1" hangingPunct="1">
              <a:defRPr/>
            </a:pPr>
            <a:r>
              <a:rPr lang="en-US" sz="3200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Mode: Idle &amp; Connected</a:t>
            </a: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4648200" y="3733800"/>
            <a:ext cx="32004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>
              <a:latin typeface="Verdana" panose="020B0604030504040204" pitchFamily="34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798981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A58710-205D-4CBE-8AF8-DCC2831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56" y="274638"/>
            <a:ext cx="8667044" cy="1143000"/>
          </a:xfrm>
        </p:spPr>
        <p:txBody>
          <a:bodyPr>
            <a:norm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Reselection from Band 3 to B40 to B3</a:t>
            </a:r>
            <a:br>
              <a:rPr lang="en-US" sz="3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000" dirty="0">
                <a:latin typeface="Calibri" panose="020F0502020204030204" pitchFamily="34" charset="0"/>
                <a:cs typeface="Calibri" panose="020F0502020204030204" pitchFamily="34" charset="0"/>
              </a:rPr>
              <a:t>Location: </a:t>
            </a:r>
            <a:r>
              <a:rPr lang="en-US" sz="3000" dirty="0" err="1">
                <a:latin typeface="Calibri" panose="020F0502020204030204" pitchFamily="34" charset="0"/>
                <a:cs typeface="Calibri" panose="020F0502020204030204" pitchFamily="34" charset="0"/>
              </a:rPr>
              <a:t>Uniworld</a:t>
            </a:r>
            <a:r>
              <a:rPr lang="en-US" sz="3000" dirty="0">
                <a:latin typeface="Calibri" panose="020F0502020204030204" pitchFamily="34" charset="0"/>
                <a:cs typeface="Calibri" panose="020F0502020204030204" pitchFamily="34" charset="0"/>
              </a:rPr>
              <a:t> to Unitech Gate 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5F1C68-BB22-4B95-A0D0-63FF58206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56" y="1417638"/>
            <a:ext cx="9144000" cy="4560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8040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A185BC42-85BF-4C18-BFED-9F61858B2638}"/>
              </a:ext>
            </a:extLst>
          </p:cNvPr>
          <p:cNvSpPr txBox="1">
            <a:spLocks/>
          </p:cNvSpPr>
          <p:nvPr/>
        </p:nvSpPr>
        <p:spPr>
          <a:xfrm>
            <a:off x="342900" y="457200"/>
            <a:ext cx="8458200" cy="857250"/>
          </a:xfrm>
          <a:prstGeom prst="rect">
            <a:avLst/>
          </a:prstGeom>
        </p:spPr>
        <p:txBody>
          <a:bodyPr vert="horz" rtlCol="0" anchor="ctr"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defPPr>
              <a:defRPr lang="en-US"/>
            </a:defPPr>
            <a:lvl1pPr eaLnBrk="1" hangingPunct="1">
              <a:defRPr sz="2800" b="1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  <a:lvl2pPr eaLnBrk="1" hangingPunct="1"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eaLnBrk="1" hangingPunct="1"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eaLnBrk="1" hangingPunct="1"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eaLnBrk="1" hangingPunct="1"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</a:lstStyle>
          <a:p>
            <a:r>
              <a:rPr lang="en-IN" sz="2900" dirty="0"/>
              <a:t>Reselection from non CA cell to CA cell for Airtel operator</a:t>
            </a:r>
          </a:p>
          <a:p>
            <a:r>
              <a:rPr lang="en-US" sz="2700" dirty="0">
                <a:solidFill>
                  <a:schemeClr val="tx1"/>
                </a:solidFill>
              </a:rPr>
              <a:t>Location : </a:t>
            </a:r>
            <a:r>
              <a:rPr lang="en-US" sz="2700" dirty="0" err="1">
                <a:solidFill>
                  <a:schemeClr val="tx1"/>
                </a:solidFill>
              </a:rPr>
              <a:t>Kalitala</a:t>
            </a:r>
            <a:r>
              <a:rPr lang="en-US" sz="2700" dirty="0">
                <a:solidFill>
                  <a:schemeClr val="tx1"/>
                </a:solidFill>
              </a:rPr>
              <a:t> Road to </a:t>
            </a:r>
            <a:r>
              <a:rPr lang="en-US" sz="2700" dirty="0" err="1">
                <a:solidFill>
                  <a:schemeClr val="tx1"/>
                </a:solidFill>
              </a:rPr>
              <a:t>Binayal</a:t>
            </a:r>
            <a:r>
              <a:rPr lang="en-US" sz="2700" dirty="0">
                <a:solidFill>
                  <a:schemeClr val="tx1"/>
                </a:solidFill>
              </a:rPr>
              <a:t> Hall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B504EB-FE17-4A3C-B966-D98E1FFA14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90" y="1449767"/>
            <a:ext cx="8316410" cy="4593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5849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A1A2A29-C196-4AF2-8C96-16179FA47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00200"/>
            <a:ext cx="8458200" cy="4419600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6ADC33A6-F71E-4EF0-AA31-610086E8440A}"/>
              </a:ext>
            </a:extLst>
          </p:cNvPr>
          <p:cNvSpPr txBox="1">
            <a:spLocks/>
          </p:cNvSpPr>
          <p:nvPr/>
        </p:nvSpPr>
        <p:spPr>
          <a:xfrm>
            <a:off x="342900" y="516317"/>
            <a:ext cx="8458200" cy="857250"/>
          </a:xfrm>
          <a:prstGeom prst="rect">
            <a:avLst/>
          </a:prstGeom>
        </p:spPr>
        <p:txBody>
          <a:bodyPr vert="horz" rtlCol="0" anchor="ctr">
            <a:normAutofit fontScale="97500" lnSpcReduction="1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eaLnBrk="1" hangingPunct="1">
              <a:defRPr sz="2800" b="1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  <a:lvl2pPr eaLnBrk="1" hangingPunct="1"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eaLnBrk="1" hangingPunct="1"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eaLnBrk="1" hangingPunct="1"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eaLnBrk="1" hangingPunct="1"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</a:lstStyle>
          <a:p>
            <a:r>
              <a:rPr lang="en-IN" dirty="0"/>
              <a:t>Reselection from CA cell to non CA cell for Airtel operator</a:t>
            </a:r>
          </a:p>
          <a:p>
            <a:r>
              <a:rPr lang="en-IN" sz="2500" dirty="0">
                <a:solidFill>
                  <a:schemeClr val="tx1"/>
                </a:solidFill>
              </a:rPr>
              <a:t>Route : Nandan </a:t>
            </a:r>
            <a:r>
              <a:rPr lang="en-IN" sz="2500" dirty="0" err="1">
                <a:solidFill>
                  <a:schemeClr val="tx1"/>
                </a:solidFill>
              </a:rPr>
              <a:t>Kanan</a:t>
            </a:r>
            <a:r>
              <a:rPr lang="en-IN" sz="2500" dirty="0">
                <a:solidFill>
                  <a:schemeClr val="tx1"/>
                </a:solidFill>
              </a:rPr>
              <a:t> to </a:t>
            </a:r>
            <a:r>
              <a:rPr lang="en-IN" sz="2500" dirty="0" err="1">
                <a:solidFill>
                  <a:schemeClr val="tx1"/>
                </a:solidFill>
              </a:rPr>
              <a:t>shantipali</a:t>
            </a:r>
            <a:endParaRPr lang="en-US" sz="2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3819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D542BE-53B9-4232-8475-3140BC271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73332"/>
            <a:ext cx="8171726" cy="4414838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8E6FC62C-0B72-4F0D-BADF-272C78668E6E}"/>
              </a:ext>
            </a:extLst>
          </p:cNvPr>
          <p:cNvSpPr txBox="1">
            <a:spLocks/>
          </p:cNvSpPr>
          <p:nvPr/>
        </p:nvSpPr>
        <p:spPr>
          <a:xfrm>
            <a:off x="342900" y="516317"/>
            <a:ext cx="8458200" cy="85725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2700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anose="020F0502020204030204" pitchFamily="34" charset="0"/>
              </a:rPr>
              <a:t>Handover from  CA cell to CA cell for Airtel operator</a:t>
            </a:r>
          </a:p>
          <a:p>
            <a:r>
              <a:rPr lang="en-IN" sz="27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anose="020F0502020204030204" pitchFamily="34" charset="0"/>
              </a:rPr>
              <a:t>Route: Science City</a:t>
            </a:r>
            <a:endParaRPr lang="en-US" sz="2700" b="1" dirty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7713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EADA75-B176-4D1A-A1D4-C7FD8F48C0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E034710-A1A4-4A99-B34B-01F24D741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WEB PAGE LOADING AND APPS USING IN AREA OF HIGH DENSITY OF CROWD AND TALL BULIDINGS(Airtel 4G)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4FE4B4-38F4-484B-962B-EA0065A77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7639"/>
            <a:ext cx="9144000" cy="542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173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1143000"/>
            <a:ext cx="9144000" cy="519113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latin typeface="Calibri" pitchFamily="34" charset="0"/>
                <a:cs typeface="Arial" charset="0"/>
              </a:rPr>
              <a:t>Operator Information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28600" y="1408113"/>
            <a:ext cx="6705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6631" name="Rectangle 6"/>
          <p:cNvSpPr txBox="1">
            <a:spLocks noGrp="1" noChangeArrowheads="1"/>
          </p:cNvSpPr>
          <p:nvPr/>
        </p:nvSpPr>
        <p:spPr bwMode="auto">
          <a:xfrm>
            <a:off x="83820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sp>
        <p:nvSpPr>
          <p:cNvPr id="27298" name="Rectangle 674"/>
          <p:cNvSpPr>
            <a:spLocks noChangeArrowheads="1"/>
          </p:cNvSpPr>
          <p:nvPr/>
        </p:nvSpPr>
        <p:spPr bwMode="auto">
          <a:xfrm>
            <a:off x="0" y="415238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28E7497-E878-470D-B2C7-086C9AF76E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633179"/>
              </p:ext>
            </p:extLst>
          </p:nvPr>
        </p:nvGraphicFramePr>
        <p:xfrm>
          <a:off x="533400" y="2438401"/>
          <a:ext cx="8001000" cy="35813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0615">
                  <a:extLst>
                    <a:ext uri="{9D8B030D-6E8A-4147-A177-3AD203B41FA5}">
                      <a16:colId xmlns:a16="http://schemas.microsoft.com/office/drawing/2014/main" val="2962207914"/>
                    </a:ext>
                  </a:extLst>
                </a:gridCol>
                <a:gridCol w="970615">
                  <a:extLst>
                    <a:ext uri="{9D8B030D-6E8A-4147-A177-3AD203B41FA5}">
                      <a16:colId xmlns:a16="http://schemas.microsoft.com/office/drawing/2014/main" val="211918919"/>
                    </a:ext>
                  </a:extLst>
                </a:gridCol>
                <a:gridCol w="905598">
                  <a:extLst>
                    <a:ext uri="{9D8B030D-6E8A-4147-A177-3AD203B41FA5}">
                      <a16:colId xmlns:a16="http://schemas.microsoft.com/office/drawing/2014/main" val="2830417812"/>
                    </a:ext>
                  </a:extLst>
                </a:gridCol>
                <a:gridCol w="766276">
                  <a:extLst>
                    <a:ext uri="{9D8B030D-6E8A-4147-A177-3AD203B41FA5}">
                      <a16:colId xmlns:a16="http://schemas.microsoft.com/office/drawing/2014/main" val="32292053"/>
                    </a:ext>
                  </a:extLst>
                </a:gridCol>
                <a:gridCol w="1252358">
                  <a:extLst>
                    <a:ext uri="{9D8B030D-6E8A-4147-A177-3AD203B41FA5}">
                      <a16:colId xmlns:a16="http://schemas.microsoft.com/office/drawing/2014/main" val="3364465017"/>
                    </a:ext>
                  </a:extLst>
                </a:gridCol>
                <a:gridCol w="1763938">
                  <a:extLst>
                    <a:ext uri="{9D8B030D-6E8A-4147-A177-3AD203B41FA5}">
                      <a16:colId xmlns:a16="http://schemas.microsoft.com/office/drawing/2014/main" val="1414122828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880855161"/>
                    </a:ext>
                  </a:extLst>
                </a:gridCol>
              </a:tblGrid>
              <a:tr h="41371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Operator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RAT (DRX)</a:t>
                      </a:r>
                      <a:endParaRPr lang="en-US" sz="1600">
                        <a:effectLst/>
                        <a:latin typeface="SimSun" panose="02010600030101010101" pitchFamily="2" charset="-122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Band(MHZ)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LTE Band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Infra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0263464"/>
                  </a:ext>
                </a:extLst>
              </a:tr>
              <a:tr h="4137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LTE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304318"/>
                  </a:ext>
                </a:extLst>
              </a:tr>
              <a:tr h="82743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Airtel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470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640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1800 /2300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Band 3, 8 &amp; 40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Ericsson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41654987"/>
                  </a:ext>
                </a:extLst>
              </a:tr>
              <a:tr h="4702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Vodafone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705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640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1800/2500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Band 1, 3 &amp; 41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Huawei &amp; NSN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64948554"/>
                  </a:ext>
                </a:extLst>
              </a:tr>
              <a:tr h="7281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JIO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--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--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850/1800/2300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Band 3, 5 &amp; 40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Samsung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53423552"/>
                  </a:ext>
                </a:extLst>
              </a:tr>
              <a:tr h="7281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Idea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705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640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2100/2500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Band 1, 3 &amp; 41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Huawei &amp; NSN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2241907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A58710-205D-4CBE-8AF8-DCC283142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Handover from Band 40 to B3 to B40 (During Call)</a:t>
            </a:r>
            <a:b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700" dirty="0">
                <a:latin typeface="Calibri" panose="020F0502020204030204" pitchFamily="34" charset="0"/>
                <a:cs typeface="Calibri" panose="020F0502020204030204" pitchFamily="34" charset="0"/>
              </a:rPr>
              <a:t>Location: </a:t>
            </a:r>
            <a:r>
              <a:rPr lang="en-US" sz="2700" dirty="0" err="1">
                <a:latin typeface="Calibri" panose="020F0502020204030204" pitchFamily="34" charset="0"/>
                <a:cs typeface="Calibri" panose="020F0502020204030204" pitchFamily="34" charset="0"/>
              </a:rPr>
              <a:t>Chaturmas</a:t>
            </a:r>
            <a:r>
              <a:rPr lang="en-US" sz="2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dirty="0" err="1">
                <a:latin typeface="Calibri" panose="020F0502020204030204" pitchFamily="34" charset="0"/>
                <a:cs typeface="Calibri" panose="020F0502020204030204" pitchFamily="34" charset="0"/>
              </a:rPr>
              <a:t>vyuastha</a:t>
            </a:r>
            <a:r>
              <a:rPr lang="en-US" sz="2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dirty="0" err="1">
                <a:latin typeface="Calibri" panose="020F0502020204030204" pitchFamily="34" charset="0"/>
                <a:cs typeface="Calibri" panose="020F0502020204030204" pitchFamily="34" charset="0"/>
              </a:rPr>
              <a:t>samity</a:t>
            </a:r>
            <a:r>
              <a:rPr lang="en-US" sz="2700" dirty="0">
                <a:latin typeface="Calibri" panose="020F0502020204030204" pitchFamily="34" charset="0"/>
                <a:cs typeface="Calibri" panose="020F0502020204030204" pitchFamily="34" charset="0"/>
              </a:rPr>
              <a:t> to </a:t>
            </a:r>
            <a:r>
              <a:rPr lang="en-US" sz="2700" dirty="0" err="1">
                <a:latin typeface="Calibri" panose="020F0502020204030204" pitchFamily="34" charset="0"/>
                <a:cs typeface="Calibri" panose="020F0502020204030204" pitchFamily="34" charset="0"/>
              </a:rPr>
              <a:t>Hatisala</a:t>
            </a:r>
            <a:endParaRPr lang="en-US"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D540F5-7050-402E-8E4B-0D00972DFB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00200"/>
            <a:ext cx="8387644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0854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FFBADA3-6EEA-4C49-995E-3C8041F89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2FDD5F5-7765-499E-84AC-0DCFD4D12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accent2"/>
                </a:solidFill>
              </a:rPr>
              <a:t>Airtel 4G band handover (band3 to 40to 3)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41CF5E-A530-4BC9-AE46-9D2A6605A7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1139"/>
            <a:ext cx="8229600" cy="476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9117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A58710-205D-4CBE-8AF8-DCC283142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Handover from CA cell to Non-CA cell</a:t>
            </a:r>
            <a:b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700" dirty="0">
                <a:latin typeface="Calibri" panose="020F0502020204030204" pitchFamily="34" charset="0"/>
                <a:cs typeface="Calibri" panose="020F0502020204030204" pitchFamily="34" charset="0"/>
              </a:rPr>
              <a:t>Location: </a:t>
            </a:r>
            <a:r>
              <a:rPr lang="en-US" sz="2700" dirty="0" err="1">
                <a:latin typeface="Calibri" panose="020F0502020204030204" pitchFamily="34" charset="0"/>
                <a:cs typeface="Calibri" panose="020F0502020204030204" pitchFamily="34" charset="0"/>
              </a:rPr>
              <a:t>Chaturmas</a:t>
            </a:r>
            <a:r>
              <a:rPr lang="en-US" sz="2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dirty="0" err="1">
                <a:latin typeface="Calibri" panose="020F0502020204030204" pitchFamily="34" charset="0"/>
                <a:cs typeface="Calibri" panose="020F0502020204030204" pitchFamily="34" charset="0"/>
              </a:rPr>
              <a:t>vyuastha</a:t>
            </a:r>
            <a:r>
              <a:rPr lang="en-US" sz="2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dirty="0" err="1">
                <a:latin typeface="Calibri" panose="020F0502020204030204" pitchFamily="34" charset="0"/>
                <a:cs typeface="Calibri" panose="020F0502020204030204" pitchFamily="34" charset="0"/>
              </a:rPr>
              <a:t>samity</a:t>
            </a:r>
            <a:r>
              <a:rPr lang="en-US" sz="2700" dirty="0">
                <a:latin typeface="Calibri" panose="020F0502020204030204" pitchFamily="34" charset="0"/>
                <a:cs typeface="Calibri" panose="020F0502020204030204" pitchFamily="34" charset="0"/>
              </a:rPr>
              <a:t> to Shapoorji circle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0877311-6866-48A6-A3AF-66135351F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19200"/>
            <a:ext cx="83058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330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353FC95-9FAF-4462-B211-95C06BB8C1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43001"/>
            <a:ext cx="9144000" cy="5440361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0B38B30-B714-469E-B953-73EE3D961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Good signal strength for testing For Airtel 4G</a:t>
            </a:r>
          </a:p>
        </p:txBody>
      </p:sp>
    </p:spTree>
    <p:extLst>
      <p:ext uri="{BB962C8B-B14F-4D97-AF65-F5344CB8AC3E}">
        <p14:creationId xmlns:p14="http://schemas.microsoft.com/office/powerpoint/2010/main" val="40162909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E67C8CA-F2B5-4747-904D-7EA9D8A7C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7289D2-6642-413F-9FB6-B2690960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8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Medium signal strength for testing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C12049-0B95-4C83-96C3-A516CC4DD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1504"/>
            <a:ext cx="9144000" cy="553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9353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6CE4C84-0793-4164-BE99-1D9B083ECF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17638"/>
            <a:ext cx="9144000" cy="54403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8BC99B8-A6ED-428A-865D-E3B6BAAC5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Edge cell area for testing For Airtel 4G</a:t>
            </a:r>
          </a:p>
        </p:txBody>
      </p:sp>
    </p:spTree>
    <p:extLst>
      <p:ext uri="{BB962C8B-B14F-4D97-AF65-F5344CB8AC3E}">
        <p14:creationId xmlns:p14="http://schemas.microsoft.com/office/powerpoint/2010/main" val="21826718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EAFC9D-BC09-4BF0-832B-0FC00FA44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A868A50-CE00-464F-AEE4-09BD49A49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Band switch area for testing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48E8B9-7BE1-4D53-8043-6BF0AC5636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55742"/>
            <a:ext cx="9144000" cy="540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3621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DEB24-1B80-4DED-8DA6-10B1B77FC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Near Cell : Airtel Band 3</a:t>
            </a:r>
            <a:b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</a:br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Science city, </a:t>
            </a:r>
            <a:r>
              <a:rPr lang="en-US" sz="34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kolkata</a:t>
            </a:r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west Bengal</a:t>
            </a:r>
            <a:endParaRPr lang="en-IN" sz="34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F6554B-BABB-4F12-9389-2D6455133940}"/>
              </a:ext>
            </a:extLst>
          </p:cNvPr>
          <p:cNvSpPr/>
          <p:nvPr/>
        </p:nvSpPr>
        <p:spPr>
          <a:xfrm>
            <a:off x="7239000" y="1676400"/>
            <a:ext cx="1600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IN" dirty="0">
                <a:solidFill>
                  <a:srgbClr val="000000"/>
                </a:solidFill>
              </a:rPr>
              <a:t>RSRP:  -65dbm to -75dbm</a:t>
            </a:r>
          </a:p>
          <a:p>
            <a:pPr fontAlgn="ctr"/>
            <a:endParaRPr lang="en-IN" dirty="0">
              <a:solidFill>
                <a:srgbClr val="000000"/>
              </a:solidFill>
            </a:endParaRPr>
          </a:p>
          <a:p>
            <a:pPr fontAlgn="ctr"/>
            <a:r>
              <a:rPr lang="en-IN" dirty="0">
                <a:solidFill>
                  <a:srgbClr val="000000"/>
                </a:solidFill>
              </a:rPr>
              <a:t>LAT &amp; LONG: 22.531467,88.395553</a:t>
            </a:r>
          </a:p>
        </p:txBody>
      </p:sp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F6894894-93B0-4592-9E26-5D85C0F78F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375" y="1418810"/>
            <a:ext cx="7162800" cy="444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8761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DEB24-1B80-4DED-8DA6-10B1B77FC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76200"/>
            <a:ext cx="8515350" cy="2201467"/>
          </a:xfrm>
        </p:spPr>
        <p:txBody>
          <a:bodyPr>
            <a:normAutofit/>
          </a:bodyPr>
          <a:lstStyle/>
          <a:p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Edge cell:-  Airtel Band 3</a:t>
            </a:r>
            <a:b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</a:br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Golf green, </a:t>
            </a:r>
            <a:r>
              <a:rPr lang="en-US" sz="34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kolkata</a:t>
            </a:r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west Bengal</a:t>
            </a:r>
            <a:endParaRPr lang="en-IN" sz="34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14FA1AF-26BB-4CB0-B5F7-7B1CEA3552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9596" y="2226469"/>
            <a:ext cx="4872369" cy="326350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6F6554B-BABB-4F12-9389-2D6455133940}"/>
              </a:ext>
            </a:extLst>
          </p:cNvPr>
          <p:cNvSpPr/>
          <p:nvPr/>
        </p:nvSpPr>
        <p:spPr>
          <a:xfrm>
            <a:off x="6781800" y="1907382"/>
            <a:ext cx="152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IN" dirty="0">
                <a:solidFill>
                  <a:srgbClr val="000000"/>
                </a:solidFill>
              </a:rPr>
              <a:t>RSRP</a:t>
            </a:r>
            <a:r>
              <a:rPr lang="en-IN" dirty="0"/>
              <a:t>:  -</a:t>
            </a:r>
            <a:r>
              <a:rPr lang="en-US" dirty="0">
                <a:latin typeface="Calibri" pitchFamily="34" charset="0"/>
                <a:cs typeface="Calibri" pitchFamily="34" charset="0"/>
              </a:rPr>
              <a:t>95dbm to -110dbm </a:t>
            </a:r>
            <a:endParaRPr lang="en-IN" dirty="0"/>
          </a:p>
          <a:p>
            <a:pPr fontAlgn="ctr"/>
            <a:r>
              <a:rPr lang="en-IN" dirty="0">
                <a:solidFill>
                  <a:srgbClr val="000000"/>
                </a:solidFill>
              </a:rPr>
              <a:t>LAT &amp; LONG: 22.491869,88.361709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11FA61-363E-479E-9FBB-AC9D9A49AC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596" y="1952422"/>
            <a:ext cx="4872369" cy="40483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16D6AD3-80C6-4431-854A-529970DB14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1600200"/>
            <a:ext cx="6629400" cy="440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7247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DEB24-1B80-4DED-8DA6-10B1B77FC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Near Cell : Airtel Band 40</a:t>
            </a:r>
            <a:b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</a:br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Ruby, </a:t>
            </a:r>
            <a:r>
              <a:rPr lang="en-US" sz="34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kolkata</a:t>
            </a:r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west Bengal</a:t>
            </a:r>
            <a:endParaRPr lang="en-IN" sz="34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B2C51AA-F087-4D6D-AA69-DB0B3E2A7A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399" y="1522213"/>
            <a:ext cx="8299863" cy="4116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066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1143000"/>
            <a:ext cx="9144000" cy="519113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latin typeface="Calibri" pitchFamily="34" charset="0"/>
                <a:cs typeface="Arial" charset="0"/>
              </a:rPr>
              <a:t>Operator Information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28600" y="1408113"/>
            <a:ext cx="6705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6631" name="Rectangle 6"/>
          <p:cNvSpPr txBox="1">
            <a:spLocks noGrp="1" noChangeArrowheads="1"/>
          </p:cNvSpPr>
          <p:nvPr/>
        </p:nvSpPr>
        <p:spPr bwMode="auto">
          <a:xfrm>
            <a:off x="83820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sp>
        <p:nvSpPr>
          <p:cNvPr id="27298" name="Rectangle 674"/>
          <p:cNvSpPr>
            <a:spLocks noChangeArrowheads="1"/>
          </p:cNvSpPr>
          <p:nvPr/>
        </p:nvSpPr>
        <p:spPr bwMode="auto">
          <a:xfrm>
            <a:off x="0" y="415238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2A8816-800C-4C33-9B2C-949D1D9297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023003"/>
              </p:ext>
            </p:extLst>
          </p:nvPr>
        </p:nvGraphicFramePr>
        <p:xfrm>
          <a:off x="184731" y="1927224"/>
          <a:ext cx="6216069" cy="3025776"/>
        </p:xfrm>
        <a:graphic>
          <a:graphicData uri="http://schemas.openxmlformats.org/drawingml/2006/table">
            <a:tbl>
              <a:tblPr/>
              <a:tblGrid>
                <a:gridCol w="1334181">
                  <a:extLst>
                    <a:ext uri="{9D8B030D-6E8A-4147-A177-3AD203B41FA5}">
                      <a16:colId xmlns:a16="http://schemas.microsoft.com/office/drawing/2014/main" val="3192476283"/>
                    </a:ext>
                  </a:extLst>
                </a:gridCol>
                <a:gridCol w="1212891">
                  <a:extLst>
                    <a:ext uri="{9D8B030D-6E8A-4147-A177-3AD203B41FA5}">
                      <a16:colId xmlns:a16="http://schemas.microsoft.com/office/drawing/2014/main" val="3512497813"/>
                    </a:ext>
                  </a:extLst>
                </a:gridCol>
                <a:gridCol w="1358439">
                  <a:extLst>
                    <a:ext uri="{9D8B030D-6E8A-4147-A177-3AD203B41FA5}">
                      <a16:colId xmlns:a16="http://schemas.microsoft.com/office/drawing/2014/main" val="6052517"/>
                    </a:ext>
                  </a:extLst>
                </a:gridCol>
                <a:gridCol w="1155279">
                  <a:extLst>
                    <a:ext uri="{9D8B030D-6E8A-4147-A177-3AD203B41FA5}">
                      <a16:colId xmlns:a16="http://schemas.microsoft.com/office/drawing/2014/main" val="972783865"/>
                    </a:ext>
                  </a:extLst>
                </a:gridCol>
                <a:gridCol w="1155279">
                  <a:extLst>
                    <a:ext uri="{9D8B030D-6E8A-4147-A177-3AD203B41FA5}">
                      <a16:colId xmlns:a16="http://schemas.microsoft.com/office/drawing/2014/main" val="2169367009"/>
                    </a:ext>
                  </a:extLst>
                </a:gridCol>
              </a:tblGrid>
              <a:tr h="756444"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Operator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JIO-4G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Airtel-4G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Vodafone 4G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Idea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2403717"/>
                  </a:ext>
                </a:extLst>
              </a:tr>
              <a:tr h="756444"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6678483"/>
                  </a:ext>
                </a:extLst>
              </a:tr>
              <a:tr h="756444"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MNC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Lucida Sans Unicode" panose="020B0602030504020204" pitchFamily="34" charset="0"/>
                        </a:rPr>
                        <a:t>873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effectLst/>
                          <a:latin typeface="Lucida Sans Unicode" panose="020B060203050402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effectLst/>
                          <a:latin typeface="Lucida Sans Unicode" panose="020B060203050402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Lucida Sans Unicode" panose="020B0602030504020204" pitchFamily="34" charset="0"/>
                        </a:rPr>
                        <a:t>848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79598"/>
                  </a:ext>
                </a:extLst>
              </a:tr>
              <a:tr h="756444"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Jionet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airtelgprs.com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www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internet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8274904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BF241CF6-B6D7-47D4-9C5C-96D272FF70D0}"/>
              </a:ext>
            </a:extLst>
          </p:cNvPr>
          <p:cNvSpPr/>
          <p:nvPr/>
        </p:nvSpPr>
        <p:spPr>
          <a:xfrm>
            <a:off x="6585531" y="1927224"/>
            <a:ext cx="27424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Calibri" pitchFamily="34" charset="0"/>
              </a:rPr>
              <a:t>Manual APN Settings for JIO, Airtel &amp; Vodafone in Kolkata (India)</a:t>
            </a:r>
            <a:br>
              <a:rPr lang="en-US" dirty="0">
                <a:latin typeface="Calibri" pitchFamily="34" charset="0"/>
              </a:rPr>
            </a:br>
            <a:endParaRPr lang="en-IN" dirty="0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D37B4AC-FB38-4B48-982C-D0AC801C52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7664652"/>
              </p:ext>
            </p:extLst>
          </p:nvPr>
        </p:nvGraphicFramePr>
        <p:xfrm>
          <a:off x="6585531" y="3127552"/>
          <a:ext cx="2558469" cy="1596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showAsIcon="1" r:id="rId3" imgW="914400" imgH="771480" progId="Excel.Sheet.12">
                  <p:embed/>
                </p:oleObj>
              </mc:Choice>
              <mc:Fallback>
                <p:oleObj name="Worksheet" showAsIcon="1" r:id="rId3" imgW="914400" imgH="7714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85531" y="3127552"/>
                        <a:ext cx="2558469" cy="15968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561272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DEB24-1B80-4DED-8DA6-10B1B77FC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274638"/>
            <a:ext cx="8610600" cy="1143000"/>
          </a:xfrm>
        </p:spPr>
        <p:txBody>
          <a:bodyPr>
            <a:normAutofit/>
          </a:bodyPr>
          <a:lstStyle/>
          <a:p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Edge Cell : Airtel Band 40</a:t>
            </a:r>
            <a:b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</a:br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Metro cash &amp; Carry, </a:t>
            </a:r>
            <a:r>
              <a:rPr lang="en-US" sz="34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kolkata</a:t>
            </a:r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west Bengal</a:t>
            </a:r>
            <a:endParaRPr lang="en-IN" sz="34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FE2904C-90BA-4BA3-A1A3-FE19889A12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" y="1417638"/>
            <a:ext cx="8763000" cy="455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4489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ED022AA-A9DA-4756-9DA6-A74FF0BB3A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419942"/>
            <a:ext cx="7391400" cy="488264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6C52D2C-0F8A-4DF7-8862-DE86A9288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9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Near Cell : Airtel Band 8</a:t>
            </a:r>
            <a:b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</a:br>
            <a:r>
              <a:rPr 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Kalikapur</a:t>
            </a:r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 Bus stand, </a:t>
            </a:r>
            <a:r>
              <a:rPr 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kolkata</a:t>
            </a:r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, west Bengal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622751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62BA3D4-226A-4935-8F41-07246121A1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2314" y="1481138"/>
            <a:ext cx="6379372" cy="45259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C2406F9-CAF0-4AAC-AC93-AB38A1E3C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Edge Cell : Airtel Band 8</a:t>
            </a:r>
            <a:b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</a:br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Young horizon School, </a:t>
            </a:r>
            <a:r>
              <a:rPr 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kolkata</a:t>
            </a:r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, west Bengal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249872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C1C6EF5-A6B4-45F0-9DE1-72627FE5C5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5400" y="1066800"/>
            <a:ext cx="5761688" cy="524673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57AE2FD-15D4-4B35-ACBF-1C03EB4A6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chemeClr val="accent2"/>
                </a:solidFill>
              </a:rPr>
              <a:t>Airtel 4G band handover (band40 to 8 to 40)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222125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37519" y="2438400"/>
            <a:ext cx="5294976" cy="206210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Drive </a:t>
            </a:r>
            <a:r>
              <a:rPr lang="en-US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Route_Kolkata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defRPr/>
            </a:pP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defRPr/>
            </a:pPr>
            <a:r>
              <a:rPr lang="en-US" sz="3200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Operator: Vodafone LTE VoLTE</a:t>
            </a:r>
          </a:p>
          <a:p>
            <a:pPr algn="ctr" eaLnBrk="1" hangingPunct="1">
              <a:defRPr/>
            </a:pPr>
            <a:r>
              <a:rPr lang="en-US" sz="3200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Mode: Idle &amp; Connected</a:t>
            </a: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4648200" y="3733800"/>
            <a:ext cx="32004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>
              <a:latin typeface="Verdana" panose="020B0604030504040204" pitchFamily="34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233032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A58710-205D-4CBE-8AF8-DCC2831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534400" cy="11430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Reselection from Band 3 to B41 to B3</a:t>
            </a:r>
            <a:b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700" dirty="0">
                <a:latin typeface="Calibri" panose="020F0502020204030204" pitchFamily="34" charset="0"/>
                <a:cs typeface="Calibri" panose="020F0502020204030204" pitchFamily="34" charset="0"/>
              </a:rPr>
              <a:t>Location: Metro cash and carry to Science city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EE75EE4-84F7-4722-9562-5EF18E106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7638"/>
            <a:ext cx="9144000" cy="476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30169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2C2FD3-1804-440F-A60B-93207CE20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2900"/>
            <a:ext cx="8678333" cy="11430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Band Handover from Band 3 to Band 41</a:t>
            </a:r>
            <a:br>
              <a:rPr lang="en-US" sz="28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Location: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Safuipara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IOC petrol pump to GARFA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1EAD71B-FDFE-4C31-9039-CB04EEF67C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4366" y="1485900"/>
            <a:ext cx="8229600" cy="423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59947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2C2FD3-1804-440F-A60B-93207CE20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733" y="342900"/>
            <a:ext cx="8229600" cy="1143000"/>
          </a:xfrm>
        </p:spPr>
        <p:txBody>
          <a:bodyPr>
            <a:normAutofit/>
          </a:bodyPr>
          <a:lstStyle/>
          <a:p>
            <a:r>
              <a:rPr lang="en-US" sz="2700" dirty="0">
                <a:solidFill>
                  <a:schemeClr val="accent2"/>
                </a:solidFill>
              </a:rPr>
              <a:t>Band Handover During call</a:t>
            </a:r>
            <a:br>
              <a:rPr lang="en-US" sz="2700" dirty="0">
                <a:solidFill>
                  <a:schemeClr val="accent2"/>
                </a:solidFill>
              </a:rPr>
            </a:br>
            <a:r>
              <a:rPr lang="en-US" sz="2200" dirty="0">
                <a:solidFill>
                  <a:schemeClr val="tx1"/>
                </a:solidFill>
              </a:rPr>
              <a:t>Location: </a:t>
            </a:r>
            <a:r>
              <a:rPr lang="en-US" sz="2200" dirty="0" err="1">
                <a:solidFill>
                  <a:schemeClr val="tx1"/>
                </a:solidFill>
              </a:rPr>
              <a:t>Safuipara</a:t>
            </a:r>
            <a:r>
              <a:rPr lang="en-US" sz="2200" dirty="0">
                <a:solidFill>
                  <a:schemeClr val="tx1"/>
                </a:solidFill>
              </a:rPr>
              <a:t> IOC petrol pump to GARFA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1EAD71B-FDFE-4C31-9039-CB04EEF67C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713488"/>
            <a:ext cx="8229600" cy="423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6474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94697D6-77A1-4FC5-B55B-127AFEFE54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0075" y="1548606"/>
            <a:ext cx="7943850" cy="439102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DEC1829-B239-4166-8BF3-6590E1751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55638"/>
          </a:xfrm>
        </p:spPr>
        <p:txBody>
          <a:bodyPr>
            <a:normAutofit fontScale="90000"/>
          </a:bodyPr>
          <a:lstStyle/>
          <a:p>
            <a:r>
              <a:rPr lang="en-US" sz="4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Band handover from Band 41 to B1 to B41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6611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E0157C9-E59E-42D3-8472-DDDF6A96B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700" dirty="0">
                <a:solidFill>
                  <a:srgbClr val="FF0000"/>
                </a:solidFill>
              </a:rPr>
              <a:t>CA to non CA for Vodafone</a:t>
            </a:r>
            <a:br>
              <a:rPr lang="en-US" sz="2700" dirty="0">
                <a:solidFill>
                  <a:srgbClr val="FF0000"/>
                </a:solidFill>
              </a:rPr>
            </a:br>
            <a:r>
              <a:rPr lang="en-US" sz="2600" dirty="0">
                <a:solidFill>
                  <a:schemeClr val="tx1"/>
                </a:solidFill>
              </a:rPr>
              <a:t>Location: Technopolis to central power research institute</a:t>
            </a:r>
          </a:p>
        </p:txBody>
      </p:sp>
      <p:pic>
        <p:nvPicPr>
          <p:cNvPr id="4" name="Content Placeholder 7">
            <a:extLst>
              <a:ext uri="{FF2B5EF4-FFF2-40B4-BE49-F238E27FC236}">
                <a16:creationId xmlns:a16="http://schemas.microsoft.com/office/drawing/2014/main" id="{AD14F0F0-BDA0-4E2E-A69A-93F33B4A16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87090"/>
            <a:ext cx="8229600" cy="451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040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1143000"/>
            <a:ext cx="9144000" cy="519113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dirty="0">
                <a:latin typeface="Calibri" pitchFamily="34" charset="0"/>
                <a:cs typeface="Calibri" pitchFamily="34" charset="0"/>
              </a:rPr>
              <a:t>Additional Information </a:t>
            </a:r>
            <a:endParaRPr lang="en-US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457200" y="1662113"/>
            <a:ext cx="8229600" cy="4525962"/>
          </a:xfrm>
          <a:prstGeom prst="rect">
            <a:avLst/>
          </a:prstGeom>
        </p:spPr>
        <p:txBody>
          <a:bodyPr/>
          <a:lstStyle>
            <a:lvl1pPr marL="365125" indent="-255588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1" fontAlgn="base" hangingPunct="1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endParaRPr lang="en-US" dirty="0"/>
          </a:p>
          <a:p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IN" sz="2400" dirty="0">
                <a:latin typeface="Calibri" panose="020F0502020204030204" pitchFamily="34" charset="0"/>
                <a:cs typeface="Calibri" panose="020F0502020204030204" pitchFamily="34" charset="0"/>
              </a:rPr>
              <a:t>MMS is not supported by RJIO, Airtel 4G &amp; Airtel Volte.</a:t>
            </a:r>
          </a:p>
          <a:p>
            <a:pPr>
              <a:buFont typeface="Wingdings" pitchFamily="2" charset="2"/>
              <a:buChar char="Ø"/>
            </a:pPr>
            <a:r>
              <a:rPr lang="en-IN" sz="2400" dirty="0">
                <a:latin typeface="Calibri" panose="020F0502020204030204" pitchFamily="34" charset="0"/>
                <a:cs typeface="Calibri" panose="020F0502020204030204" pitchFamily="34" charset="0"/>
              </a:rPr>
              <a:t>Airtel, Vodafone and IDEA Supporting IMS and </a:t>
            </a:r>
            <a:r>
              <a:rPr lang="en-IN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Vowifi</a:t>
            </a:r>
            <a:r>
              <a:rPr lang="en-IN" sz="2400" dirty="0">
                <a:latin typeface="Calibri" panose="020F0502020204030204" pitchFamily="34" charset="0"/>
                <a:cs typeface="Calibri" panose="020F0502020204030204" pitchFamily="34" charset="0"/>
              </a:rPr>
              <a:t> services.</a:t>
            </a:r>
          </a:p>
          <a:p>
            <a:pPr>
              <a:buFont typeface="Wingdings" pitchFamily="2" charset="2"/>
              <a:buChar char="Ø"/>
            </a:pPr>
            <a:r>
              <a:rPr lang="en-IN" sz="2400" dirty="0">
                <a:latin typeface="Calibri" panose="020F0502020204030204" pitchFamily="34" charset="0"/>
                <a:cs typeface="Calibri" panose="020F0502020204030204" pitchFamily="34" charset="0"/>
              </a:rPr>
              <a:t>In Vodafone MMS is supported in 4G/VoLTE as well.</a:t>
            </a:r>
          </a:p>
          <a:p>
            <a:pPr>
              <a:buFont typeface="Wingdings" pitchFamily="2" charset="2"/>
              <a:buChar char="Ø"/>
            </a:pPr>
            <a:r>
              <a:rPr lang="en-IN" sz="2400" dirty="0">
                <a:latin typeface="Calibri" panose="020F0502020204030204" pitchFamily="34" charset="0"/>
                <a:cs typeface="Calibri" panose="020F0502020204030204" pitchFamily="34" charset="0"/>
              </a:rPr>
              <a:t>Idea 4G supports MMS</a:t>
            </a:r>
          </a:p>
          <a:p>
            <a:pPr>
              <a:buFont typeface="Wingdings" pitchFamily="2" charset="2"/>
              <a:buChar char="Ø"/>
            </a:pPr>
            <a:r>
              <a:rPr lang="en-IN" sz="2400" dirty="0">
                <a:latin typeface="Calibri" panose="020F0502020204030204" pitchFamily="34" charset="0"/>
                <a:cs typeface="Calibri" panose="020F0502020204030204" pitchFamily="34" charset="0"/>
              </a:rPr>
              <a:t>Airtel, Vodafone and IDEA 3G not available in Kolkata.</a:t>
            </a:r>
          </a:p>
          <a:p>
            <a:endParaRPr lang="en-I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09537" indent="0">
              <a:buNone/>
            </a:pPr>
            <a:endParaRPr lang="en-IN" sz="1800" dirty="0"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IN" sz="1800" dirty="0">
              <a:latin typeface="Cambria" pitchFamily="18" charset="0"/>
            </a:endParaRPr>
          </a:p>
          <a:p>
            <a:pPr>
              <a:buNone/>
            </a:pPr>
            <a:endParaRPr lang="en-IN" sz="1800" dirty="0">
              <a:latin typeface="Cambria" pitchFamily="18" charset="0"/>
            </a:endParaRPr>
          </a:p>
          <a:p>
            <a:pPr marL="109537" indent="0">
              <a:buFont typeface="Wingdings 3" pitchFamily="18" charset="2"/>
              <a:buNone/>
            </a:pPr>
            <a:endParaRPr lang="en-IN" sz="18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1318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A36B98-6008-409B-ACAB-02C85E5EC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700" dirty="0">
                <a:solidFill>
                  <a:srgbClr val="FF0000"/>
                </a:solidFill>
              </a:rPr>
              <a:t>NON CA TO CA CELL VODAFONE </a:t>
            </a:r>
            <a:br>
              <a:rPr lang="en-US" sz="2700" dirty="0">
                <a:solidFill>
                  <a:srgbClr val="FF0000"/>
                </a:solidFill>
              </a:rPr>
            </a:br>
            <a:r>
              <a:rPr lang="en-US" sz="2200" dirty="0">
                <a:solidFill>
                  <a:schemeClr val="tx1"/>
                </a:solidFill>
              </a:rPr>
              <a:t>Location: green wood nock to </a:t>
            </a:r>
            <a:r>
              <a:rPr lang="en-US" sz="2200" dirty="0" err="1">
                <a:solidFill>
                  <a:schemeClr val="tx1"/>
                </a:solidFill>
              </a:rPr>
              <a:t>Safuipara</a:t>
            </a:r>
            <a:r>
              <a:rPr lang="en-US" sz="2200" dirty="0">
                <a:solidFill>
                  <a:schemeClr val="tx1"/>
                </a:solidFill>
              </a:rPr>
              <a:t> IOC petrol pump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9BEE6F7-46E7-4FBE-8EFC-054A47A1A8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417638"/>
            <a:ext cx="7848600" cy="452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59912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542FC6-594B-4089-8A20-D42B18AD3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700" dirty="0">
                <a:solidFill>
                  <a:srgbClr val="FF0000"/>
                </a:solidFill>
              </a:rPr>
              <a:t>CA cell to CA cell Vodafone</a:t>
            </a:r>
            <a:br>
              <a:rPr lang="en-US" sz="2700" dirty="0">
                <a:solidFill>
                  <a:srgbClr val="FF0000"/>
                </a:solidFill>
              </a:rPr>
            </a:br>
            <a:r>
              <a:rPr lang="en-US" sz="2700" dirty="0">
                <a:solidFill>
                  <a:schemeClr val="tx1"/>
                </a:solidFill>
              </a:rPr>
              <a:t>Location: Green wood nock to </a:t>
            </a:r>
            <a:r>
              <a:rPr lang="en-US" sz="2700" dirty="0" err="1">
                <a:solidFill>
                  <a:schemeClr val="tx1"/>
                </a:solidFill>
              </a:rPr>
              <a:t>Garfa</a:t>
            </a:r>
            <a:endParaRPr lang="en-US" sz="2700" dirty="0">
              <a:solidFill>
                <a:schemeClr val="tx1"/>
              </a:solidFill>
            </a:endParaRP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B2CF26F6-B49C-40E8-B5D5-676F33EFA6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17638"/>
            <a:ext cx="8229600" cy="450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96869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56C4E0F-6C85-4291-951E-E30C2E569A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81138"/>
            <a:ext cx="8077200" cy="491966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31F5399-107B-4BF4-A42A-8F5574584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SRVCC to 3G/2G,Baruipur Area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0871763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0B13978-5D42-4091-9C04-C019B4542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6200"/>
            <a:ext cx="8686800" cy="1600200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SRVCC to 3G</a:t>
            </a:r>
            <a:b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Location: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Peyarabagan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park to golf green post office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841A22-864D-466D-AFAA-3587A8A0D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929" y="1295400"/>
            <a:ext cx="9144000" cy="4566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0985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4072DFE-0E35-47FC-9030-93FEB1A03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SRVCC to 2G</a:t>
            </a:r>
            <a:b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Location: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Peyarabagan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park to golf green post office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C24202-D166-44C1-8EF8-537D85B250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7638"/>
            <a:ext cx="9144000" cy="477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5803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A58710-205D-4CBE-8AF8-DCC2831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534400" cy="11430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IRAT from LTE to W</a:t>
            </a:r>
            <a:b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700" dirty="0">
                <a:latin typeface="Calibri" panose="020F0502020204030204" pitchFamily="34" charset="0"/>
                <a:cs typeface="Calibri" panose="020F0502020204030204" pitchFamily="34" charset="0"/>
              </a:rPr>
              <a:t>Location: </a:t>
            </a:r>
            <a:r>
              <a:rPr lang="en-US" sz="2700" dirty="0" err="1">
                <a:latin typeface="Calibri" panose="020F0502020204030204" pitchFamily="34" charset="0"/>
                <a:cs typeface="Calibri" panose="020F0502020204030204" pitchFamily="34" charset="0"/>
              </a:rPr>
              <a:t>Basanti</a:t>
            </a:r>
            <a:r>
              <a:rPr lang="en-US" sz="2700" dirty="0">
                <a:latin typeface="Calibri" panose="020F0502020204030204" pitchFamily="34" charset="0"/>
                <a:cs typeface="Calibri" panose="020F0502020204030204" pitchFamily="34" charset="0"/>
              </a:rPr>
              <a:t> Hwy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71EEBB-8000-441A-8393-5A07F99F37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7638"/>
            <a:ext cx="9144000" cy="456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95535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A58710-205D-4CBE-8AF8-DCC283142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IRAT from LTE to W to G</a:t>
            </a:r>
            <a:b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700" dirty="0">
                <a:latin typeface="Calibri" panose="020F0502020204030204" pitchFamily="34" charset="0"/>
                <a:cs typeface="Calibri" panose="020F0502020204030204" pitchFamily="34" charset="0"/>
              </a:rPr>
              <a:t>Location: </a:t>
            </a:r>
            <a:r>
              <a:rPr lang="en-US" sz="2700" dirty="0" err="1">
                <a:latin typeface="Calibri" panose="020F0502020204030204" pitchFamily="34" charset="0"/>
                <a:cs typeface="Calibri" panose="020F0502020204030204" pitchFamily="34" charset="0"/>
              </a:rPr>
              <a:t>Basanti</a:t>
            </a:r>
            <a:r>
              <a:rPr lang="en-US" sz="2700" dirty="0">
                <a:latin typeface="Calibri" panose="020F0502020204030204" pitchFamily="34" charset="0"/>
                <a:cs typeface="Calibri" panose="020F0502020204030204" pitchFamily="34" charset="0"/>
              </a:rPr>
              <a:t> Hwy</a:t>
            </a:r>
            <a:br>
              <a:rPr lang="en-US" sz="27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176206-7151-40AA-879D-5E12A52BE2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95400"/>
            <a:ext cx="91440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78844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0B38B30-B714-469E-B953-73EE3D961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360716"/>
            <a:ext cx="85344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Good signal strength for testing For Vodafone 4G</a:t>
            </a:r>
          </a:p>
        </p:txBody>
      </p:sp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ED675DFD-A680-491C-8318-08210D8845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1255545"/>
            <a:ext cx="8229600" cy="4346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66727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8BC99B8-A6ED-428A-865D-E3B6BAAC5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1143000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Edge cell area for testing For Vodafone 4G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BAD6AB0-E827-4896-AC49-4EF670CDEC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1402398"/>
            <a:ext cx="8229600" cy="442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6048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A868A50-CE00-464F-AEE4-09BD49A49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Band switch area for testing for Vodafone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758346-F8B6-4054-90D0-E605D28540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127919"/>
            <a:ext cx="8384511" cy="460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517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772180"/>
            <a:ext cx="9144000" cy="523220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RSRP Criteria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28600" y="1408113"/>
            <a:ext cx="6705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4039" name="Rectangle 6"/>
          <p:cNvSpPr txBox="1">
            <a:spLocks noGrp="1" noChangeArrowheads="1"/>
          </p:cNvSpPr>
          <p:nvPr/>
        </p:nvSpPr>
        <p:spPr bwMode="auto">
          <a:xfrm>
            <a:off x="83820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sp>
        <p:nvSpPr>
          <p:cNvPr id="10" name="Content Placeholder 1"/>
          <p:cNvSpPr txBox="1">
            <a:spLocks/>
          </p:cNvSpPr>
          <p:nvPr/>
        </p:nvSpPr>
        <p:spPr>
          <a:xfrm>
            <a:off x="457200" y="1524000"/>
            <a:ext cx="8458200" cy="4191000"/>
          </a:xfrm>
          <a:prstGeom prst="rect">
            <a:avLst/>
          </a:prstGeom>
        </p:spPr>
        <p:txBody>
          <a:bodyPr/>
          <a:lstStyle>
            <a:lvl1pPr marL="365125" indent="-255588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1" fontAlgn="base" hangingPunct="1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Font typeface="Wingdings 3" pitchFamily="18" charset="2"/>
              <a:buNone/>
            </a:pPr>
            <a:endParaRPr lang="en-US" sz="2400" b="1" dirty="0">
              <a:latin typeface="Calibri" pitchFamily="34" charset="0"/>
              <a:cs typeface="Calibri" pitchFamily="34" charset="0"/>
            </a:endParaRPr>
          </a:p>
          <a:p>
            <a:pPr marL="109537" indent="0">
              <a:buFont typeface="Wingdings 3" pitchFamily="18" charset="2"/>
              <a:buNone/>
            </a:pPr>
            <a:endParaRPr lang="en-US" sz="2400" b="1" dirty="0">
              <a:latin typeface="Calibri" pitchFamily="34" charset="0"/>
              <a:cs typeface="Calibri" pitchFamily="34" charset="0"/>
            </a:endParaRPr>
          </a:p>
          <a:p>
            <a:r>
              <a:rPr lang="en-US" sz="2800" b="1" dirty="0">
                <a:latin typeface="Calibri" pitchFamily="34" charset="0"/>
                <a:cs typeface="Calibri" pitchFamily="34" charset="0"/>
              </a:rPr>
              <a:t>Near Cell	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:-</a:t>
            </a:r>
            <a:r>
              <a:rPr lang="en-US" sz="2800" dirty="0">
                <a:solidFill>
                  <a:srgbClr val="002060"/>
                </a:solidFill>
                <a:latin typeface="Calibri" panose="020F0502020204030204" pitchFamily="34" charset="0"/>
                <a:cs typeface="Calibri" pitchFamily="34" charset="0"/>
              </a:rPr>
              <a:t>Stationary: RSRP : -55dbm to -85dbm   </a:t>
            </a:r>
          </a:p>
          <a:p>
            <a:r>
              <a:rPr lang="en-US" sz="2800" b="1" dirty="0">
                <a:latin typeface="Calibri" panose="020F0502020204030204" pitchFamily="34" charset="0"/>
                <a:cs typeface="Calibri" pitchFamily="34" charset="0"/>
              </a:rPr>
              <a:t>Cell Edge	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:-</a:t>
            </a:r>
            <a:r>
              <a:rPr lang="en-US" sz="2800" dirty="0">
                <a:solidFill>
                  <a:srgbClr val="002060"/>
                </a:solidFill>
                <a:latin typeface="Calibri" panose="020F0502020204030204" pitchFamily="34" charset="0"/>
                <a:cs typeface="Calibri" pitchFamily="34" charset="0"/>
              </a:rPr>
              <a:t>Stationary: RSRP : -95dbm to -115dbm   </a:t>
            </a:r>
            <a:endParaRPr lang="en-US" sz="2800" dirty="0">
              <a:latin typeface="Calibri" panose="020F0502020204030204" pitchFamily="34" charset="0"/>
              <a:cs typeface="Calibri" pitchFamily="34" charset="0"/>
            </a:endParaRPr>
          </a:p>
          <a:p>
            <a:r>
              <a:rPr lang="en-US" sz="2800" b="1" dirty="0">
                <a:latin typeface="Calibri" panose="020F0502020204030204" pitchFamily="34" charset="0"/>
                <a:cs typeface="Calibri" pitchFamily="34" charset="0"/>
              </a:rPr>
              <a:t>Mixed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	:-</a:t>
            </a:r>
            <a:r>
              <a:rPr lang="en-US" sz="2800" dirty="0">
                <a:solidFill>
                  <a:srgbClr val="002060"/>
                </a:solidFill>
                <a:latin typeface="Calibri" panose="020F0502020204030204" pitchFamily="34" charset="0"/>
                <a:cs typeface="Calibri" pitchFamily="34" charset="0"/>
              </a:rPr>
              <a:t>Mobility: RSRP    : -55dbm to -120dbm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41116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81D51C7-9575-49AC-8211-E08DFC75E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700" dirty="0">
                <a:solidFill>
                  <a:srgbClr val="FF0000"/>
                </a:solidFill>
              </a:rPr>
              <a:t>Between High Rise building</a:t>
            </a:r>
            <a:endParaRPr lang="en-US" sz="2700" dirty="0"/>
          </a:p>
        </p:txBody>
      </p:sp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E789FD10-DE63-4FAF-96BA-A9BC439FDB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515560"/>
            <a:ext cx="8229600" cy="445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42612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DEB24-1B80-4DED-8DA6-10B1B77FC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Near Cell : Vodafone Band 41</a:t>
            </a:r>
            <a:b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</a:br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Science city, </a:t>
            </a:r>
            <a:r>
              <a:rPr lang="en-US" sz="34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kolkata</a:t>
            </a:r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west Bengal</a:t>
            </a:r>
            <a:endParaRPr lang="en-IN" sz="34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F6554B-BABB-4F12-9389-2D6455133940}"/>
              </a:ext>
            </a:extLst>
          </p:cNvPr>
          <p:cNvSpPr/>
          <p:nvPr/>
        </p:nvSpPr>
        <p:spPr>
          <a:xfrm>
            <a:off x="7162800" y="1600200"/>
            <a:ext cx="152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IN" dirty="0">
                <a:solidFill>
                  <a:srgbClr val="000000"/>
                </a:solidFill>
              </a:rPr>
              <a:t>RSRP:  -65dbm to -75dbm</a:t>
            </a:r>
          </a:p>
          <a:p>
            <a:pPr fontAlgn="ctr"/>
            <a:endParaRPr lang="en-IN" dirty="0">
              <a:solidFill>
                <a:srgbClr val="000000"/>
              </a:solidFill>
            </a:endParaRPr>
          </a:p>
          <a:p>
            <a:pPr fontAlgn="ctr"/>
            <a:r>
              <a:rPr lang="en-IN" dirty="0">
                <a:solidFill>
                  <a:srgbClr val="000000"/>
                </a:solidFill>
              </a:rPr>
              <a:t>LAT &amp; LONG: 22.531467,88.395553</a:t>
            </a:r>
          </a:p>
        </p:txBody>
      </p:sp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F6894894-93B0-4592-9E26-5D85C0F78F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674" y="1568548"/>
            <a:ext cx="7038126" cy="430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83977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DEB24-1B80-4DED-8DA6-10B1B77FC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8515350" cy="1800890"/>
          </a:xfrm>
        </p:spPr>
        <p:txBody>
          <a:bodyPr>
            <a:normAutofit/>
          </a:bodyPr>
          <a:lstStyle/>
          <a:p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Edge Cell : Vodafone Band 41</a:t>
            </a:r>
            <a:br>
              <a:rPr lang="en-US" sz="2100" dirty="0">
                <a:latin typeface="Calibri" pitchFamily="34" charset="0"/>
                <a:cs typeface="Calibri" pitchFamily="34" charset="0"/>
              </a:rPr>
            </a:br>
            <a:endParaRPr lang="en-IN" sz="2100" dirty="0"/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6B993E67-2150-4DDA-8184-54AFDD0A12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1295400"/>
            <a:ext cx="7772400" cy="45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458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DEB24-1B80-4DED-8DA6-10B1B77FC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04801"/>
            <a:ext cx="8515350" cy="1219200"/>
          </a:xfrm>
        </p:spPr>
        <p:txBody>
          <a:bodyPr>
            <a:normAutofit/>
          </a:bodyPr>
          <a:lstStyle/>
          <a:p>
            <a:r>
              <a:rPr lang="en-US" sz="34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Near Cell : Vodafone Band 3</a:t>
            </a:r>
            <a:endParaRPr lang="en-IN" sz="3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158E9B-1931-44A7-A1E9-03F26AAA2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94" y="1484113"/>
            <a:ext cx="8704612" cy="400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15575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DEB24-1B80-4DED-8DA6-10B1B77FC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04801"/>
            <a:ext cx="8515350" cy="1410892"/>
          </a:xfrm>
        </p:spPr>
        <p:txBody>
          <a:bodyPr>
            <a:normAutofit/>
          </a:bodyPr>
          <a:lstStyle/>
          <a:p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Edge cell:-  Vodafone Band 3</a:t>
            </a:r>
            <a:b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</a:br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Golf green, </a:t>
            </a:r>
            <a:r>
              <a:rPr lang="en-US" sz="34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kolkata</a:t>
            </a:r>
            <a:r>
              <a:rPr lang="en-US" sz="3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west Bengal</a:t>
            </a:r>
            <a:endParaRPr lang="en-IN" sz="34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14FA1AF-26BB-4CB0-B5F7-7B1CEA3552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9596" y="2226469"/>
            <a:ext cx="4872369" cy="326350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6F6554B-BABB-4F12-9389-2D6455133940}"/>
              </a:ext>
            </a:extLst>
          </p:cNvPr>
          <p:cNvSpPr/>
          <p:nvPr/>
        </p:nvSpPr>
        <p:spPr>
          <a:xfrm>
            <a:off x="7010399" y="1952422"/>
            <a:ext cx="152868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IN" dirty="0">
                <a:solidFill>
                  <a:srgbClr val="000000"/>
                </a:solidFill>
              </a:rPr>
              <a:t>RSRP</a:t>
            </a:r>
            <a:r>
              <a:rPr lang="en-IN" dirty="0"/>
              <a:t>:  -</a:t>
            </a:r>
            <a:r>
              <a:rPr lang="en-US" dirty="0">
                <a:latin typeface="Calibri" pitchFamily="34" charset="0"/>
                <a:cs typeface="Calibri" pitchFamily="34" charset="0"/>
              </a:rPr>
              <a:t>95dbm to -110dbm </a:t>
            </a:r>
          </a:p>
          <a:p>
            <a:pPr fontAlgn="ctr"/>
            <a:endParaRPr lang="en-IN" dirty="0"/>
          </a:p>
          <a:p>
            <a:pPr fontAlgn="ctr"/>
            <a:r>
              <a:rPr lang="en-IN" dirty="0">
                <a:solidFill>
                  <a:srgbClr val="000000"/>
                </a:solidFill>
              </a:rPr>
              <a:t>LAT &amp; LONG: 22.491869,88.361709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11FA61-363E-479E-9FBB-AC9D9A49AC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596" y="1952422"/>
            <a:ext cx="4872369" cy="40483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16D6AD3-80C6-4431-854A-529970DB14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1530108"/>
            <a:ext cx="6400800" cy="447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98224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D48D954-D605-484B-8FDA-0BAE269544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2476" y="1481138"/>
            <a:ext cx="5959048" cy="45259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E7F075C-49C4-4321-9B86-EA66DFAB6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Near Cell:-  Vodafone Band 1</a:t>
            </a:r>
            <a:br>
              <a:rPr lang="en-US" sz="4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</a:br>
            <a:r>
              <a:rPr lang="en-US" sz="4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Bengal Chemical, </a:t>
            </a:r>
            <a:r>
              <a:rPr lang="en-US" sz="4400" dirty="0" err="1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kolkata</a:t>
            </a:r>
            <a:r>
              <a:rPr lang="en-US" sz="44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, west Bengal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88554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5D133FB-F69E-4348-88AC-B913ACDAF2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1909" y="1481138"/>
            <a:ext cx="7220182" cy="45259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CE5BE79-A674-4996-97F2-17ABFCEEC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Edge Cell:-  Vodafone Band 1</a:t>
            </a:r>
            <a:br>
              <a:rPr lang="en-US" sz="40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</a:br>
            <a:r>
              <a:rPr lang="en-US" sz="4000" dirty="0" err="1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Saltlake</a:t>
            </a:r>
            <a:r>
              <a:rPr lang="en-US" sz="40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 Stadium, </a:t>
            </a:r>
            <a:r>
              <a:rPr lang="en-US" sz="4000" dirty="0" err="1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kolkata</a:t>
            </a:r>
            <a:r>
              <a:rPr lang="en-US" sz="40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, west Bengal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9462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2384B9-4A3B-4662-AAF1-655828C3C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  <a:t>Near Cell : Vodafone (Band L1)</a:t>
            </a:r>
            <a:b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</a:br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  <a:t>Das </a:t>
            </a:r>
            <a:r>
              <a:rPr lang="en-US" sz="3200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  <a:t>Para,Mukandapur</a:t>
            </a:r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  <a:t>, </a:t>
            </a:r>
            <a:r>
              <a:rPr lang="en-US" sz="3200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  <a:t>kolkata</a:t>
            </a:r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  <a:t>, west Bengal</a:t>
            </a:r>
            <a:endParaRPr lang="en-IN" sz="3200" dirty="0">
              <a:highlight>
                <a:srgbClr val="FFFF00"/>
              </a:highligh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15CD68-1EE3-43ED-AF53-AE0E16E819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1138"/>
            <a:ext cx="5105400" cy="45259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9F5CB6-46A1-4A1C-8730-428D79512463}"/>
              </a:ext>
            </a:extLst>
          </p:cNvPr>
          <p:cNvSpPr txBox="1"/>
          <p:nvPr/>
        </p:nvSpPr>
        <p:spPr>
          <a:xfrm>
            <a:off x="5715000" y="2133600"/>
            <a:ext cx="2971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Daspara</a:t>
            </a:r>
            <a:r>
              <a:rPr lang="en-US" b="1" dirty="0"/>
              <a:t>, </a:t>
            </a:r>
            <a:r>
              <a:rPr lang="en-US" b="1" dirty="0" err="1"/>
              <a:t>Mukandapur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Lat : 22.489666</a:t>
            </a:r>
          </a:p>
          <a:p>
            <a:r>
              <a:rPr lang="en-US" b="1" dirty="0"/>
              <a:t>Long : 88.413138</a:t>
            </a:r>
          </a:p>
          <a:p>
            <a:endParaRPr lang="en-IN" b="1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24567C4-AFBB-45D0-A9D4-2C019C1ABC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979315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38197DA-D4E6-4996-AEEB-3E332EDF04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676400"/>
            <a:ext cx="4881671" cy="35052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A6B3214-4CF9-4F6C-B5DD-1A32F7C15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highlight>
                  <a:srgbClr val="FFFF00"/>
                </a:highlight>
              </a:rPr>
              <a:t>IRAT Handover (Vodafone)</a:t>
            </a:r>
            <a:endParaRPr lang="en-IN" sz="3600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89784C-CA38-4013-8016-F70F1A2DC204}"/>
              </a:ext>
            </a:extLst>
          </p:cNvPr>
          <p:cNvSpPr txBox="1"/>
          <p:nvPr/>
        </p:nvSpPr>
        <p:spPr>
          <a:xfrm>
            <a:off x="5791200" y="2209800"/>
            <a:ext cx="2743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Basanti</a:t>
            </a:r>
            <a:r>
              <a:rPr lang="en-US" dirty="0"/>
              <a:t> Highway</a:t>
            </a:r>
          </a:p>
          <a:p>
            <a:endParaRPr lang="en-US" dirty="0"/>
          </a:p>
          <a:p>
            <a:r>
              <a:rPr lang="en-US" dirty="0"/>
              <a:t>4G to 2G to 4G</a:t>
            </a:r>
          </a:p>
          <a:p>
            <a:endParaRPr lang="en-US" dirty="0"/>
          </a:p>
          <a:p>
            <a:r>
              <a:rPr lang="en-US" dirty="0"/>
              <a:t>Lat : 22.5243728</a:t>
            </a:r>
          </a:p>
          <a:p>
            <a:r>
              <a:rPr lang="en-US" dirty="0"/>
              <a:t>Long : 88.4345696</a:t>
            </a:r>
          </a:p>
          <a:p>
            <a:endParaRPr lang="en-US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322102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19708" y="2438400"/>
            <a:ext cx="5930599" cy="206210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Drive </a:t>
            </a:r>
            <a:r>
              <a:rPr lang="en-US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Route_Kolkata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defRPr/>
            </a:pP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defRPr/>
            </a:pPr>
            <a:r>
              <a:rPr lang="en-US" sz="3200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Operator: Idea LTE/WCDMA/GSM</a:t>
            </a:r>
          </a:p>
          <a:p>
            <a:pPr algn="ctr" eaLnBrk="1" hangingPunct="1">
              <a:defRPr/>
            </a:pPr>
            <a:r>
              <a:rPr lang="en-US" sz="3200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Mode: Idle &amp; Connected</a:t>
            </a: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4648200" y="3733800"/>
            <a:ext cx="32004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>
              <a:latin typeface="Verdana" panose="020B0604030504040204" pitchFamily="34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57975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059118" y="2438400"/>
            <a:ext cx="4851777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Drive 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Route_Kolkata</a:t>
            </a: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defRPr/>
            </a:pP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defRPr/>
            </a:pPr>
            <a:r>
              <a:rPr lang="en-US" sz="3600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Operator: </a:t>
            </a:r>
            <a:r>
              <a:rPr lang="en-US" sz="3600" b="1" dirty="0" err="1">
                <a:ln w="1905"/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Jio</a:t>
            </a:r>
            <a:r>
              <a:rPr lang="en-US" sz="3600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LTE VoLTE</a:t>
            </a:r>
          </a:p>
          <a:p>
            <a:pPr algn="ctr" eaLnBrk="1" hangingPunct="1">
              <a:defRPr/>
            </a:pPr>
            <a:r>
              <a:rPr lang="en-US" sz="3600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Mode: Idle &amp; Connected</a:t>
            </a: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4648200" y="3733800"/>
            <a:ext cx="32004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>
              <a:latin typeface="Verdana" panose="020B0604030504040204" pitchFamily="34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906260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6084D-B979-46BF-A33C-2E8A1BBAA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1625"/>
            <a:ext cx="8302625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Near Cell : Idea LTE Band 3</a:t>
            </a:r>
            <a:b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</a:br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Science city, </a:t>
            </a:r>
            <a:r>
              <a:rPr 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kolkata</a:t>
            </a:r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, west Bengal</a:t>
            </a:r>
            <a:endParaRPr lang="en-US" sz="3200" dirty="0"/>
          </a:p>
        </p:txBody>
      </p:sp>
      <p:pic>
        <p:nvPicPr>
          <p:cNvPr id="8" name="Content Placeholder 15">
            <a:extLst>
              <a:ext uri="{FF2B5EF4-FFF2-40B4-BE49-F238E27FC236}">
                <a16:creationId xmlns:a16="http://schemas.microsoft.com/office/drawing/2014/main" id="{8E75229A-8E86-4EFA-B7EC-63ABE800F4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1" y="1458736"/>
            <a:ext cx="6324600" cy="40276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A4AF158-9845-47C1-8BCC-29CB1535303B}"/>
              </a:ext>
            </a:extLst>
          </p:cNvPr>
          <p:cNvSpPr/>
          <p:nvPr/>
        </p:nvSpPr>
        <p:spPr>
          <a:xfrm>
            <a:off x="7086600" y="3276600"/>
            <a:ext cx="1905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IN" dirty="0">
                <a:solidFill>
                  <a:srgbClr val="000000"/>
                </a:solidFill>
              </a:rPr>
              <a:t>RSRP:  -65dbm to -75dbm</a:t>
            </a:r>
          </a:p>
          <a:p>
            <a:pPr fontAlgn="ctr"/>
            <a:endParaRPr lang="en-IN" dirty="0">
              <a:solidFill>
                <a:srgbClr val="000000"/>
              </a:solidFill>
            </a:endParaRPr>
          </a:p>
          <a:p>
            <a:pPr fontAlgn="ctr"/>
            <a:r>
              <a:rPr lang="en-IN" dirty="0">
                <a:solidFill>
                  <a:srgbClr val="000000"/>
                </a:solidFill>
              </a:rPr>
              <a:t>LAT &amp; LONG: 22.531467,88.395553</a:t>
            </a:r>
          </a:p>
        </p:txBody>
      </p:sp>
    </p:spTree>
    <p:extLst>
      <p:ext uri="{BB962C8B-B14F-4D97-AF65-F5344CB8AC3E}">
        <p14:creationId xmlns:p14="http://schemas.microsoft.com/office/powerpoint/2010/main" val="3169160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41BFB-DE3E-4859-9F93-6DF6D9E5F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1625"/>
            <a:ext cx="8226425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Edge Cell : Idea LTE Band 3,41</a:t>
            </a:r>
            <a:b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</a:br>
            <a:r>
              <a:rPr 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Baraipur</a:t>
            </a:r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, </a:t>
            </a:r>
            <a:r>
              <a:rPr 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kolkata</a:t>
            </a:r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itchFamily="34" charset="0"/>
              </a:rPr>
              <a:t>, west Bengal</a:t>
            </a:r>
            <a:endParaRPr lang="en-US" sz="3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35A1BA-F50B-4176-98CC-C7F7DE7C6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95400"/>
            <a:ext cx="6477001" cy="455128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95CD54F-2594-4BA4-B703-34D95667A1DB}"/>
              </a:ext>
            </a:extLst>
          </p:cNvPr>
          <p:cNvSpPr/>
          <p:nvPr/>
        </p:nvSpPr>
        <p:spPr>
          <a:xfrm flipH="1">
            <a:off x="7391400" y="3244334"/>
            <a:ext cx="160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IN" dirty="0">
                <a:solidFill>
                  <a:srgbClr val="000000"/>
                </a:solidFill>
              </a:rPr>
              <a:t>LAT &amp; LONG: </a:t>
            </a:r>
            <a:r>
              <a:rPr lang="en-US" dirty="0"/>
              <a:t>22.572645</a:t>
            </a:r>
            <a:r>
              <a:rPr lang="en-IN" dirty="0">
                <a:solidFill>
                  <a:srgbClr val="000000"/>
                </a:solidFill>
              </a:rPr>
              <a:t>,</a:t>
            </a:r>
            <a:r>
              <a:rPr lang="en-US" b="1" dirty="0"/>
              <a:t> </a:t>
            </a:r>
            <a:r>
              <a:rPr lang="en-US" dirty="0"/>
              <a:t>88.363892</a:t>
            </a:r>
            <a:endParaRPr lang="en-I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32599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08B33-9D10-4709-A4F7-767518332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01625"/>
            <a:ext cx="8455025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L2W IRAT : </a:t>
            </a:r>
            <a:r>
              <a:rPr lang="en-IN" sz="32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Idea </a:t>
            </a:r>
            <a:r>
              <a:rPr lang="en-IN" sz="3200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Baraipur</a:t>
            </a:r>
            <a:r>
              <a:rPr lang="en-IN" sz="32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,Kolkata</a:t>
            </a:r>
            <a:endParaRPr lang="en-US" sz="3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C9A126-3B3B-43FB-8029-9B4BE0B233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143000"/>
            <a:ext cx="6324600" cy="488131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5DA10C7-BB0F-4136-9E7B-E042EC90626B}"/>
              </a:ext>
            </a:extLst>
          </p:cNvPr>
          <p:cNvSpPr/>
          <p:nvPr/>
        </p:nvSpPr>
        <p:spPr>
          <a:xfrm flipH="1">
            <a:off x="7239000" y="3244334"/>
            <a:ext cx="160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/>
            <a:r>
              <a:rPr lang="en-IN" dirty="0">
                <a:solidFill>
                  <a:srgbClr val="000000"/>
                </a:solidFill>
              </a:rPr>
              <a:t>LAT &amp; LONG: </a:t>
            </a:r>
            <a:r>
              <a:rPr lang="en-US" dirty="0">
                <a:solidFill>
                  <a:prstClr val="black"/>
                </a:solidFill>
              </a:rPr>
              <a:t>22.572645</a:t>
            </a:r>
            <a:r>
              <a:rPr lang="en-IN" dirty="0">
                <a:solidFill>
                  <a:srgbClr val="000000"/>
                </a:solidFill>
              </a:rPr>
              <a:t>,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88.363892</a:t>
            </a:r>
            <a:endParaRPr lang="en-I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2693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896C5-AE81-4017-A46C-99582B21B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043" y="152400"/>
            <a:ext cx="8084308" cy="1676400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W2G IRAT : </a:t>
            </a:r>
            <a:r>
              <a:rPr lang="en-IN" sz="36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Idea</a:t>
            </a:r>
            <a:endParaRPr lang="en-IN" sz="3600" dirty="0">
              <a:solidFill>
                <a:srgbClr val="FF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35B1B4-84F5-46CA-8583-532353F2C05B}"/>
              </a:ext>
            </a:extLst>
          </p:cNvPr>
          <p:cNvSpPr/>
          <p:nvPr/>
        </p:nvSpPr>
        <p:spPr>
          <a:xfrm>
            <a:off x="5757529" y="3152001"/>
            <a:ext cx="275782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US" dirty="0">
                <a:latin typeface="Calibri" pitchFamily="34" charset="0"/>
                <a:cs typeface="Calibri" pitchFamily="34" charset="0"/>
              </a:rPr>
              <a:t> </a:t>
            </a:r>
            <a:r>
              <a:rPr lang="en-IN" dirty="0">
                <a:solidFill>
                  <a:srgbClr val="000000"/>
                </a:solidFill>
              </a:rPr>
              <a:t>LAT &amp; LONG: 22.527062,88.441782</a:t>
            </a: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C8AF54B5-0DD6-499D-9EA0-9FDDD75744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706" y="1371600"/>
            <a:ext cx="8245124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78748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B28BD6-9272-4FBA-8E59-66A693BBC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922" y="279400"/>
            <a:ext cx="7883279" cy="1143000"/>
          </a:xfrm>
        </p:spPr>
        <p:txBody>
          <a:bodyPr>
            <a:normAutofit fontScale="90000"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IDEA SRVCC</a:t>
            </a:r>
            <a:b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Route: </a:t>
            </a:r>
            <a:r>
              <a:rPr lang="en-US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Kalyanpur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 Road(</a:t>
            </a:r>
            <a:r>
              <a:rPr lang="en-US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Panchanantala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 Temple to </a:t>
            </a:r>
            <a:r>
              <a:rPr lang="en-US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Ramgopalpur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 Primary School)</a:t>
            </a:r>
            <a:endParaRPr lang="en-US" sz="2400" dirty="0">
              <a:latin typeface="Calibri" panose="020F050202020403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0B492CD-5A66-4BB1-BF30-9413F5DD3E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3521" y="1481138"/>
            <a:ext cx="7536957" cy="452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62843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F2552FF-F31F-4BC2-9D35-83928AA17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IDEA REDIRECTION (4G to 3G)</a:t>
            </a:r>
            <a:b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Route: </a:t>
            </a:r>
            <a:r>
              <a:rPr lang="en-US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Basanti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 Highway(Science city to Koyla </a:t>
            </a:r>
            <a:r>
              <a:rPr lang="en-US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Dipo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 Bus Stand)</a:t>
            </a:r>
          </a:p>
        </p:txBody>
      </p:sp>
      <p:pic>
        <p:nvPicPr>
          <p:cNvPr id="4" name="Content Placeholder 7">
            <a:extLst>
              <a:ext uri="{FF2B5EF4-FFF2-40B4-BE49-F238E27FC236}">
                <a16:creationId xmlns:a16="http://schemas.microsoft.com/office/drawing/2014/main" id="{8E25F3BE-D9C9-498D-BF75-800205D95F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417638"/>
            <a:ext cx="7848600" cy="467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59975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5A0B750-6181-4672-B409-BFBC626D26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4270" y="1219200"/>
            <a:ext cx="7848600" cy="51054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0E24FE9-2730-4DF7-8101-F96931722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IDEA Cell RESELECTION (4G to 3G)</a:t>
            </a:r>
            <a:b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Route: </a:t>
            </a:r>
            <a:r>
              <a:rPr lang="en-US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Basanti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 Highway(</a:t>
            </a:r>
            <a:r>
              <a:rPr lang="en-US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Chowbaga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bajar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 to </a:t>
            </a:r>
            <a:r>
              <a:rPr lang="en-US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bantala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 pumping station)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4036948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F1E62CA-72A2-4452-8ED3-4F3F70312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IDEA Intra band Inter frequency for B3(1466-1441)</a:t>
            </a:r>
            <a:b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Route: EM Bypass(Ruby to Metropolis)</a:t>
            </a:r>
            <a:endParaRPr lang="en-US" sz="2400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9EFF92E-3D7D-4826-BC99-50A563102C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" y="1295400"/>
            <a:ext cx="81534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98093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2674814-3A19-4AEF-B5C4-BAD9431C93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550306"/>
            <a:ext cx="8229600" cy="485049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103C6F9-B027-42E0-A797-1CEE96173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IDEA Band handover (B41 to B3 to B41)</a:t>
            </a:r>
            <a:b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Route: EM Bypass(VIP Nagar to </a:t>
            </a:r>
            <a:r>
              <a:rPr lang="en-US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Dhapa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5604631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3153B00-C190-43A0-9633-701B97829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IDEA Band handover (B3 to B41 to B3)</a:t>
            </a:r>
            <a:b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Route: EM Bypass(</a:t>
            </a:r>
            <a:r>
              <a:rPr lang="en-US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Mukundupur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 to </a:t>
            </a:r>
            <a:r>
              <a:rPr lang="en-US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Rajdanga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)</a:t>
            </a:r>
            <a:endParaRPr lang="en-US" sz="2400" dirty="0"/>
          </a:p>
        </p:txBody>
      </p:sp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76D46AF4-1AC4-48C0-98BF-A67775F335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9557" y="1417638"/>
            <a:ext cx="8229600" cy="491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315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844E67B-05F0-4C53-AF76-0C88F0CA3F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D786E6E-D883-4CD5-A5DE-F7196C378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2400"/>
            <a:ext cx="8686800" cy="160108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JIO 4G band Reselection (Band 40 to band3 to band 5)</a:t>
            </a:r>
            <a:b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Route: New Town Area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A9ACDA-60A9-400C-8FFB-53C60ADE5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1138"/>
            <a:ext cx="9144000" cy="537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31740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C01AE1D-876F-482B-9207-ABD7E7A8A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IDEA Band handover (B3 to B1 to B3 to B41)</a:t>
            </a:r>
            <a:b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Route: EM Bypass(</a:t>
            </a:r>
            <a:r>
              <a:rPr lang="en-US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Panchanantala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 temple to </a:t>
            </a:r>
            <a:r>
              <a:rPr lang="en-US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Jisan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 Market)</a:t>
            </a:r>
            <a:endParaRPr lang="en-US" sz="2400" dirty="0"/>
          </a:p>
        </p:txBody>
      </p:sp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E36D9513-4A3B-4027-83C5-0114E4E05C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417638"/>
            <a:ext cx="7772400" cy="4754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36027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072389A-94ED-46C2-AE7C-BBE1DA60C7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401762"/>
            <a:ext cx="7391400" cy="51816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543296D-9061-484F-8AA0-49065C545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IDEA IRAT handover (4G to 2G to 4G to 3G)</a:t>
            </a:r>
            <a:b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Route: </a:t>
            </a:r>
            <a:r>
              <a:rPr lang="en-US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Kalyanpur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 Road(</a:t>
            </a:r>
            <a:r>
              <a:rPr lang="en-US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Ramgopal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 primary School to </a:t>
            </a:r>
            <a:r>
              <a:rPr lang="en-US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Kalyanpur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1944657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2384B9-4A3B-4662-AAF1-655828C3C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  <a:t>Near Cell : IDEA (Band L41 &amp; L3)</a:t>
            </a:r>
            <a:b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</a:br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  <a:t>Das </a:t>
            </a:r>
            <a:r>
              <a:rPr lang="en-US" sz="3200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  <a:t>Para,Mukandapur</a:t>
            </a:r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  <a:t>, </a:t>
            </a:r>
            <a:r>
              <a:rPr lang="en-US" sz="3200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  <a:t>kolkata</a:t>
            </a:r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  <a:t>, west Bengal</a:t>
            </a:r>
            <a:endParaRPr lang="en-IN" sz="3200" dirty="0">
              <a:highlight>
                <a:srgbClr val="FFFF00"/>
              </a:highligh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15CD68-1EE3-43ED-AF53-AE0E16E819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1138"/>
            <a:ext cx="5105400" cy="45259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9F5CB6-46A1-4A1C-8730-428D79512463}"/>
              </a:ext>
            </a:extLst>
          </p:cNvPr>
          <p:cNvSpPr txBox="1"/>
          <p:nvPr/>
        </p:nvSpPr>
        <p:spPr>
          <a:xfrm>
            <a:off x="5715000" y="2133600"/>
            <a:ext cx="2971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Daspara</a:t>
            </a:r>
            <a:r>
              <a:rPr lang="en-US" b="1" dirty="0"/>
              <a:t>, </a:t>
            </a:r>
            <a:r>
              <a:rPr lang="en-US" b="1" dirty="0" err="1"/>
              <a:t>Mukandapur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Lat : 22.489666</a:t>
            </a:r>
          </a:p>
          <a:p>
            <a:r>
              <a:rPr lang="en-US" b="1" dirty="0"/>
              <a:t>Long : 88.413138</a:t>
            </a:r>
          </a:p>
          <a:p>
            <a:endParaRPr lang="en-IN" b="1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24567C4-AFBB-45D0-A9D4-2C019C1ABC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5070746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5A20CF3C-2C0A-41FC-93AC-C00BAD87F2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199" y="1600200"/>
            <a:ext cx="5645587" cy="43434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2C491C4-2600-4AB9-A30D-B183120A8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  <a:t>Edge Cell : IDEA (Band L41 &amp; L3)</a:t>
            </a:r>
            <a:b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</a:br>
            <a:r>
              <a:rPr lang="en-US" sz="3200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  <a:t>Kalikapur</a:t>
            </a:r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  <a:t>, </a:t>
            </a:r>
            <a:r>
              <a:rPr lang="en-US" sz="3200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  <a:t>kolkata</a:t>
            </a:r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itchFamily="34" charset="0"/>
              </a:rPr>
              <a:t>, west Bengal</a:t>
            </a:r>
            <a:endParaRPr lang="en-IN" sz="3200" dirty="0">
              <a:highlight>
                <a:srgbClr val="FFFF00"/>
              </a:highligh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DE1C1B-3732-4D17-9226-56BF565084A5}"/>
              </a:ext>
            </a:extLst>
          </p:cNvPr>
          <p:cNvSpPr txBox="1"/>
          <p:nvPr/>
        </p:nvSpPr>
        <p:spPr>
          <a:xfrm>
            <a:off x="6248400" y="22098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Singhabari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Lat : 22.496485</a:t>
            </a:r>
          </a:p>
          <a:p>
            <a:r>
              <a:rPr lang="en-US" b="1" dirty="0"/>
              <a:t>Long : 88.398070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28165884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966E21-1F53-49F1-A944-DA272B331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IRAT Handover (Idea)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715E40-2360-44A0-A865-9D3DC22E62B2}"/>
              </a:ext>
            </a:extLst>
          </p:cNvPr>
          <p:cNvSpPr txBox="1"/>
          <p:nvPr/>
        </p:nvSpPr>
        <p:spPr>
          <a:xfrm>
            <a:off x="5410200" y="2057400"/>
            <a:ext cx="327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4G to 2G to 4G</a:t>
            </a:r>
          </a:p>
          <a:p>
            <a:endParaRPr lang="en-US" dirty="0"/>
          </a:p>
          <a:p>
            <a:r>
              <a:rPr lang="en-US" dirty="0"/>
              <a:t>Lat: 22.5662726</a:t>
            </a:r>
          </a:p>
          <a:p>
            <a:r>
              <a:rPr lang="en-US" dirty="0"/>
              <a:t>Long : 88.3979941</a:t>
            </a:r>
            <a:endParaRPr lang="en-IN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0F6DC21-6F02-44B3-91D5-FBFA905750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4525962"/>
          </a:xfrm>
        </p:spPr>
        <p:txBody>
          <a:bodyPr/>
          <a:lstStyle/>
          <a:p>
            <a:pPr lvl="8"/>
            <a:r>
              <a:rPr lang="en-US" dirty="0"/>
              <a:t>                                          </a:t>
            </a:r>
            <a:r>
              <a:rPr lang="en-US" dirty="0" err="1"/>
              <a:t>Beleghata</a:t>
            </a:r>
            <a:r>
              <a:rPr lang="en-US" dirty="0"/>
              <a:t>, Kolkata</a:t>
            </a:r>
            <a:endParaRPr lang="en-IN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761103-9A72-4C92-9C62-A548A3BC9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234" y="1504584"/>
            <a:ext cx="45529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96486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1447800"/>
            <a:ext cx="8229600" cy="3352800"/>
          </a:xfrm>
        </p:spPr>
        <p:txBody>
          <a:bodyPr/>
          <a:lstStyle/>
          <a:p>
            <a:pPr algn="ctr">
              <a:spcBef>
                <a:spcPct val="50000"/>
              </a:spcBef>
              <a:buFont typeface="Wingdings 3" pitchFamily="18" charset="2"/>
              <a:buNone/>
              <a:defRPr/>
            </a:pPr>
            <a:endParaRPr lang="en-US" sz="2800" b="1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  <a:defRPr/>
            </a:pPr>
            <a:endParaRPr lang="en-US" sz="2800" b="1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  <a:defRPr/>
            </a:pPr>
            <a:endParaRPr lang="en-US" sz="2800" b="1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en-US" sz="2800" b="1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Times New Roman" pitchFamily="18" charset="0"/>
              </a:rPr>
              <a:t>MARQUIS TECHNOLOGIES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rgbClr val="3333CC"/>
                </a:solidFill>
                <a:latin typeface="Calibri" pitchFamily="34" charset="0"/>
                <a:hlinkClick r:id="rId2"/>
              </a:rPr>
              <a:t>www.marquistech.com</a:t>
            </a:r>
            <a:endParaRPr lang="en-US" b="1" dirty="0">
              <a:solidFill>
                <a:srgbClr val="3333CC"/>
              </a:solidFill>
              <a:latin typeface="Calibri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b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b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b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b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b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b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b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b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  <a:t>			</a:t>
            </a:r>
            <a:r>
              <a:rPr lang="en-US" sz="6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  <a:t>THANK YOU</a:t>
            </a:r>
            <a:br>
              <a:rPr lang="en-US" sz="6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215445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A4AE9DE-BB05-4B69-BFF5-00A190972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578556"/>
            <a:ext cx="8534400" cy="11430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JIO 4G band handover (band 40 band 3to band 40)</a:t>
            </a:r>
            <a:br>
              <a:rPr lang="en-US" sz="28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Route: New Town Area</a:t>
            </a:r>
            <a:endParaRPr lang="en-US" sz="2800" dirty="0">
              <a:solidFill>
                <a:schemeClr val="accent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18B433-3F2E-48AF-B9DE-A16B3E735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2600"/>
            <a:ext cx="91440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0281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st Plan and Drive Route.potx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Test Plan and Drive Route.potx</Template>
  <TotalTime>2256</TotalTime>
  <Words>1415</Words>
  <Application>Microsoft Office PowerPoint</Application>
  <PresentationFormat>On-screen Show (4:3)</PresentationFormat>
  <Paragraphs>250</Paragraphs>
  <Slides>85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98" baseType="lpstr">
      <vt:lpstr>SimSun</vt:lpstr>
      <vt:lpstr>arial</vt:lpstr>
      <vt:lpstr>Calibri</vt:lpstr>
      <vt:lpstr>Cambria</vt:lpstr>
      <vt:lpstr>Lucida Grande</vt:lpstr>
      <vt:lpstr>Lucida Sans Unicode</vt:lpstr>
      <vt:lpstr>Times New Roman</vt:lpstr>
      <vt:lpstr>Verdana</vt:lpstr>
      <vt:lpstr>Wingdings</vt:lpstr>
      <vt:lpstr>Wingdings 2</vt:lpstr>
      <vt:lpstr>Wingdings 3</vt:lpstr>
      <vt:lpstr>Test Plan and Drive Route.potx</vt:lpstr>
      <vt:lpstr>Worksheet</vt:lpstr>
      <vt:lpstr>MARQUIS TECHNOLOGIES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JIO 4G band Reselection (Band 40 to band3 to band 5) Route: New Town Area</vt:lpstr>
      <vt:lpstr>JIO 4G band handover (band 40 band 3to band 40) Route: New Town Area</vt:lpstr>
      <vt:lpstr>Edge cell area For jio 4G</vt:lpstr>
      <vt:lpstr>Find a Band switch area testing for JIO 4G(band 40 to 5 to 40)</vt:lpstr>
      <vt:lpstr>Medium signal strength testing for Jio 4G</vt:lpstr>
      <vt:lpstr>NON CA Cell to CA Cell Handover LOCATION : HATISALA BUSSTAND to WELFIT TALAX</vt:lpstr>
      <vt:lpstr>Between High Building</vt:lpstr>
      <vt:lpstr>CA Cell to CA Cell IDLE HandOver LOCATION : WELFIT TALAX</vt:lpstr>
      <vt:lpstr>CA Cell to non CA Cell IDLE Handover LOCATION : HATISALA BUSSTAND to WELFIT TALAX</vt:lpstr>
      <vt:lpstr>Medium signal strength testing for Jio 4G</vt:lpstr>
      <vt:lpstr>RJIO Band 40 Near Cell</vt:lpstr>
      <vt:lpstr>RJIO Band 40 Edge Cell</vt:lpstr>
      <vt:lpstr>  RJIO Band-5 Near Cell</vt:lpstr>
      <vt:lpstr>RJIO Band-5 Edge Cell</vt:lpstr>
      <vt:lpstr>RJIO Band 3 Near Cell</vt:lpstr>
      <vt:lpstr> RJIO Band 3 Edge Cell</vt:lpstr>
      <vt:lpstr>PowerPoint Presentation</vt:lpstr>
      <vt:lpstr>Reselection from Band 3 to B40 to B3 Location: Uniworld to Unitech Gate 2</vt:lpstr>
      <vt:lpstr>PowerPoint Presentation</vt:lpstr>
      <vt:lpstr>PowerPoint Presentation</vt:lpstr>
      <vt:lpstr>PowerPoint Presentation</vt:lpstr>
      <vt:lpstr>WEB PAGE LOADING AND APPS USING IN AREA OF HIGH DENSITY OF CROWD AND TALL BULIDINGS(Airtel 4G)</vt:lpstr>
      <vt:lpstr>Handover from Band 40 to B3 to B40 (During Call) Location: Chaturmas vyuastha samity to Hatisala</vt:lpstr>
      <vt:lpstr>Airtel 4G band handover (band3 to 40to 3)</vt:lpstr>
      <vt:lpstr>Handover from CA cell to Non-CA cell Location: Chaturmas vyuastha samity to Shapoorji circle</vt:lpstr>
      <vt:lpstr>Good signal strength for testing For Airtel 4G</vt:lpstr>
      <vt:lpstr>Medium signal strength for testing</vt:lpstr>
      <vt:lpstr>Edge cell area for testing For Airtel 4G</vt:lpstr>
      <vt:lpstr>Band switch area for testing</vt:lpstr>
      <vt:lpstr>Near Cell : Airtel Band 3 Science city, kolkata, west Bengal</vt:lpstr>
      <vt:lpstr>Edge cell:-  Airtel Band 3 Golf green, kolkata, west Bengal</vt:lpstr>
      <vt:lpstr>Near Cell : Airtel Band 40 Ruby, kolkata, west Bengal</vt:lpstr>
      <vt:lpstr>Edge Cell : Airtel Band 40 Metro cash &amp; Carry, kolkata, west Bengal</vt:lpstr>
      <vt:lpstr>Near Cell : Airtel Band 8 Kalikapur Bus stand, kolkata, west Bengal</vt:lpstr>
      <vt:lpstr>Edge Cell : Airtel Band 8 Young horizon School, kolkata, west Bengal</vt:lpstr>
      <vt:lpstr>Airtel 4G band handover (band40 to 8 to 40)</vt:lpstr>
      <vt:lpstr>PowerPoint Presentation</vt:lpstr>
      <vt:lpstr>Reselection from Band 3 to B41 to B3 Location: Metro cash and carry to Science city</vt:lpstr>
      <vt:lpstr>Band Handover from Band 3 to Band 41 Location: Safuipara IOC petrol pump to GARFA</vt:lpstr>
      <vt:lpstr>Band Handover During call Location: Safuipara IOC petrol pump to GARFA</vt:lpstr>
      <vt:lpstr>Band handover from Band 41 to B1 to B41</vt:lpstr>
      <vt:lpstr>CA to non CA for Vodafone Location: Technopolis to central power research institute</vt:lpstr>
      <vt:lpstr>NON CA TO CA CELL VODAFONE  Location: green wood nock to Safuipara IOC petrol pump</vt:lpstr>
      <vt:lpstr>CA cell to CA cell Vodafone Location: Green wood nock to Garfa</vt:lpstr>
      <vt:lpstr>SRVCC to 3G/2G,Baruipur Area</vt:lpstr>
      <vt:lpstr>SRVCC to 3G Location: Peyarabagan park to golf green post office</vt:lpstr>
      <vt:lpstr>SRVCC to 2G Location: Peyarabagan park to golf green post office</vt:lpstr>
      <vt:lpstr>IRAT from LTE to W Location: Basanti Hwy</vt:lpstr>
      <vt:lpstr>IRAT from LTE to W to G Location: Basanti Hwy </vt:lpstr>
      <vt:lpstr>Good signal strength for testing For Vodafone 4G</vt:lpstr>
      <vt:lpstr>Edge cell area for testing For Vodafone 4G</vt:lpstr>
      <vt:lpstr>Band switch area for testing for Vodafone</vt:lpstr>
      <vt:lpstr>Between High Rise building</vt:lpstr>
      <vt:lpstr>Near Cell : Vodafone Band 41 Science city, kolkata, west Bengal</vt:lpstr>
      <vt:lpstr>Edge Cell : Vodafone Band 41 </vt:lpstr>
      <vt:lpstr>Near Cell : Vodafone Band 3</vt:lpstr>
      <vt:lpstr>Edge cell:-  Vodafone Band 3 Golf green, kolkata, west Bengal</vt:lpstr>
      <vt:lpstr>Near Cell:-  Vodafone Band 1 Bengal Chemical, kolkata, west Bengal</vt:lpstr>
      <vt:lpstr>Edge Cell:-  Vodafone Band 1 Saltlake Stadium, kolkata, west Bengal</vt:lpstr>
      <vt:lpstr>Near Cell : Vodafone (Band L1) Das Para,Mukandapur, kolkata, west Bengal</vt:lpstr>
      <vt:lpstr>IRAT Handover (Vodafone)</vt:lpstr>
      <vt:lpstr>PowerPoint Presentation</vt:lpstr>
      <vt:lpstr>Near Cell : Idea LTE Band 3 Science city, kolkata, west Bengal</vt:lpstr>
      <vt:lpstr>Edge Cell : Idea LTE Band 3,41 Baraipur, kolkata, west Bengal</vt:lpstr>
      <vt:lpstr>L2W IRAT : Idea Baraipur ,Kolkata</vt:lpstr>
      <vt:lpstr>W2G IRAT : Idea</vt:lpstr>
      <vt:lpstr>IDEA SRVCC Route: Kalyanpur Road(Panchanantala Temple to Ramgopalpur Primary School)</vt:lpstr>
      <vt:lpstr>IDEA REDIRECTION (4G to 3G) Route: Basanti Highway(Science city to Koyla Dipo Bus Stand)</vt:lpstr>
      <vt:lpstr>IDEA Cell RESELECTION (4G to 3G) Route: Basanti Highway(Chowbaga bajar to bantala pumping station)</vt:lpstr>
      <vt:lpstr>IDEA Intra band Inter frequency for B3(1466-1441) Route: EM Bypass(Ruby to Metropolis)</vt:lpstr>
      <vt:lpstr>IDEA Band handover (B41 to B3 to B41) Route: EM Bypass(VIP Nagar to Dhapa)</vt:lpstr>
      <vt:lpstr>IDEA Band handover (B3 to B41 to B3) Route: EM Bypass(Mukundupur to Rajdanga)</vt:lpstr>
      <vt:lpstr>IDEA Band handover (B3 to B1 to B3 to B41) Route: EM Bypass(Panchanantala temple to Jisan Market)</vt:lpstr>
      <vt:lpstr>IDEA IRAT handover (4G to 2G to 4G to 3G) Route: Kalyanpur Road(Ramgopal primary School to Kalyanpur)</vt:lpstr>
      <vt:lpstr>Near Cell : IDEA (Band L41 &amp; L3) Das Para,Mukandapur, kolkata, west Bengal</vt:lpstr>
      <vt:lpstr>Edge Cell : IDEA (Band L41 &amp; L3) Kalikapur, kolkata, west Bengal</vt:lpstr>
      <vt:lpstr>IRAT Handover (Idea)</vt:lpstr>
      <vt:lpstr>           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MARQUIS TECHNOLOGIES</dc:title>
  <dc:subject>Marketing Presentation</dc:subject>
  <dc:creator>SUSHANT</dc:creator>
  <cp:lastModifiedBy>Sanjib Bardhan</cp:lastModifiedBy>
  <cp:revision>389</cp:revision>
  <dcterms:created xsi:type="dcterms:W3CDTF">2014-11-21T17:14:24Z</dcterms:created>
  <dcterms:modified xsi:type="dcterms:W3CDTF">2021-07-23T08:25:51Z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4fea9ac1-470f-4ff8-9b19-4c01456e19dc</vt:lpwstr>
  </property>
  <property fmtid="{D5CDD505-2E9C-101B-9397-08002B2CF9AE}" pid="3" name="NokiaConfidentiality">
    <vt:lpwstr>Confidential</vt:lpwstr>
  </property>
</Properties>
</file>