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88" r:id="rId1"/>
  </p:sldMasterIdLst>
  <p:notesMasterIdLst>
    <p:notesMasterId r:id="rId25"/>
  </p:notesMasterIdLst>
  <p:handoutMasterIdLst>
    <p:handoutMasterId r:id="rId26"/>
  </p:handoutMasterIdLst>
  <p:sldIdLst>
    <p:sldId id="343" r:id="rId2"/>
    <p:sldId id="540" r:id="rId3"/>
    <p:sldId id="448" r:id="rId4"/>
    <p:sldId id="465" r:id="rId5"/>
    <p:sldId id="549" r:id="rId6"/>
    <p:sldId id="425" r:id="rId7"/>
    <p:sldId id="456" r:id="rId8"/>
    <p:sldId id="458" r:id="rId9"/>
    <p:sldId id="454" r:id="rId10"/>
    <p:sldId id="541" r:id="rId11"/>
    <p:sldId id="552" r:id="rId12"/>
    <p:sldId id="460" r:id="rId13"/>
    <p:sldId id="462" r:id="rId14"/>
    <p:sldId id="464" r:id="rId15"/>
    <p:sldId id="467" r:id="rId16"/>
    <p:sldId id="551" r:id="rId17"/>
    <p:sldId id="529" r:id="rId18"/>
    <p:sldId id="530" r:id="rId19"/>
    <p:sldId id="531" r:id="rId20"/>
    <p:sldId id="523" r:id="rId21"/>
    <p:sldId id="553" r:id="rId22"/>
    <p:sldId id="554" r:id="rId23"/>
    <p:sldId id="423" r:id="rId24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C0917"/>
    <a:srgbClr val="9CBD26"/>
    <a:srgbClr val="464AB3"/>
    <a:srgbClr val="DCB328"/>
    <a:srgbClr val="BBBCBA"/>
    <a:srgbClr val="BCBCBC"/>
    <a:srgbClr val="05A2E6"/>
    <a:srgbClr val="A04B9F"/>
    <a:srgbClr val="006F6C"/>
    <a:srgbClr val="1979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99" autoAdjust="0"/>
    <p:restoredTop sz="93792" autoAdjust="0"/>
  </p:normalViewPr>
  <p:slideViewPr>
    <p:cSldViewPr>
      <p:cViewPr varScale="1">
        <p:scale>
          <a:sx n="62" d="100"/>
          <a:sy n="62" d="100"/>
        </p:scale>
        <p:origin x="1356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12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1842" y="-102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C0CF4591-258B-4342-AF7E-FFFDBCCC3A8E}" type="datetimeFigureOut">
              <a:rPr lang="en-US"/>
              <a:pPr>
                <a:defRPr/>
              </a:pPr>
              <a:t>3/23/2022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C8212AE9-C339-4A59-A84B-59AC650683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246" name="fc" descr="Confidential"/>
          <p:cNvSpPr txBox="1">
            <a:spLocks noChangeArrowheads="1"/>
          </p:cNvSpPr>
          <p:nvPr/>
        </p:nvSpPr>
        <p:spPr bwMode="auto">
          <a:xfrm>
            <a:off x="0" y="9385300"/>
            <a:ext cx="73152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425293047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E1CAF19C-EE0E-48EE-B6AA-454C66AF66BE}" type="datetimeFigureOut">
              <a:rPr lang="en-US"/>
              <a:pPr>
                <a:defRPr/>
              </a:pPr>
              <a:t>3/23/2022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A2277685-14D2-4D37-9422-8E32D9FB47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152" name="fc" descr="Confidential"/>
          <p:cNvSpPr txBox="1">
            <a:spLocks noChangeArrowheads="1"/>
          </p:cNvSpPr>
          <p:nvPr/>
        </p:nvSpPr>
        <p:spPr bwMode="auto">
          <a:xfrm>
            <a:off x="0" y="9385300"/>
            <a:ext cx="73152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416875441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2048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07021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47439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Picture 4" descr="logo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0"/>
            <a:ext cx="3276600" cy="8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fc" descr="Confidential"/>
          <p:cNvSpPr txBox="1">
            <a:spLocks noChangeArrowheads="1"/>
          </p:cNvSpPr>
          <p:nvPr userDrawn="1"/>
        </p:nvSpPr>
        <p:spPr bwMode="auto">
          <a:xfrm>
            <a:off x="0" y="6642100"/>
            <a:ext cx="91440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4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15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BD463E24-86A2-4270-96A6-002A083AA2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A6000-92C3-4382-AE7C-CAEF63FE67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70E34C-4B11-4B81-B974-26E870CBAA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02225" y="1827213"/>
            <a:ext cx="35814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102225" y="3960813"/>
            <a:ext cx="35814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60A7AE-8B9A-49F0-82DB-F5CAF8598A1B}" type="datetime1">
              <a:rPr lang="en-US" smtClean="0"/>
              <a:pPr>
                <a:defRPr/>
              </a:pPr>
              <a:t>3/23/2022</a:t>
            </a:fld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</a:t>
            </a:r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FA9DA9-606B-4D4A-BBFB-D6C792500A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907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3497C9-781B-4B52-B3F8-162E806A6F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5" name="Chevr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70D3C94-B851-4B6E-B40D-5061259CFE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F667713-734E-4E09-8460-F85663CC87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282CB76-470D-42B2-AABA-1E3A3D57E3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90F1541-EF90-4696-9A27-1F733DC579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4A9D84-FC3E-4976-8DAB-8164F3E387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59B1BCB-74E9-4721-A0E0-13FFA1323F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B5A4848D-7419-4425-91F9-69D1A36041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036BBF65-8F27-4BBA-9A9F-29AE072AE8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7" name="Picture 4" descr="logo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867400" y="0"/>
            <a:ext cx="3276600" cy="8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fc" descr="Confidential"/>
          <p:cNvSpPr txBox="1">
            <a:spLocks noChangeArrowheads="1"/>
          </p:cNvSpPr>
          <p:nvPr userDrawn="1"/>
        </p:nvSpPr>
        <p:spPr bwMode="auto">
          <a:xfrm>
            <a:off x="0" y="6642100"/>
            <a:ext cx="91440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85" r:id="rId1"/>
    <p:sldLayoutId id="2147484380" r:id="rId2"/>
    <p:sldLayoutId id="2147484386" r:id="rId3"/>
    <p:sldLayoutId id="2147484387" r:id="rId4"/>
    <p:sldLayoutId id="2147484388" r:id="rId5"/>
    <p:sldLayoutId id="2147484389" r:id="rId6"/>
    <p:sldLayoutId id="2147484381" r:id="rId7"/>
    <p:sldLayoutId id="2147484390" r:id="rId8"/>
    <p:sldLayoutId id="2147484391" r:id="rId9"/>
    <p:sldLayoutId id="2147484382" r:id="rId10"/>
    <p:sldLayoutId id="2147484383" r:id="rId11"/>
    <p:sldLayoutId id="2147484392" r:id="rId12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jio.com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53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mbria" pitchFamily="18" charset="0"/>
                <a:cs typeface="Tahoma" pitchFamily="34" charset="0"/>
              </a:rPr>
              <a:t>MARQUIS TECHNOLOGIES</a:t>
            </a:r>
            <a:br>
              <a:rPr lang="en-US" sz="53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mbria" pitchFamily="18" charset="0"/>
                <a:cs typeface="Times New Roman" pitchFamily="18" charset="0"/>
              </a:rPr>
            </a:br>
            <a:br>
              <a:rPr lang="en-US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endParaRPr lang="en-US" sz="36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2819400"/>
            <a:ext cx="7772400" cy="1200150"/>
          </a:xfrm>
        </p:spPr>
        <p:txBody>
          <a:bodyPr/>
          <a:lstStyle/>
          <a:p>
            <a:pPr marR="0" algn="ctr" eaLnBrk="1" hangingPunct="1"/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mbria" pitchFamily="18" charset="0"/>
                <a:cs typeface="Times New Roman" pitchFamily="18" charset="0"/>
              </a:rPr>
              <a:t>Drive Route –Airtel, VI &amp; Reliance JIO (FDD/TDD) LTE</a:t>
            </a:r>
          </a:p>
          <a:p>
            <a:pPr marR="0" algn="ctr" eaLnBrk="1" hangingPunct="1"/>
            <a:endParaRPr lang="en-US" dirty="0">
              <a:solidFill>
                <a:srgbClr val="0070C0"/>
              </a:solidFill>
              <a:latin typeface="Cambria" pitchFamily="18" charset="0"/>
              <a:cs typeface="Times New Roman" pitchFamily="18" charset="0"/>
            </a:endParaRPr>
          </a:p>
          <a:p>
            <a:pPr marR="0" algn="ctr" eaLnBrk="1" hangingPunct="1"/>
            <a:r>
              <a:rPr lang="en-US" dirty="0">
                <a:solidFill>
                  <a:srgbClr val="0070C0"/>
                </a:solidFill>
                <a:latin typeface="Cambria" pitchFamily="18" charset="0"/>
                <a:cs typeface="Times New Roman" pitchFamily="18" charset="0"/>
              </a:rPr>
              <a:t>Location : Bangalore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828800" y="5486400"/>
            <a:ext cx="2590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defRPr/>
            </a:pPr>
            <a:br>
              <a:rPr lang="en-US" altLang="de-DE" sz="1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en-US" altLang="de-DE" sz="14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221" name="Picture 2" descr="C:\Documents and Settings\MT\Local Settings\Temporary Internet Files\Content.IE5\48WXOG2M\MC900412566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3810000"/>
            <a:ext cx="1871663" cy="211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15BE96BA-7E38-452A-A230-45E25FB39E91}"/>
              </a:ext>
            </a:extLst>
          </p:cNvPr>
          <p:cNvSpPr txBox="1">
            <a:spLocks/>
          </p:cNvSpPr>
          <p:nvPr/>
        </p:nvSpPr>
        <p:spPr>
          <a:xfrm>
            <a:off x="478809" y="352863"/>
            <a:ext cx="8229600" cy="73183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r>
              <a:rPr lang="en-US" sz="2800" u="sng" dirty="0"/>
              <a:t>Airtel Inter Band HO</a:t>
            </a:r>
          </a:p>
          <a:p>
            <a:endParaRPr lang="en-US" sz="2800" u="sng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C7E42D2-4D9D-4B44-91B7-3B9968A7DAAC}"/>
              </a:ext>
            </a:extLst>
          </p:cNvPr>
          <p:cNvSpPr txBox="1"/>
          <p:nvPr/>
        </p:nvSpPr>
        <p:spPr>
          <a:xfrm>
            <a:off x="685800" y="6314637"/>
            <a:ext cx="8022609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en-US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Band 8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</a:t>
            </a:r>
            <a:r>
              <a:rPr lang="en-US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BAND 40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</a:t>
            </a:r>
            <a:r>
              <a:rPr lang="en-US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BAND 3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0A43B5-40F9-4EBA-9E39-4A76C7976B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0387" y="990600"/>
            <a:ext cx="2919413" cy="532403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CF5B8BB-B58E-40C1-953F-182D3B07C9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557" y="1001000"/>
            <a:ext cx="2702243" cy="532403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B7CB8ED-EEC1-4B30-BE7D-EBEA1CF0F4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1717" y="990600"/>
            <a:ext cx="2838450" cy="5334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7717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A3CEAB-EE8D-4554-9DF8-0C8A2E53A2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2400" u="sng" dirty="0">
                <a:latin typeface="Calibri" panose="020F0502020204030204" pitchFamily="34" charset="0"/>
                <a:cs typeface="Calibri" panose="020F0502020204030204" pitchFamily="34" charset="0"/>
              </a:rPr>
              <a:t>MATT Tool </a:t>
            </a:r>
            <a:r>
              <a:rPr lang="en-US" sz="2400" u="sng" dirty="0" err="1">
                <a:latin typeface="Calibri" panose="020F0502020204030204" pitchFamily="34" charset="0"/>
                <a:cs typeface="Calibri" panose="020F0502020204030204" pitchFamily="34" charset="0"/>
              </a:rPr>
              <a:t>InterBand</a:t>
            </a:r>
            <a:r>
              <a:rPr lang="en-US" sz="2400" u="sng" dirty="0">
                <a:latin typeface="Calibri" panose="020F0502020204030204" pitchFamily="34" charset="0"/>
                <a:cs typeface="Calibri" panose="020F0502020204030204" pitchFamily="34" charset="0"/>
              </a:rPr>
              <a:t> Handover Results for Airtel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B9B4521-4D67-4DCF-B1B6-52DCC67078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362" y="1371600"/>
            <a:ext cx="7153275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2518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131062"/>
            <a:ext cx="8153400" cy="533400"/>
          </a:xfrm>
        </p:spPr>
        <p:txBody>
          <a:bodyPr>
            <a:normAutofit/>
          </a:bodyPr>
          <a:lstStyle/>
          <a:p>
            <a:r>
              <a:rPr lang="en-US" sz="2800" u="sng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Near Cell (Reliance JIO)</a:t>
            </a:r>
            <a:endParaRPr lang="en-IN" sz="2800" u="sng" dirty="0">
              <a:solidFill>
                <a:schemeClr val="tx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702246" y="1528179"/>
            <a:ext cx="24417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RSRP Range for Near Cell : 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-65dbm to -75dbm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5F4EDB7-3314-4AA0-BDDC-ED83D35DFF2B}"/>
              </a:ext>
            </a:extLst>
          </p:cNvPr>
          <p:cNvSpPr txBox="1"/>
          <p:nvPr/>
        </p:nvSpPr>
        <p:spPr>
          <a:xfrm>
            <a:off x="6713676" y="3105834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Near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Safal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 Market, Bangalore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FD6EF9A-6243-4FD8-9977-4DCB0BB925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1752600"/>
            <a:ext cx="3517392" cy="4495800"/>
          </a:xfrm>
          <a:prstGeom prst="rect">
            <a:avLst/>
          </a:prstGeom>
        </p:spPr>
      </p:pic>
      <p:graphicFrame>
        <p:nvGraphicFramePr>
          <p:cNvPr id="13" name="Content Placeholder 12">
            <a:extLst>
              <a:ext uri="{FF2B5EF4-FFF2-40B4-BE49-F238E27FC236}">
                <a16:creationId xmlns:a16="http://schemas.microsoft.com/office/drawing/2014/main" id="{4848F925-36E5-48F8-8668-A0021AC8678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9828574"/>
              </p:ext>
            </p:extLst>
          </p:nvPr>
        </p:nvGraphicFramePr>
        <p:xfrm>
          <a:off x="419099" y="799509"/>
          <a:ext cx="4191001" cy="609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62001">
                  <a:extLst>
                    <a:ext uri="{9D8B030D-6E8A-4147-A177-3AD203B41FA5}">
                      <a16:colId xmlns:a16="http://schemas.microsoft.com/office/drawing/2014/main" val="3131442811"/>
                    </a:ext>
                  </a:extLst>
                </a:gridCol>
                <a:gridCol w="1332742">
                  <a:extLst>
                    <a:ext uri="{9D8B030D-6E8A-4147-A177-3AD203B41FA5}">
                      <a16:colId xmlns:a16="http://schemas.microsoft.com/office/drawing/2014/main" val="1751581904"/>
                    </a:ext>
                  </a:extLst>
                </a:gridCol>
                <a:gridCol w="1258058">
                  <a:extLst>
                    <a:ext uri="{9D8B030D-6E8A-4147-A177-3AD203B41FA5}">
                      <a16:colId xmlns:a16="http://schemas.microsoft.com/office/drawing/2014/main" val="2353369667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3340194352"/>
                    </a:ext>
                  </a:extLst>
                </a:gridCol>
              </a:tblGrid>
              <a:tr h="32849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Near cell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longitude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Latitude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RSRP (</a:t>
                      </a:r>
                      <a:r>
                        <a:rPr lang="en-US" sz="1200" b="1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dbm</a:t>
                      </a:r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4504956"/>
                  </a:ext>
                </a:extLst>
              </a:tr>
              <a:tr h="28110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13.068945305972239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77.78497641252783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-71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36298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42987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228600"/>
            <a:ext cx="504331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u="sng" dirty="0">
                <a:latin typeface="Calibri" panose="020F0502020204030204" pitchFamily="34" charset="0"/>
                <a:cs typeface="Calibri" panose="020F0502020204030204" pitchFamily="34" charset="0"/>
              </a:rPr>
              <a:t>Edge Cell (Reliance JIO)</a:t>
            </a:r>
            <a:endParaRPr lang="en-IN" sz="2800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62712" y="1905000"/>
            <a:ext cx="25406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RSRP Range for Edge Cell :  </a:t>
            </a:r>
          </a:p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-95dbm to -110dbm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B47572D-9569-479A-8ADB-83798E584236}"/>
              </a:ext>
            </a:extLst>
          </p:cNvPr>
          <p:cNvSpPr txBox="1"/>
          <p:nvPr/>
        </p:nvSpPr>
        <p:spPr>
          <a:xfrm>
            <a:off x="6677202" y="2990671"/>
            <a:ext cx="200959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Near</a:t>
            </a:r>
          </a:p>
          <a:p>
            <a:pPr algn="ctr"/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Kattamanallur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,</a:t>
            </a:r>
          </a:p>
          <a:p>
            <a:pPr algn="ctr"/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Bangalore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19E62C7-E65D-40C5-8BF1-84A3D3B80B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2153" y="1693095"/>
            <a:ext cx="2790559" cy="475773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B3A9FB2-497F-472E-AAC2-B7CF71EA26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363" y="1737160"/>
            <a:ext cx="2781300" cy="4669605"/>
          </a:xfrm>
          <a:prstGeom prst="rect">
            <a:avLst/>
          </a:prstGeom>
        </p:spPr>
      </p:pic>
      <p:graphicFrame>
        <p:nvGraphicFramePr>
          <p:cNvPr id="13" name="Content Placeholder 3">
            <a:extLst>
              <a:ext uri="{FF2B5EF4-FFF2-40B4-BE49-F238E27FC236}">
                <a16:creationId xmlns:a16="http://schemas.microsoft.com/office/drawing/2014/main" id="{F527A851-96FE-49F6-97AB-4A5624143D0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17950100"/>
              </p:ext>
            </p:extLst>
          </p:nvPr>
        </p:nvGraphicFramePr>
        <p:xfrm>
          <a:off x="457200" y="877260"/>
          <a:ext cx="5200650" cy="64633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76738">
                  <a:extLst>
                    <a:ext uri="{9D8B030D-6E8A-4147-A177-3AD203B41FA5}">
                      <a16:colId xmlns:a16="http://schemas.microsoft.com/office/drawing/2014/main" val="3398572702"/>
                    </a:ext>
                  </a:extLst>
                </a:gridCol>
                <a:gridCol w="1610529">
                  <a:extLst>
                    <a:ext uri="{9D8B030D-6E8A-4147-A177-3AD203B41FA5}">
                      <a16:colId xmlns:a16="http://schemas.microsoft.com/office/drawing/2014/main" val="2916790836"/>
                    </a:ext>
                  </a:extLst>
                </a:gridCol>
                <a:gridCol w="1808922">
                  <a:extLst>
                    <a:ext uri="{9D8B030D-6E8A-4147-A177-3AD203B41FA5}">
                      <a16:colId xmlns:a16="http://schemas.microsoft.com/office/drawing/2014/main" val="248206799"/>
                    </a:ext>
                  </a:extLst>
                </a:gridCol>
                <a:gridCol w="904461">
                  <a:extLst>
                    <a:ext uri="{9D8B030D-6E8A-4147-A177-3AD203B41FA5}">
                      <a16:colId xmlns:a16="http://schemas.microsoft.com/office/drawing/2014/main" val="323449267"/>
                    </a:ext>
                  </a:extLst>
                </a:gridCol>
              </a:tblGrid>
              <a:tr h="30415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Edge cell</a:t>
                      </a:r>
                      <a:endParaRPr lang="en-US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longitude</a:t>
                      </a:r>
                      <a:endParaRPr lang="en-US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latitude</a:t>
                      </a:r>
                      <a:endParaRPr lang="en-US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RSRP (</a:t>
                      </a:r>
                      <a:r>
                        <a:rPr lang="en-US" sz="1400" b="1" u="none" strike="noStrike" baseline="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dbm</a:t>
                      </a:r>
                      <a:r>
                        <a:rPr lang="en-US" sz="1400" b="1" u="none" strike="noStrike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en-US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0971621"/>
                  </a:ext>
                </a:extLst>
              </a:tr>
              <a:tr h="3421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13.053365634511652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77.76178095703837 7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-102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67244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82089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399" y="191483"/>
            <a:ext cx="56388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>
                <a:latin typeface="Calibri" panose="020F0502020204030204" pitchFamily="34" charset="0"/>
                <a:cs typeface="Calibri" pitchFamily="34" charset="0"/>
              </a:rPr>
              <a:t>Mixed Coverage Area for Reliance JIO</a:t>
            </a:r>
            <a:endParaRPr lang="en-IN" sz="2400" u="sng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58000" y="1600200"/>
            <a:ext cx="25146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5DAF26D-AF57-4178-91A2-607388CD4C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762000"/>
            <a:ext cx="3214687" cy="574833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DA26086-D99B-4469-AC34-41800FEA9977}"/>
              </a:ext>
            </a:extLst>
          </p:cNvPr>
          <p:cNvSpPr txBox="1"/>
          <p:nvPr/>
        </p:nvSpPr>
        <p:spPr>
          <a:xfrm>
            <a:off x="6172200" y="2852529"/>
            <a:ext cx="2819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KHB Layout to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Kajisonnanahalli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</a:p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Bangalore</a:t>
            </a:r>
          </a:p>
        </p:txBody>
      </p:sp>
    </p:spTree>
    <p:extLst>
      <p:ext uri="{BB962C8B-B14F-4D97-AF65-F5344CB8AC3E}">
        <p14:creationId xmlns:p14="http://schemas.microsoft.com/office/powerpoint/2010/main" val="26125291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50046F6-85BD-4B42-8A66-FA0E5F4156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5715000" cy="609600"/>
          </a:xfrm>
        </p:spPr>
        <p:txBody>
          <a:bodyPr>
            <a:normAutofit/>
          </a:bodyPr>
          <a:lstStyle/>
          <a:p>
            <a:r>
              <a:rPr lang="en-US" sz="2400" u="sng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itchFamily="34" charset="0"/>
              </a:rPr>
              <a:t>Inter Band Handover (FDD-TDD) for JIO 4G</a:t>
            </a:r>
            <a:endParaRPr lang="en-IN" sz="2400" u="sng" dirty="0">
              <a:solidFill>
                <a:schemeClr val="tx1"/>
              </a:solidFill>
              <a:latin typeface="Calibri" panose="020F0502020204030204" pitchFamily="34" charset="0"/>
              <a:ea typeface="+mn-ea"/>
              <a:cs typeface="Calibri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91E5B08-EA36-4666-BC25-7240A78808C8}"/>
              </a:ext>
            </a:extLst>
          </p:cNvPr>
          <p:cNvSpPr txBox="1"/>
          <p:nvPr/>
        </p:nvSpPr>
        <p:spPr>
          <a:xfrm>
            <a:off x="685800" y="6248400"/>
            <a:ext cx="800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Band 40 </a:t>
            </a:r>
            <a:r>
              <a:rPr lang="en-US" dirty="0"/>
              <a:t>                              </a:t>
            </a:r>
            <a:r>
              <a:rPr lang="en-US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Band 5</a:t>
            </a:r>
            <a:r>
              <a:rPr lang="en-US" dirty="0"/>
              <a:t>                           </a:t>
            </a:r>
            <a:r>
              <a:rPr lang="en-US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Band 3</a:t>
            </a:r>
            <a:r>
              <a:rPr lang="en-US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D6ABB98-941F-4219-BBC6-AC85FE141C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881863"/>
            <a:ext cx="2809875" cy="53055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A845E86-6B18-4738-896E-213F86DD9B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2300" y="881863"/>
            <a:ext cx="2819400" cy="530176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979B1BF-91BD-4E2E-8B07-F10777D95F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9325" y="881862"/>
            <a:ext cx="2809875" cy="5290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6817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A3CEAB-EE8D-4554-9DF8-0C8A2E53A2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491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2400" u="sng" dirty="0">
                <a:latin typeface="Calibri" panose="020F0502020204030204" pitchFamily="34" charset="0"/>
                <a:cs typeface="Calibri" panose="020F0502020204030204" pitchFamily="34" charset="0"/>
              </a:rPr>
              <a:t>MATT Tool </a:t>
            </a:r>
            <a:r>
              <a:rPr lang="en-US" sz="2400" u="sng" dirty="0" err="1">
                <a:latin typeface="Calibri" panose="020F0502020204030204" pitchFamily="34" charset="0"/>
                <a:cs typeface="Calibri" panose="020F0502020204030204" pitchFamily="34" charset="0"/>
              </a:rPr>
              <a:t>InterBand</a:t>
            </a:r>
            <a:r>
              <a:rPr lang="en-US" sz="2400" u="sng" dirty="0">
                <a:latin typeface="Calibri" panose="020F0502020204030204" pitchFamily="34" charset="0"/>
                <a:cs typeface="Calibri" panose="020F0502020204030204" pitchFamily="34" charset="0"/>
              </a:rPr>
              <a:t> Handover Results for Jio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2652934-FFB6-409F-91BF-A824A66695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625" y="1447800"/>
            <a:ext cx="7124700" cy="2586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5135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30802" y="117069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u="sng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Near Cell for VI: </a:t>
            </a:r>
            <a:br>
              <a:rPr lang="en-US" sz="4000" dirty="0">
                <a:latin typeface="Calibri" pitchFamily="34" charset="0"/>
                <a:cs typeface="Calibri" pitchFamily="34" charset="0"/>
              </a:rPr>
            </a:br>
            <a:endParaRPr lang="en-IN" sz="20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E74DD88-9968-414C-8498-AF5C87FDE298}"/>
              </a:ext>
            </a:extLst>
          </p:cNvPr>
          <p:cNvSpPr txBox="1"/>
          <p:nvPr/>
        </p:nvSpPr>
        <p:spPr>
          <a:xfrm>
            <a:off x="5572874" y="3128590"/>
            <a:ext cx="457713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Near </a:t>
            </a:r>
            <a:r>
              <a:rPr lang="en-US" sz="16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Safal</a:t>
            </a:r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Market,</a:t>
            </a:r>
          </a:p>
          <a:p>
            <a:pPr algn="ctr"/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Bangalore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CBDCC2A-BF9A-48C1-A769-A7121E151C73}"/>
              </a:ext>
            </a:extLst>
          </p:cNvPr>
          <p:cNvSpPr txBox="1"/>
          <p:nvPr/>
        </p:nvSpPr>
        <p:spPr>
          <a:xfrm>
            <a:off x="5334000" y="1788851"/>
            <a:ext cx="505488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RSRP Range for Near Cell : </a:t>
            </a:r>
          </a:p>
          <a:p>
            <a:pPr algn="ctr"/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-65dbm to -75dbm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CF11A7C-0AEA-4DCC-B3F7-30C787C13A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1752600"/>
            <a:ext cx="3517392" cy="4495800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835C4FC-F3FB-4F09-B21D-017476024E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1125664"/>
              </p:ext>
            </p:extLst>
          </p:nvPr>
        </p:nvGraphicFramePr>
        <p:xfrm>
          <a:off x="457200" y="896735"/>
          <a:ext cx="4191001" cy="609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62001">
                  <a:extLst>
                    <a:ext uri="{9D8B030D-6E8A-4147-A177-3AD203B41FA5}">
                      <a16:colId xmlns:a16="http://schemas.microsoft.com/office/drawing/2014/main" val="3131442811"/>
                    </a:ext>
                  </a:extLst>
                </a:gridCol>
                <a:gridCol w="1332742">
                  <a:extLst>
                    <a:ext uri="{9D8B030D-6E8A-4147-A177-3AD203B41FA5}">
                      <a16:colId xmlns:a16="http://schemas.microsoft.com/office/drawing/2014/main" val="1751581904"/>
                    </a:ext>
                  </a:extLst>
                </a:gridCol>
                <a:gridCol w="1258058">
                  <a:extLst>
                    <a:ext uri="{9D8B030D-6E8A-4147-A177-3AD203B41FA5}">
                      <a16:colId xmlns:a16="http://schemas.microsoft.com/office/drawing/2014/main" val="2353369667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3340194352"/>
                    </a:ext>
                  </a:extLst>
                </a:gridCol>
              </a:tblGrid>
              <a:tr h="32849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Near cell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longitude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Latitude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RSRP (</a:t>
                      </a:r>
                      <a:r>
                        <a:rPr lang="en-US" sz="1200" b="1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dbm</a:t>
                      </a:r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4504956"/>
                  </a:ext>
                </a:extLst>
              </a:tr>
              <a:tr h="28110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13.068945305972239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77.78497641252783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-71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36298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61158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457200" y="190218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u="sng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Edge Cell for VI: </a:t>
            </a:r>
            <a:br>
              <a:rPr lang="en-US" sz="4000" dirty="0">
                <a:latin typeface="Calibri" pitchFamily="34" charset="0"/>
                <a:cs typeface="Calibri" pitchFamily="34" charset="0"/>
              </a:rPr>
            </a:br>
            <a:endParaRPr lang="en-IN" sz="20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2BB1639-568E-4D14-B581-AC110564172C}"/>
              </a:ext>
            </a:extLst>
          </p:cNvPr>
          <p:cNvSpPr txBox="1"/>
          <p:nvPr/>
        </p:nvSpPr>
        <p:spPr>
          <a:xfrm>
            <a:off x="5598132" y="1749202"/>
            <a:ext cx="45771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RSRP Range for Edge Cell :  </a:t>
            </a:r>
          </a:p>
          <a:p>
            <a:pPr algn="ctr"/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-95dbm to -110dbm</a:t>
            </a:r>
          </a:p>
        </p:txBody>
      </p:sp>
      <p:graphicFrame>
        <p:nvGraphicFramePr>
          <p:cNvPr id="8" name="Content Placeholder 3">
            <a:extLst>
              <a:ext uri="{FF2B5EF4-FFF2-40B4-BE49-F238E27FC236}">
                <a16:creationId xmlns:a16="http://schemas.microsoft.com/office/drawing/2014/main" id="{8D0D4688-84CB-4AC1-8283-66E6F1BB1DA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1232967"/>
              </p:ext>
            </p:extLst>
          </p:nvPr>
        </p:nvGraphicFramePr>
        <p:xfrm>
          <a:off x="457200" y="985529"/>
          <a:ext cx="5200650" cy="64633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76738">
                  <a:extLst>
                    <a:ext uri="{9D8B030D-6E8A-4147-A177-3AD203B41FA5}">
                      <a16:colId xmlns:a16="http://schemas.microsoft.com/office/drawing/2014/main" val="3398572702"/>
                    </a:ext>
                  </a:extLst>
                </a:gridCol>
                <a:gridCol w="1610529">
                  <a:extLst>
                    <a:ext uri="{9D8B030D-6E8A-4147-A177-3AD203B41FA5}">
                      <a16:colId xmlns:a16="http://schemas.microsoft.com/office/drawing/2014/main" val="2916790836"/>
                    </a:ext>
                  </a:extLst>
                </a:gridCol>
                <a:gridCol w="1808922">
                  <a:extLst>
                    <a:ext uri="{9D8B030D-6E8A-4147-A177-3AD203B41FA5}">
                      <a16:colId xmlns:a16="http://schemas.microsoft.com/office/drawing/2014/main" val="248206799"/>
                    </a:ext>
                  </a:extLst>
                </a:gridCol>
                <a:gridCol w="904461">
                  <a:extLst>
                    <a:ext uri="{9D8B030D-6E8A-4147-A177-3AD203B41FA5}">
                      <a16:colId xmlns:a16="http://schemas.microsoft.com/office/drawing/2014/main" val="323449267"/>
                    </a:ext>
                  </a:extLst>
                </a:gridCol>
              </a:tblGrid>
              <a:tr h="30415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Edge cell</a:t>
                      </a:r>
                      <a:endParaRPr lang="en-US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longitude</a:t>
                      </a:r>
                      <a:endParaRPr lang="en-US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latitude</a:t>
                      </a:r>
                      <a:endParaRPr lang="en-US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RSRP (</a:t>
                      </a:r>
                      <a:r>
                        <a:rPr lang="en-US" sz="1400" b="1" u="none" strike="noStrike" baseline="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dbm</a:t>
                      </a:r>
                      <a:r>
                        <a:rPr lang="en-US" sz="1400" b="1" u="none" strike="noStrike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en-US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0971621"/>
                  </a:ext>
                </a:extLst>
              </a:tr>
              <a:tr h="3421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13.053365634511652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77.76178095703837 7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-102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6724403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695C2332-0F36-49D7-995A-06247F8677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1" y="1749202"/>
            <a:ext cx="3357562" cy="461826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78D68EB-E6D3-499D-AAD5-7E3DBE064E52}"/>
              </a:ext>
            </a:extLst>
          </p:cNvPr>
          <p:cNvSpPr txBox="1"/>
          <p:nvPr/>
        </p:nvSpPr>
        <p:spPr>
          <a:xfrm>
            <a:off x="6677202" y="2990671"/>
            <a:ext cx="200959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Near</a:t>
            </a:r>
          </a:p>
          <a:p>
            <a:pPr algn="ctr"/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Kattamanallur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,</a:t>
            </a:r>
          </a:p>
          <a:p>
            <a:pPr algn="ctr"/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Bangalore</a:t>
            </a:r>
          </a:p>
        </p:txBody>
      </p:sp>
    </p:spTree>
    <p:extLst>
      <p:ext uri="{BB962C8B-B14F-4D97-AF65-F5344CB8AC3E}">
        <p14:creationId xmlns:p14="http://schemas.microsoft.com/office/powerpoint/2010/main" val="5929385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u="sng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Mixed Coverage Area for VI: </a:t>
            </a:r>
            <a:br>
              <a:rPr lang="en-US" sz="2000" dirty="0">
                <a:latin typeface="Calibri" pitchFamily="34" charset="0"/>
                <a:cs typeface="Calibri" pitchFamily="34" charset="0"/>
              </a:rPr>
            </a:br>
            <a:endParaRPr lang="en-IN" sz="18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CBB16A-577A-4E59-9E72-76AFEEE751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1066800"/>
            <a:ext cx="3524250" cy="544353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A3935AF-A3E0-4D8D-8BD7-E86C87C722F1}"/>
              </a:ext>
            </a:extLst>
          </p:cNvPr>
          <p:cNvSpPr txBox="1"/>
          <p:nvPr/>
        </p:nvSpPr>
        <p:spPr>
          <a:xfrm>
            <a:off x="6172200" y="2967335"/>
            <a:ext cx="305657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KHB Layout to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Kajisonnanahalli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</a:p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Bangalore</a:t>
            </a:r>
          </a:p>
        </p:txBody>
      </p:sp>
    </p:spTree>
    <p:extLst>
      <p:ext uri="{BB962C8B-B14F-4D97-AF65-F5344CB8AC3E}">
        <p14:creationId xmlns:p14="http://schemas.microsoft.com/office/powerpoint/2010/main" val="13135816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IN" sz="2400" u="sng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Operator Information:</a:t>
            </a:r>
            <a:endParaRPr lang="en-US" sz="2400" u="sng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5820394"/>
              </p:ext>
            </p:extLst>
          </p:nvPr>
        </p:nvGraphicFramePr>
        <p:xfrm>
          <a:off x="304800" y="1348741"/>
          <a:ext cx="8458200" cy="10134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13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448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2397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Operator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JIO</a:t>
                      </a:r>
                      <a:r>
                        <a:rPr lang="en-US" sz="1600" b="0" i="0" u="none" strike="noStrike" baseline="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4G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361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MCC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405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2867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MNC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861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0502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APN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 dirty="0" err="1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jionet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2345530"/>
              </p:ext>
            </p:extLst>
          </p:nvPr>
        </p:nvGraphicFramePr>
        <p:xfrm>
          <a:off x="304800" y="2609529"/>
          <a:ext cx="8458200" cy="10293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13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448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8597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Operator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 baseline="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Airtel 4G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8922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MCC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404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9247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MNC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842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APN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airtelgprs.com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185899"/>
              </p:ext>
            </p:extLst>
          </p:nvPr>
        </p:nvGraphicFramePr>
        <p:xfrm>
          <a:off x="304800" y="3886200"/>
          <a:ext cx="8458200" cy="10293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13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448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8597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Operator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VI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7635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MCC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404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9247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MNC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842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APN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internet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8F3E36AF-3194-47CB-97E1-16B5D65BFB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4527797"/>
              </p:ext>
            </p:extLst>
          </p:nvPr>
        </p:nvGraphicFramePr>
        <p:xfrm>
          <a:off x="269696" y="5142858"/>
          <a:ext cx="8458200" cy="10293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13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448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8597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Operator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BSNL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7635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MCC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404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9247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MNC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22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APN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 dirty="0" err="1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Bsnlnet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/>
              <a:t>      </a:t>
            </a:r>
            <a:r>
              <a:rPr lang="en-US" sz="3200" u="sng" dirty="0">
                <a:latin typeface="Calibri" panose="020F0502020204030204" pitchFamily="34" charset="0"/>
                <a:cs typeface="Calibri" panose="020F0502020204030204" pitchFamily="34" charset="0"/>
              </a:rPr>
              <a:t>VI Band Handover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E6C5D80-9CA1-4C28-A24D-AB8D16E20C42}"/>
              </a:ext>
            </a:extLst>
          </p:cNvPr>
          <p:cNvSpPr txBox="1"/>
          <p:nvPr/>
        </p:nvSpPr>
        <p:spPr>
          <a:xfrm>
            <a:off x="914400" y="6324600"/>
            <a:ext cx="853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Band 1</a:t>
            </a:r>
            <a:r>
              <a:rPr lang="en-US" dirty="0"/>
              <a:t>                          </a:t>
            </a:r>
            <a:r>
              <a:rPr lang="en-US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Band 3</a:t>
            </a:r>
            <a:r>
              <a:rPr lang="en-US" dirty="0"/>
              <a:t>                      </a:t>
            </a:r>
            <a:r>
              <a:rPr lang="en-US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Band 8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03954D-03D3-4C0D-90A2-DDD44D612E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25" y="1143000"/>
            <a:ext cx="2847975" cy="5181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4DDDFF2-C2F3-4E26-8C46-1EF09BB18C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8012" y="1143000"/>
            <a:ext cx="2847975" cy="51816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F77562F-BD34-4BC7-9488-28C83A2BB1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5999" y="1143000"/>
            <a:ext cx="28194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5011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A3CEAB-EE8D-4554-9DF8-0C8A2E53A2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sz="2400" u="sng" dirty="0">
                <a:latin typeface="Calibri" panose="020F0502020204030204" pitchFamily="34" charset="0"/>
                <a:cs typeface="Calibri" panose="020F0502020204030204" pitchFamily="34" charset="0"/>
              </a:rPr>
              <a:t>MATT Tool </a:t>
            </a:r>
            <a:r>
              <a:rPr lang="en-US" sz="2400" u="sng" dirty="0" err="1">
                <a:latin typeface="Calibri" panose="020F0502020204030204" pitchFamily="34" charset="0"/>
                <a:cs typeface="Calibri" panose="020F0502020204030204" pitchFamily="34" charset="0"/>
              </a:rPr>
              <a:t>InterBand</a:t>
            </a:r>
            <a:r>
              <a:rPr lang="en-US" sz="2400" u="sng" dirty="0">
                <a:latin typeface="Calibri" panose="020F0502020204030204" pitchFamily="34" charset="0"/>
                <a:cs typeface="Calibri" panose="020F0502020204030204" pitchFamily="34" charset="0"/>
              </a:rPr>
              <a:t> Handover Results for VI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5382F35-6914-499E-8AB8-1D89D5B8F3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600200"/>
            <a:ext cx="7400925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0797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76C3DC-6B18-4C42-B589-4ACEF1AAA5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37672"/>
            <a:ext cx="7313612" cy="1143000"/>
          </a:xfrm>
        </p:spPr>
        <p:txBody>
          <a:bodyPr>
            <a:normAutofit/>
          </a:bodyPr>
          <a:lstStyle/>
          <a:p>
            <a:r>
              <a:rPr lang="en-US" sz="3600" u="sng" dirty="0"/>
              <a:t>Drive Route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CBCA8BB-A90E-42D3-87B0-2E57DC4B39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180672"/>
            <a:ext cx="8077200" cy="5131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2014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1066800"/>
            <a:ext cx="8229600" cy="3352800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buNone/>
              <a:defRPr/>
            </a:pPr>
            <a:endParaRPr lang="en-U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</a:endParaRPr>
          </a:p>
          <a:p>
            <a:pPr marL="109537" indent="0" algn="ctr">
              <a:spcBef>
                <a:spcPct val="50000"/>
              </a:spcBef>
              <a:buNone/>
              <a:defRPr/>
            </a:pPr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</a:endParaRPr>
          </a:p>
          <a:p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  <a:t>			</a:t>
            </a:r>
            <a:r>
              <a:rPr lang="en-US" sz="60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  <a:t>THANK YOU</a:t>
            </a:r>
            <a:br>
              <a:rPr lang="en-US" sz="60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endParaRPr lang="en-US" sz="60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F19F79B-E149-4B7D-BD30-1BD37ED62E9A}"/>
              </a:ext>
            </a:extLst>
          </p:cNvPr>
          <p:cNvSpPr/>
          <p:nvPr/>
        </p:nvSpPr>
        <p:spPr>
          <a:xfrm>
            <a:off x="2590800" y="5214584"/>
            <a:ext cx="3886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cs typeface="Times New Roman" pitchFamily="18" charset="0"/>
              </a:rPr>
              <a:t>               MARQUIS TECHNOLOGIES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152400"/>
            <a:ext cx="7924800" cy="533400"/>
          </a:xfrm>
        </p:spPr>
        <p:txBody>
          <a:bodyPr>
            <a:noAutofit/>
          </a:bodyPr>
          <a:lstStyle/>
          <a:p>
            <a:r>
              <a:rPr lang="en-IN" sz="36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Operator Information 1</a:t>
            </a:r>
            <a:endParaRPr lang="en-US" sz="36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4616607"/>
              </p:ext>
            </p:extLst>
          </p:nvPr>
        </p:nvGraphicFramePr>
        <p:xfrm>
          <a:off x="762000" y="1143000"/>
          <a:ext cx="7543800" cy="5590482"/>
        </p:xfrm>
        <a:graphic>
          <a:graphicData uri="http://schemas.openxmlformats.org/drawingml/2006/table">
            <a:tbl>
              <a:tblPr/>
              <a:tblGrid>
                <a:gridCol w="3771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71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509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Functionality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Airtel</a:t>
                      </a:r>
                      <a:endParaRPr lang="en-IN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3701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Website</a:t>
                      </a:r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: https://www.airtel.in/</a:t>
                      </a:r>
                      <a:b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WAP APN: </a:t>
                      </a:r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airtelgprs.com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35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Customer care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198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35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MNC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45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3513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Bands supported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Both FDD and TDD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3513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LTE 2300 MHz – TDD(Band 40)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11350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LTE 1800 – FDD(Band 3)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LTE 900 – FDD(Band 8)</a:t>
                      </a:r>
                    </a:p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LTE 2100 – FDD (Band 1)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3513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USSD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 check MDN: *282#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3513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Balance check: *123#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3513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 check all services: *121#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486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VoLTE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Supported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VoWiFi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Supported</a:t>
                      </a:r>
                    </a:p>
                    <a:p>
                      <a:pPr algn="ctr" rtl="0" fontAlgn="ctr"/>
                      <a:endParaRPr lang="en-IN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5245235"/>
                  </a:ext>
                </a:extLst>
              </a:tr>
              <a:tr h="54398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CSFB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Supported (CSFB to 2G)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152400"/>
            <a:ext cx="7924800" cy="533400"/>
          </a:xfrm>
        </p:spPr>
        <p:txBody>
          <a:bodyPr>
            <a:noAutofit/>
          </a:bodyPr>
          <a:lstStyle/>
          <a:p>
            <a:r>
              <a:rPr lang="en-IN" sz="36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Operator Information 2</a:t>
            </a:r>
            <a:endParaRPr lang="en-US" sz="36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4616251"/>
              </p:ext>
            </p:extLst>
          </p:nvPr>
        </p:nvGraphicFramePr>
        <p:xfrm>
          <a:off x="762000" y="1066801"/>
          <a:ext cx="7696200" cy="5066752"/>
        </p:xfrm>
        <a:graphic>
          <a:graphicData uri="http://schemas.openxmlformats.org/drawingml/2006/table">
            <a:tbl>
              <a:tblPr/>
              <a:tblGrid>
                <a:gridCol w="3848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48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8108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20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Functionality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RELIANCE</a:t>
                      </a:r>
                      <a:r>
                        <a:rPr lang="en-US" sz="2000" b="1" i="0" u="none" strike="noStrike" baseline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JIO</a:t>
                      </a:r>
                      <a:endParaRPr lang="en-IN" sz="2000" b="1" i="0" u="none" strike="noStrik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1222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Website:</a:t>
                      </a:r>
                      <a:r>
                        <a:rPr lang="en-IN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IN" sz="16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https://www.jio.com</a:t>
                      </a:r>
                      <a:endParaRPr lang="en-IN" sz="160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WAP APN</a:t>
                      </a:r>
                      <a:r>
                        <a:rPr lang="en-IN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: </a:t>
                      </a:r>
                      <a:r>
                        <a:rPr lang="en-IN" sz="1600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jionet</a:t>
                      </a:r>
                      <a:endParaRPr lang="en-IN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678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Customer care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198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678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MNC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861</a:t>
                      </a:r>
                      <a:endParaRPr lang="en-IN" sz="1600" b="0" i="0" u="none" strike="noStrik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6781"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Bands supported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Both FDD and TDD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6781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LTE 2300 MHz –TDD(Band 40)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678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LTE 850 MHz – FDD(Band 5)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1098732"/>
                  </a:ext>
                </a:extLst>
              </a:tr>
              <a:tr h="316781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LTE 1800 MHz –FDD(Band 3)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6781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USSD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6781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6781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5839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VoLTE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Supported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5839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VoWiFi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Supported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7778956"/>
                  </a:ext>
                </a:extLst>
              </a:tr>
              <a:tr h="51669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CSFB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Not Supported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12801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152400"/>
            <a:ext cx="7924800" cy="533400"/>
          </a:xfrm>
        </p:spPr>
        <p:txBody>
          <a:bodyPr>
            <a:noAutofit/>
          </a:bodyPr>
          <a:lstStyle/>
          <a:p>
            <a:r>
              <a:rPr lang="en-IN" sz="36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Operator Information 3</a:t>
            </a:r>
            <a:endParaRPr lang="en-US" sz="36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2796610"/>
              </p:ext>
            </p:extLst>
          </p:nvPr>
        </p:nvGraphicFramePr>
        <p:xfrm>
          <a:off x="762000" y="1066801"/>
          <a:ext cx="7696200" cy="5256701"/>
        </p:xfrm>
        <a:graphic>
          <a:graphicData uri="http://schemas.openxmlformats.org/drawingml/2006/table">
            <a:tbl>
              <a:tblPr/>
              <a:tblGrid>
                <a:gridCol w="3848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48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8108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20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Functionality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VI</a:t>
                      </a:r>
                      <a:endParaRPr lang="en-IN" sz="2000" b="1" i="0" u="none" strike="noStrik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1222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1600" b="1" u="none" strike="noStrike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Website: </a:t>
                      </a:r>
                      <a:r>
                        <a:rPr kumimoji="0" lang="en-US" sz="1600" u="none" strike="noStrike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https://www.myvi.in</a:t>
                      </a:r>
                      <a:endParaRPr kumimoji="0" lang="en-IN" sz="1600" u="none" strike="noStrike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1600" b="1" u="none" strike="noStrike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WAP APN</a:t>
                      </a:r>
                      <a:r>
                        <a:rPr kumimoji="0" lang="en-IN" sz="1600" u="none" strike="noStrike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: internet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678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Customer care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678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MNC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86</a:t>
                      </a:r>
                      <a:endParaRPr lang="en-IN" sz="1600" b="0" i="0" u="none" strike="noStrik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6781"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Bands supported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FDD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8391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LTE 900 MHz – (Band 8)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839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LTE 2100 MHz – (Band 1)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9880254"/>
                  </a:ext>
                </a:extLst>
              </a:tr>
              <a:tr h="63356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LTE 1800 MHz – (Band 3)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1098732"/>
                  </a:ext>
                </a:extLst>
              </a:tr>
              <a:tr h="316781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USSD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 check MSISDN :</a:t>
                      </a:r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*199#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6781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Recharge : *</a:t>
                      </a:r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199*5#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6781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Balance check : </a:t>
                      </a:r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*199*2#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5839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 err="1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VoLTE</a:t>
                      </a:r>
                      <a:endParaRPr lang="en-IN" sz="1600" b="1" i="0" u="none" strike="noStrik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Supported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5839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VoWiFi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Not Supported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5079470"/>
                  </a:ext>
                </a:extLst>
              </a:tr>
              <a:tr h="51669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CSFB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Supported (CSFB to 2G/3G)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65258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71500" y="1790700"/>
            <a:ext cx="8001000" cy="3276600"/>
          </a:xfrm>
        </p:spPr>
        <p:txBody>
          <a:bodyPr/>
          <a:lstStyle/>
          <a:p>
            <a:r>
              <a:rPr lang="en-US" sz="2800" b="1" dirty="0">
                <a:latin typeface="Calibri" panose="020F0502020204030204" pitchFamily="34" charset="0"/>
                <a:cs typeface="Calibri" pitchFamily="34" charset="0"/>
              </a:rPr>
              <a:t>Near Cell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itchFamily="34" charset="0"/>
              </a:rPr>
              <a:t>Stationary: RSRP : -65dbm to -75dbm   </a:t>
            </a:r>
          </a:p>
          <a:p>
            <a:r>
              <a:rPr lang="en-US" sz="2800" b="1" dirty="0">
                <a:latin typeface="Calibri" panose="020F0502020204030204" pitchFamily="34" charset="0"/>
                <a:cs typeface="Calibri" pitchFamily="34" charset="0"/>
              </a:rPr>
              <a:t>Edge Cell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itchFamily="34" charset="0"/>
              </a:rPr>
              <a:t>Stationary: RSRP : -95dbm to -110dbm   </a:t>
            </a:r>
            <a:endParaRPr lang="en-US" sz="2800" dirty="0">
              <a:latin typeface="Calibri" panose="020F0502020204030204" pitchFamily="34" charset="0"/>
              <a:cs typeface="Calibri" pitchFamily="34" charset="0"/>
            </a:endParaRPr>
          </a:p>
          <a:p>
            <a:r>
              <a:rPr lang="en-US" sz="2800" b="1" dirty="0">
                <a:latin typeface="Calibri" panose="020F0502020204030204" pitchFamily="34" charset="0"/>
                <a:cs typeface="Calibri" pitchFamily="34" charset="0"/>
              </a:rPr>
              <a:t>Mixed     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itchFamily="34" charset="0"/>
              </a:rPr>
              <a:t>Mobility:    RSRP :  -65dbm to -110dbm</a:t>
            </a:r>
            <a:endParaRPr lang="en-US" sz="2800" b="1" dirty="0">
              <a:solidFill>
                <a:srgbClr val="002060"/>
              </a:solidFill>
              <a:latin typeface="Calibri" panose="020F0502020204030204" pitchFamily="34" charset="0"/>
              <a:cs typeface="Calibri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228600"/>
            <a:ext cx="8001000" cy="533400"/>
          </a:xfrm>
        </p:spPr>
        <p:txBody>
          <a:bodyPr>
            <a:noAutofit/>
          </a:bodyPr>
          <a:lstStyle/>
          <a:p>
            <a:r>
              <a:rPr lang="en-US" sz="4000" u="sng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Drive Route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9686789"/>
              </p:ext>
            </p:extLst>
          </p:nvPr>
        </p:nvGraphicFramePr>
        <p:xfrm>
          <a:off x="304799" y="838200"/>
          <a:ext cx="4191001" cy="609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62001">
                  <a:extLst>
                    <a:ext uri="{9D8B030D-6E8A-4147-A177-3AD203B41FA5}">
                      <a16:colId xmlns:a16="http://schemas.microsoft.com/office/drawing/2014/main" val="3030046429"/>
                    </a:ext>
                  </a:extLst>
                </a:gridCol>
                <a:gridCol w="1332742">
                  <a:extLst>
                    <a:ext uri="{9D8B030D-6E8A-4147-A177-3AD203B41FA5}">
                      <a16:colId xmlns:a16="http://schemas.microsoft.com/office/drawing/2014/main" val="1319841444"/>
                    </a:ext>
                  </a:extLst>
                </a:gridCol>
                <a:gridCol w="1258058">
                  <a:extLst>
                    <a:ext uri="{9D8B030D-6E8A-4147-A177-3AD203B41FA5}">
                      <a16:colId xmlns:a16="http://schemas.microsoft.com/office/drawing/2014/main" val="92116997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3926543645"/>
                    </a:ext>
                  </a:extLst>
                </a:gridCol>
              </a:tblGrid>
              <a:tr h="32849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Near cell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longitude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Latitude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RSRP (</a:t>
                      </a:r>
                      <a:r>
                        <a:rPr lang="en-US" sz="1200" b="1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dbm</a:t>
                      </a:r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4939224"/>
                  </a:ext>
                </a:extLst>
              </a:tr>
              <a:tr h="28110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13.068945305972239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77.78497641252783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-71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2093205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7321"/>
            <a:ext cx="7848600" cy="609600"/>
          </a:xfrm>
        </p:spPr>
        <p:txBody>
          <a:bodyPr>
            <a:noAutofit/>
          </a:bodyPr>
          <a:lstStyle/>
          <a:p>
            <a:r>
              <a:rPr lang="en-US" sz="4000" u="sng" dirty="0">
                <a:latin typeface="Calibri" panose="020F0502020204030204" pitchFamily="34" charset="0"/>
                <a:cs typeface="Calibri" panose="020F0502020204030204" pitchFamily="34" charset="0"/>
              </a:rPr>
              <a:t>Near Cell (Airtel)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61D9695-0CEF-4EB4-A389-4EA0E657ECEE}"/>
              </a:ext>
            </a:extLst>
          </p:cNvPr>
          <p:cNvSpPr txBox="1"/>
          <p:nvPr/>
        </p:nvSpPr>
        <p:spPr>
          <a:xfrm>
            <a:off x="5562600" y="1770580"/>
            <a:ext cx="45771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RSRP Range for Near Cell : </a:t>
            </a:r>
          </a:p>
          <a:p>
            <a:pPr algn="ctr"/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-65dbm to -75dbm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EE990C3-D21B-4318-A4B0-379B474129D4}"/>
              </a:ext>
            </a:extLst>
          </p:cNvPr>
          <p:cNvSpPr txBox="1"/>
          <p:nvPr/>
        </p:nvSpPr>
        <p:spPr>
          <a:xfrm>
            <a:off x="6705601" y="2858869"/>
            <a:ext cx="2064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Near </a:t>
            </a:r>
            <a:r>
              <a:rPr lang="en-US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Safal</a:t>
            </a: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market,</a:t>
            </a:r>
          </a:p>
          <a:p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Bangalore</a:t>
            </a:r>
            <a:endParaRPr lang="en-US" b="1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BF7DCAD-D334-4A7F-B81F-C48E173B80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1752600"/>
            <a:ext cx="3517392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0137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9152051"/>
              </p:ext>
            </p:extLst>
          </p:nvPr>
        </p:nvGraphicFramePr>
        <p:xfrm>
          <a:off x="457200" y="985529"/>
          <a:ext cx="5200650" cy="64633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76738">
                  <a:extLst>
                    <a:ext uri="{9D8B030D-6E8A-4147-A177-3AD203B41FA5}">
                      <a16:colId xmlns:a16="http://schemas.microsoft.com/office/drawing/2014/main" val="3398572702"/>
                    </a:ext>
                  </a:extLst>
                </a:gridCol>
                <a:gridCol w="1610529">
                  <a:extLst>
                    <a:ext uri="{9D8B030D-6E8A-4147-A177-3AD203B41FA5}">
                      <a16:colId xmlns:a16="http://schemas.microsoft.com/office/drawing/2014/main" val="2916790836"/>
                    </a:ext>
                  </a:extLst>
                </a:gridCol>
                <a:gridCol w="1808922">
                  <a:extLst>
                    <a:ext uri="{9D8B030D-6E8A-4147-A177-3AD203B41FA5}">
                      <a16:colId xmlns:a16="http://schemas.microsoft.com/office/drawing/2014/main" val="248206799"/>
                    </a:ext>
                  </a:extLst>
                </a:gridCol>
                <a:gridCol w="904461">
                  <a:extLst>
                    <a:ext uri="{9D8B030D-6E8A-4147-A177-3AD203B41FA5}">
                      <a16:colId xmlns:a16="http://schemas.microsoft.com/office/drawing/2014/main" val="323449267"/>
                    </a:ext>
                  </a:extLst>
                </a:gridCol>
              </a:tblGrid>
              <a:tr h="30415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Edge cell</a:t>
                      </a:r>
                      <a:endParaRPr lang="en-US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longitude</a:t>
                      </a:r>
                      <a:endParaRPr lang="en-US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latitude</a:t>
                      </a:r>
                      <a:endParaRPr lang="en-US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RSRP (</a:t>
                      </a:r>
                      <a:r>
                        <a:rPr lang="en-US" sz="1400" b="1" u="none" strike="noStrike" baseline="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dbm</a:t>
                      </a:r>
                      <a:r>
                        <a:rPr lang="en-US" sz="1400" b="1" u="none" strike="noStrike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en-US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0971621"/>
                  </a:ext>
                </a:extLst>
              </a:tr>
              <a:tr h="3421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13.053365634511652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77.76178095703837 7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-102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6724403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33412"/>
            <a:ext cx="7924800" cy="495300"/>
          </a:xfrm>
        </p:spPr>
        <p:txBody>
          <a:bodyPr>
            <a:noAutofit/>
          </a:bodyPr>
          <a:lstStyle/>
          <a:p>
            <a:r>
              <a:rPr lang="en-US" sz="4000" u="sng" dirty="0">
                <a:latin typeface="Calibri" panose="020F0502020204030204" pitchFamily="34" charset="0"/>
                <a:cs typeface="Calibri" panose="020F0502020204030204" pitchFamily="34" charset="0"/>
              </a:rPr>
              <a:t>Edge Cell (Airtel)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AEF448C-6D9B-417F-9991-87C8A217948B}"/>
              </a:ext>
            </a:extLst>
          </p:cNvPr>
          <p:cNvSpPr txBox="1"/>
          <p:nvPr/>
        </p:nvSpPr>
        <p:spPr>
          <a:xfrm>
            <a:off x="5562600" y="1752600"/>
            <a:ext cx="45771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RSRP Range for Edge Cell :  </a:t>
            </a:r>
          </a:p>
          <a:p>
            <a:pPr algn="ctr"/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-95dbm to -110dbm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24CB283-BB0C-44CB-B9DE-FE5E8F7BB2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1" y="1767840"/>
            <a:ext cx="3052762" cy="470684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5BF6FD3-0965-4B45-9247-80057D8B3F11}"/>
              </a:ext>
            </a:extLst>
          </p:cNvPr>
          <p:cNvSpPr txBox="1"/>
          <p:nvPr/>
        </p:nvSpPr>
        <p:spPr>
          <a:xfrm>
            <a:off x="6677202" y="2990671"/>
            <a:ext cx="200959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Near</a:t>
            </a:r>
          </a:p>
          <a:p>
            <a:pPr algn="ctr"/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Kattamanallur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,</a:t>
            </a:r>
          </a:p>
          <a:p>
            <a:pPr algn="ctr"/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Bangalore</a:t>
            </a:r>
          </a:p>
        </p:txBody>
      </p:sp>
    </p:spTree>
    <p:extLst>
      <p:ext uri="{BB962C8B-B14F-4D97-AF65-F5344CB8AC3E}">
        <p14:creationId xmlns:p14="http://schemas.microsoft.com/office/powerpoint/2010/main" val="31819630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81000" y="273977"/>
            <a:ext cx="5410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u="sng" dirty="0">
                <a:latin typeface="Calibri" panose="020F0502020204030204" pitchFamily="34" charset="0"/>
                <a:cs typeface="Calibri" pitchFamily="34" charset="0"/>
              </a:rPr>
              <a:t>Mixed Coverage Area for Airtel</a:t>
            </a:r>
            <a:endParaRPr lang="en-IN" sz="2000" u="sng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58000" y="1600200"/>
            <a:ext cx="25146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80099ED-9AB0-4D0B-8FE9-AB37558E4B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9400" y="838200"/>
            <a:ext cx="3176587" cy="556736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90E6D01-27CB-49E1-89D6-9ACA0EA3E190}"/>
              </a:ext>
            </a:extLst>
          </p:cNvPr>
          <p:cNvSpPr txBox="1"/>
          <p:nvPr/>
        </p:nvSpPr>
        <p:spPr>
          <a:xfrm>
            <a:off x="6400800" y="2505670"/>
            <a:ext cx="2362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Mugabala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Krishnarajapura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</a:p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Bangalore</a:t>
            </a:r>
          </a:p>
        </p:txBody>
      </p:sp>
    </p:spTree>
    <p:extLst>
      <p:ext uri="{BB962C8B-B14F-4D97-AF65-F5344CB8AC3E}">
        <p14:creationId xmlns:p14="http://schemas.microsoft.com/office/powerpoint/2010/main" val="421282562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14588</TotalTime>
  <Words>676</Words>
  <Application>Microsoft Office PowerPoint</Application>
  <PresentationFormat>On-screen Show (4:3)</PresentationFormat>
  <Paragraphs>239</Paragraphs>
  <Slides>23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arial</vt:lpstr>
      <vt:lpstr>Calibri</vt:lpstr>
      <vt:lpstr>Cambria</vt:lpstr>
      <vt:lpstr>Lucida Sans Unicode</vt:lpstr>
      <vt:lpstr>Times New Roman</vt:lpstr>
      <vt:lpstr>Verdana</vt:lpstr>
      <vt:lpstr>Wingdings 2</vt:lpstr>
      <vt:lpstr>Wingdings 3</vt:lpstr>
      <vt:lpstr>Concourse</vt:lpstr>
      <vt:lpstr>MARQUIS TECHNOLOGIES  </vt:lpstr>
      <vt:lpstr>Operator Information:</vt:lpstr>
      <vt:lpstr>Operator Information 1</vt:lpstr>
      <vt:lpstr>Operator Information 2</vt:lpstr>
      <vt:lpstr>Operator Information 3</vt:lpstr>
      <vt:lpstr>Drive Route</vt:lpstr>
      <vt:lpstr>Near Cell (Airtel)</vt:lpstr>
      <vt:lpstr>Edge Cell (Airtel)</vt:lpstr>
      <vt:lpstr>PowerPoint Presentation</vt:lpstr>
      <vt:lpstr>PowerPoint Presentation</vt:lpstr>
      <vt:lpstr>MATT Tool InterBand Handover Results for Airtel</vt:lpstr>
      <vt:lpstr>Near Cell (Reliance JIO)</vt:lpstr>
      <vt:lpstr>PowerPoint Presentation</vt:lpstr>
      <vt:lpstr>PowerPoint Presentation</vt:lpstr>
      <vt:lpstr>Inter Band Handover (FDD-TDD) for JIO 4G</vt:lpstr>
      <vt:lpstr>MATT Tool InterBand Handover Results for Jio</vt:lpstr>
      <vt:lpstr>Near Cell for VI:  </vt:lpstr>
      <vt:lpstr> Edge Cell for VI:  </vt:lpstr>
      <vt:lpstr>Mixed Coverage Area for VI:  </vt:lpstr>
      <vt:lpstr>      VI Band Handover</vt:lpstr>
      <vt:lpstr>MATT Tool InterBand Handover Results for VI</vt:lpstr>
      <vt:lpstr>Drive Route</vt:lpstr>
      <vt:lpstr>           THANK YOU 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MARQUIS TECHNOLOGIES</dc:title>
  <dc:subject>Marketing Presentation</dc:subject>
  <dc:creator>Kailash</dc:creator>
  <cp:lastModifiedBy>Sandeep Kumar Tripathy</cp:lastModifiedBy>
  <cp:revision>922</cp:revision>
  <dcterms:created xsi:type="dcterms:W3CDTF">2007-12-16T16:40:02Z</dcterms:created>
  <dcterms:modified xsi:type="dcterms:W3CDTF">2022-03-23T11:16:24Z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4fea9ac1-470f-4ff8-9b19-4c01456e19dc</vt:lpwstr>
  </property>
  <property fmtid="{D5CDD505-2E9C-101B-9397-08002B2CF9AE}" pid="3" name="NokiaConfidentiality">
    <vt:lpwstr>Confidential</vt:lpwstr>
  </property>
</Properties>
</file>