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56" r:id="rId3"/>
    <p:sldId id="405" r:id="rId4"/>
    <p:sldId id="425" r:id="rId5"/>
    <p:sldId id="530" r:id="rId6"/>
    <p:sldId id="529" r:id="rId7"/>
    <p:sldId id="531" r:id="rId8"/>
    <p:sldId id="528" r:id="rId9"/>
    <p:sldId id="480" r:id="rId10"/>
    <p:sldId id="489" r:id="rId11"/>
    <p:sldId id="490" r:id="rId12"/>
    <p:sldId id="543" r:id="rId13"/>
    <p:sldId id="547" r:id="rId14"/>
    <p:sldId id="549" r:id="rId15"/>
    <p:sldId id="488" r:id="rId16"/>
    <p:sldId id="536" r:id="rId17"/>
    <p:sldId id="538" r:id="rId18"/>
    <p:sldId id="551" r:id="rId19"/>
    <p:sldId id="545" r:id="rId20"/>
    <p:sldId id="552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343" autoAdjust="0"/>
  </p:normalViewPr>
  <p:slideViewPr>
    <p:cSldViewPr>
      <p:cViewPr varScale="1">
        <p:scale>
          <a:sx n="82" d="100"/>
          <a:sy n="82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(Reselection)</a:t>
            </a: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42F31-19CD-6A3C-9A33-80E90A1AAA40}"/>
              </a:ext>
            </a:extLst>
          </p:cNvPr>
          <p:cNvSpPr/>
          <p:nvPr/>
        </p:nvSpPr>
        <p:spPr>
          <a:xfrm>
            <a:off x="6248400" y="1642803"/>
            <a:ext cx="2895599" cy="1633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reselection: N77-N28-B5-B8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551302-1800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C6035-8281-CBFE-EFA2-CF5C598B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52" y="1219200"/>
            <a:ext cx="275994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A81F0-425A-3A73-9444-AF1B7048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467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Airtel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–12.956075/77.731732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Location:- </a:t>
            </a:r>
            <a:r>
              <a:rPr lang="en-US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Siddapura</a:t>
            </a: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Primary Health Centre PHC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952F5-8C0D-24A5-78A7-ACED7D96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1728519"/>
            <a:ext cx="4191000" cy="15480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37B495-0C30-3EF7-AAF4-6A77F375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5" y="3276600"/>
            <a:ext cx="8001000" cy="3276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6411" y="1219200"/>
            <a:ext cx="533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12.976339, 77.750847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12.982287, 77.752124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Near Hope Farm Jn.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–NR to LTE Handover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A8EB6-E013-3F88-AAB0-065FAEAB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57536"/>
            <a:ext cx="335280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AFBFF-9B76-4F95-7368-14DE5E64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80864"/>
            <a:ext cx="3352800" cy="91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94DA05-C0C5-D487-944E-98E8E3084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37" y="2665694"/>
            <a:ext cx="7128163" cy="35814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D8F7B3-705F-DCE2-BF13-A6A7334C98AD}"/>
              </a:ext>
            </a:extLst>
          </p:cNvPr>
          <p:cNvSpPr/>
          <p:nvPr/>
        </p:nvSpPr>
        <p:spPr>
          <a:xfrm rot="17106966">
            <a:off x="3247552" y="4821971"/>
            <a:ext cx="1134998" cy="4931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7A610-76F5-F559-5458-BA50F8A4A890}"/>
              </a:ext>
            </a:extLst>
          </p:cNvPr>
          <p:cNvSpPr txBox="1">
            <a:spLocks/>
          </p:cNvSpPr>
          <p:nvPr/>
        </p:nvSpPr>
        <p:spPr>
          <a:xfrm>
            <a:off x="4411375" y="3646293"/>
            <a:ext cx="1388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NR2L HO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CD5768-15E0-8861-4297-5FB1438E73B3}"/>
              </a:ext>
            </a:extLst>
          </p:cNvPr>
          <p:cNvSpPr txBox="1"/>
          <p:nvPr/>
        </p:nvSpPr>
        <p:spPr>
          <a:xfrm>
            <a:off x="0" y="762000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Airtel 4G VoLTE Good Coverage Area</a:t>
            </a: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Long	13.007293, 77.757333</a:t>
            </a: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Belathur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4FCE3-7316-FAC6-251B-894A9D12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85330"/>
            <a:ext cx="7162800" cy="433447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34577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04/10/2023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Cell,JIO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62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–12.956075/77.731732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Location:- </a:t>
            </a:r>
            <a:r>
              <a:rPr lang="en-US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Siddapura</a:t>
            </a: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Primary Health Centre PHC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JIO 5G SA network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7225E-50A2-0D67-180D-9E69CA64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05" y="667367"/>
            <a:ext cx="3043420" cy="123763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DBC1071-FF48-E2C2-6737-BF180EF3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146"/>
            <a:ext cx="8734425" cy="419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4419600" cy="14478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12.958508, 77.746125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12.965942, 77.749075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Hindustan Unilever Research </a:t>
            </a:r>
            <a:r>
              <a:rPr lang="en-I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–NR to LTE Handover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NR To LTE Handover, Jio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AA1EA-1DCF-DB96-DFA0-4EC32A4A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97" y="686190"/>
            <a:ext cx="4438650" cy="685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3735D-0ED9-591C-6757-FB3E8A0F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513" y="1447994"/>
            <a:ext cx="4462404" cy="685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A97DC-A171-7FB2-8586-A49B467E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94009"/>
            <a:ext cx="8686800" cy="38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12.959805, 77.746854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12.964071, 77.748442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Location: Hindustan Unilever Research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C193D-BC00-4DDF-AB6D-5B41EF23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763000" cy="3962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BCDDEA6-1AC3-7100-453E-6BDD6408D464}"/>
              </a:ext>
            </a:extLst>
          </p:cNvPr>
          <p:cNvSpPr/>
          <p:nvPr/>
        </p:nvSpPr>
        <p:spPr>
          <a:xfrm rot="18469292">
            <a:off x="2920372" y="5188033"/>
            <a:ext cx="1676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B0D90-B023-7FC3-BA72-18D5AA54D0A0}"/>
              </a:ext>
            </a:extLst>
          </p:cNvPr>
          <p:cNvSpPr txBox="1"/>
          <p:nvPr/>
        </p:nvSpPr>
        <p:spPr>
          <a:xfrm>
            <a:off x="2590800" y="3078125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N78-N28-N78 HO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458E6-A206-34DB-3435-007A415F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4G VoLTE Good Coverage Area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–12.956075/77.731732</a:t>
            </a:r>
            <a:b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Location:- </a:t>
            </a:r>
            <a:r>
              <a:rPr lang="en-US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Siddapura</a:t>
            </a: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Primary Health Centre PHC</a:t>
            </a:r>
            <a:br>
              <a:rPr lang="en-US" b="0" dirty="0">
                <a:solidFill>
                  <a:schemeClr val="tx1"/>
                </a:solidFill>
              </a:rPr>
            </a:b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0F9066-01B9-D90E-7ECB-5E43C28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8610600" cy="43735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6077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4800600" cy="1036638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13.099430 77.895475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Mylapura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Gate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–SRVCC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53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VI Operator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B50596-473A-28CE-9E4A-1A109422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54437"/>
            <a:ext cx="8458200" cy="36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4B1D9C-7BD8-625C-1FCB-A15F68D8853E}"/>
              </a:ext>
            </a:extLst>
          </p:cNvPr>
          <p:cNvSpPr/>
          <p:nvPr/>
        </p:nvSpPr>
        <p:spPr>
          <a:xfrm rot="744295">
            <a:off x="1659744" y="3277458"/>
            <a:ext cx="1676400" cy="378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81B9D2DC-B817-BB8B-0C92-F60170DBD4AE}"/>
              </a:ext>
            </a:extLst>
          </p:cNvPr>
          <p:cNvSpPr/>
          <p:nvPr/>
        </p:nvSpPr>
        <p:spPr>
          <a:xfrm rot="6408443">
            <a:off x="3915510" y="3650287"/>
            <a:ext cx="685717" cy="72962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6A451-1158-BF26-06BE-C669269C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309" y="723738"/>
            <a:ext cx="2561491" cy="1638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82A75D-8CB3-5E01-2503-73381878A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723738"/>
            <a:ext cx="2619375" cy="16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(Location Name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09664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BANGALORE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GMT+ 5:30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D6024-F900-D01A-04E5-F88EF992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5060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23090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874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r>
                        <a:rPr lang="en-IN" sz="1200" dirty="0"/>
                        <a:t>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 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0104"/>
              </p:ext>
            </p:extLst>
          </p:nvPr>
        </p:nvGraphicFramePr>
        <p:xfrm>
          <a:off x="990600" y="2766482"/>
          <a:ext cx="3898900" cy="162306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JIO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n78, n28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3, 5, 40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Supported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Not Supported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24321"/>
              </p:ext>
            </p:extLst>
          </p:nvPr>
        </p:nvGraphicFramePr>
        <p:xfrm>
          <a:off x="5014912" y="2776007"/>
          <a:ext cx="3898900" cy="168338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22881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AIRTEL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228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228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423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1, 3, 8, 40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228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not Supported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228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64449"/>
              </p:ext>
            </p:extLst>
          </p:nvPr>
        </p:nvGraphicFramePr>
        <p:xfrm>
          <a:off x="3352799" y="4492070"/>
          <a:ext cx="4038601" cy="1853182"/>
        </p:xfrm>
        <a:graphic>
          <a:graphicData uri="http://schemas.openxmlformats.org/drawingml/2006/table">
            <a:tbl>
              <a:tblPr/>
              <a:tblGrid>
                <a:gridCol w="368341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933577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36683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24795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482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2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28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1, 3, 8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2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Supported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2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828800"/>
            <a:ext cx="8153400" cy="1143000"/>
          </a:xfrm>
        </p:spPr>
        <p:txBody>
          <a:bodyPr/>
          <a:lstStyle/>
          <a:p>
            <a:r>
              <a:rPr lang="en-US" dirty="0"/>
              <a:t>JIO,AIRTEL,VI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-60dbm to 75dbm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includes 5G also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8C32A-33A7-2B4B-87B2-FFC4F24D42B2}"/>
              </a:ext>
            </a:extLst>
          </p:cNvPr>
          <p:cNvSpPr/>
          <p:nvPr/>
        </p:nvSpPr>
        <p:spPr>
          <a:xfrm>
            <a:off x="6704013" y="2895601"/>
            <a:ext cx="2362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 ,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12 ,12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627936, 1301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-60dbm to 75dbm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732F0-9B51-B5FB-F4EF-C1E037D2861B}"/>
              </a:ext>
            </a:extLst>
          </p:cNvPr>
          <p:cNvSpPr/>
          <p:nvPr/>
        </p:nvSpPr>
        <p:spPr>
          <a:xfrm>
            <a:off x="6704013" y="4495802"/>
            <a:ext cx="2362200" cy="1676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1582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-60dbm to 75dbm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96D74-31A7-FAE5-D6AC-91CFCD3E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0" y="1886129"/>
            <a:ext cx="2002723" cy="3981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0BB70-E31A-24F9-171C-F6BA9D9BB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48" y="1886129"/>
            <a:ext cx="1926177" cy="3981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368D1-B22F-CE67-3743-DF062636B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425" y="1886129"/>
            <a:ext cx="1926177" cy="39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293CC-B8AD-E25D-B87D-68652CB0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524001"/>
            <a:ext cx="6019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29400" y="1177257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42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1582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-99dbm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            </a:t>
            </a:r>
          </a:p>
          <a:p>
            <a:endParaRPr lang="en-US" dirty="0"/>
          </a:p>
          <a:p>
            <a:r>
              <a:rPr lang="en-US" dirty="0"/>
              <a:t>            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SRVCC screenshots of all band with Network INFO.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18DC8-238B-3625-B228-9A0DCFCB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6" y="1522659"/>
            <a:ext cx="2471737" cy="4350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30CC1-3809-9243-E412-D57C7A3A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1522659"/>
            <a:ext cx="2362200" cy="43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138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1" y="1670988"/>
            <a:ext cx="2514600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N77—B3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39025-1800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It will include all 5G to 4G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CA8FD-0271-53A1-2EAF-AC6B27A1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70988"/>
            <a:ext cx="2759949" cy="45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770</TotalTime>
  <Words>571</Words>
  <Application>Microsoft Office PowerPoint</Application>
  <PresentationFormat>On-screen Show (4:3)</PresentationFormat>
  <Paragraphs>157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JIO,AIRTEL,VI</vt:lpstr>
      <vt:lpstr>PowerPoint Presentation</vt:lpstr>
      <vt:lpstr>( Mixed Mobility Area) screenshots </vt:lpstr>
      <vt:lpstr>PowerPoint Presentation</vt:lpstr>
      <vt:lpstr>PowerPoint Presentation</vt:lpstr>
      <vt:lpstr>  (Reselection)    </vt:lpstr>
      <vt:lpstr>  ( Drive Route covered during mobility. 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Inter-freq HO on NR ,JIO (n78-n28-n78)</vt:lpstr>
      <vt:lpstr>  JIO 4G VoLTE Good Coverage Area Lat/Long –12.956075/77.731732 Location:- Siddapura Primary Health Centre PHC </vt:lpstr>
      <vt:lpstr>SRVCC VI Operator</vt:lpstr>
      <vt:lpstr> 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Aman Mishra</cp:lastModifiedBy>
  <cp:revision>888</cp:revision>
  <dcterms:created xsi:type="dcterms:W3CDTF">2007-12-16T16:40:02Z</dcterms:created>
  <dcterms:modified xsi:type="dcterms:W3CDTF">2023-10-04T06:31:02Z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