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3" r:id="rId17"/>
    <p:sldId id="533" r:id="rId18"/>
    <p:sldId id="529" r:id="rId19"/>
    <p:sldId id="530" r:id="rId20"/>
    <p:sldId id="531" r:id="rId21"/>
    <p:sldId id="523" r:id="rId22"/>
    <p:sldId id="554" r:id="rId23"/>
    <p:sldId id="550" r:id="rId24"/>
    <p:sldId id="555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533" autoAdjust="0"/>
  </p:normalViewPr>
  <p:slideViewPr>
    <p:cSldViewPr>
      <p:cViewPr varScale="1">
        <p:scale>
          <a:sx n="85" d="100"/>
          <a:sy n="85" d="100"/>
        </p:scale>
        <p:origin x="16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6/24/2021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JIO ,BSNL(FDD/TDD)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32C5-4B45-45D2-B5E3-53B9AA883EEA}"/>
              </a:ext>
            </a:extLst>
          </p:cNvPr>
          <p:cNvSpPr txBox="1"/>
          <p:nvPr/>
        </p:nvSpPr>
        <p:spPr>
          <a:xfrm>
            <a:off x="2304146" y="90003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Band 1&lt;&gt;3&lt;&gt;40 Handover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8961F-DA84-453B-86F0-388B4D7D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2062"/>
            <a:ext cx="67818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B53686-E1FA-44F8-8E33-D79409467865}"/>
              </a:ext>
            </a:extLst>
          </p:cNvPr>
          <p:cNvSpPr txBox="1"/>
          <p:nvPr/>
        </p:nvSpPr>
        <p:spPr>
          <a:xfrm>
            <a:off x="609600" y="304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434A3C-C36F-4CFD-B6EA-73E00E49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44493"/>
              </p:ext>
            </p:extLst>
          </p:nvPr>
        </p:nvGraphicFramePr>
        <p:xfrm>
          <a:off x="152400" y="1447800"/>
          <a:ext cx="8686800" cy="41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3409976" progId="Excel.Sheet.8">
                  <p:embed/>
                </p:oleObj>
              </mc:Choice>
              <mc:Fallback>
                <p:oleObj name="Worksheet" r:id="rId2" imgW="5495842" imgH="340997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8686800" cy="416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4232D2-4363-4FF6-800A-73E307D8F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281318"/>
              </p:ext>
            </p:extLst>
          </p:nvPr>
        </p:nvGraphicFramePr>
        <p:xfrm>
          <a:off x="5805488" y="5340350"/>
          <a:ext cx="28051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5488" y="5340350"/>
                        <a:ext cx="280511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12264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46845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77.907138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30.303688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0" y="6019800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-27039" y="529102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err="1">
                <a:solidFill>
                  <a:srgbClr val="FF0000"/>
                </a:solidFill>
              </a:rPr>
              <a:t>Ratanpur</a:t>
            </a:r>
            <a:r>
              <a:rPr lang="en-IN" sz="1600" b="1" dirty="0">
                <a:solidFill>
                  <a:srgbClr val="FF0000"/>
                </a:solidFill>
              </a:rPr>
              <a:t> </a:t>
            </a:r>
            <a:r>
              <a:rPr lang="en-IN" sz="1600" b="1" dirty="0" err="1">
                <a:solidFill>
                  <a:srgbClr val="FF0000"/>
                </a:solidFill>
              </a:rPr>
              <a:t>chok</a:t>
            </a:r>
            <a:r>
              <a:rPr lang="en-IN" sz="1600" b="1" dirty="0">
                <a:solidFill>
                  <a:srgbClr val="FF0000"/>
                </a:solidFill>
              </a:rPr>
              <a:t> Dehradun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03BF1-66F3-483D-973F-214F4257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25313"/>
            <a:ext cx="3028950" cy="5267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2A297F-C787-483A-AE12-89058081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90677"/>
            <a:ext cx="3009900" cy="52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359313"/>
              </p:ext>
            </p:extLst>
          </p:nvPr>
        </p:nvGraphicFramePr>
        <p:xfrm>
          <a:off x="457200" y="838200"/>
          <a:ext cx="7133911" cy="86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5601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618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81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3715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2234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463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28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4901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77.902301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30.292675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152400" y="45720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Malan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0" y="5105401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21E34-A87B-40B8-824F-D19A9E0A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1787605"/>
            <a:ext cx="3036711" cy="5127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904A8-D606-44D4-A6C2-A227FAD4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78" y="1787605"/>
            <a:ext cx="3019425" cy="53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 RATANPUR Dehradun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F7F64-085E-433F-985F-8B999119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749342"/>
            <a:ext cx="3695701" cy="5181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C7073-3A20-4AB0-A53B-47BF6A1E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749342"/>
            <a:ext cx="37719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4B270-8504-475B-9907-A36FD445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04875"/>
            <a:ext cx="7324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B0B1E-66C9-4B8D-9373-9E2A4242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31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  <a:b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8259E5-F1F2-476A-986B-CD50DFDF9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5261"/>
              </p:ext>
            </p:extLst>
          </p:nvPr>
        </p:nvGraphicFramePr>
        <p:xfrm>
          <a:off x="304800" y="1828800"/>
          <a:ext cx="8229600" cy="268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1790542" progId="Excel.Sheet.8">
                  <p:embed/>
                </p:oleObj>
              </mc:Choice>
              <mc:Fallback>
                <p:oleObj name="Worksheet" r:id="rId2" imgW="5495842" imgH="179054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828800"/>
                        <a:ext cx="8229600" cy="2681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028E0E-C355-46E0-A0A4-3EECCA0A9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41047"/>
              </p:ext>
            </p:extLst>
          </p:nvPr>
        </p:nvGraphicFramePr>
        <p:xfrm>
          <a:off x="5938838" y="4881563"/>
          <a:ext cx="17621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838" y="4881563"/>
                        <a:ext cx="1762125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956924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320209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47D92-47E6-4C8B-BC9A-6321D365B5D0}"/>
              </a:ext>
            </a:extLst>
          </p:cNvPr>
          <p:cNvSpPr txBox="1"/>
          <p:nvPr/>
        </p:nvSpPr>
        <p:spPr>
          <a:xfrm>
            <a:off x="-990600" y="4648200"/>
            <a:ext cx="457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3BCC6-2357-452A-BD4D-5811A79AAEDF}"/>
              </a:ext>
            </a:extLst>
          </p:cNvPr>
          <p:cNvSpPr txBox="1"/>
          <p:nvPr/>
        </p:nvSpPr>
        <p:spPr>
          <a:xfrm>
            <a:off x="-1233948" y="5266170"/>
            <a:ext cx="5066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RATANPUR CHOK 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DEHRADUN </a:t>
            </a:r>
          </a:p>
          <a:p>
            <a:pPr algn="ctr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E3F74-4680-4C32-A828-E2E1523B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82" y="822791"/>
            <a:ext cx="3000375" cy="566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90506-08F3-4B48-82F3-F1E3A5DF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57" y="822791"/>
            <a:ext cx="3019425" cy="55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961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93563"/>
              </p:ext>
            </p:extLst>
          </p:nvPr>
        </p:nvGraphicFramePr>
        <p:xfrm>
          <a:off x="462844" y="828199"/>
          <a:ext cx="7128267" cy="467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422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24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77.907303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30.301573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184960" y="4267199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ADARSH COLONY RATANPUR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F1B93-B1EF-4C00-BF09-E66BCC5D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37" y="1447800"/>
            <a:ext cx="3019425" cy="546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B34C3-9217-41D7-90AD-615E96EE1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62" y="1468582"/>
            <a:ext cx="3019425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26903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77.906050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30.295543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152400" y="480060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KARBARI GRANT DEHRADUN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74E71-8EC4-45A7-957D-EB723567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71" y="1617498"/>
            <a:ext cx="299085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46CEC-EF9D-4757-B8C9-32355C6D6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21" y="1621828"/>
            <a:ext cx="29813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65955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7469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8928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B0208-2659-4728-8FEE-D5A6ABAB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92767"/>
              </p:ext>
            </p:extLst>
          </p:nvPr>
        </p:nvGraphicFramePr>
        <p:xfrm>
          <a:off x="304800" y="5162871"/>
          <a:ext cx="8458200" cy="116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51401-A037-4C6E-9378-10CF5665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715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1&lt;&gt;3&lt;&gt;8 Handover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46840-92FC-48EE-9ED2-263D74C8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80767"/>
            <a:ext cx="6934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1D1A9D-749D-44FF-9205-03C37C9E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19962" cy="109696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752532-AB28-4303-BC5A-520FD9B2C17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132732"/>
              </p:ext>
            </p:extLst>
          </p:nvPr>
        </p:nvGraphicFramePr>
        <p:xfrm>
          <a:off x="427703" y="1600200"/>
          <a:ext cx="6811297" cy="407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842" imgH="4381553" progId="Excel.Sheet.8">
                  <p:embed/>
                </p:oleObj>
              </mc:Choice>
              <mc:Fallback>
                <p:oleObj name="Worksheet" r:id="rId2" imgW="5495842" imgH="4381553" progId="Excel.Sheet.8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C97149-39C7-46DF-9BAF-47C506802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703" y="1600200"/>
                        <a:ext cx="6811297" cy="407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721D3E-B506-4276-ACCF-43ABE5A7E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48046"/>
              </p:ext>
            </p:extLst>
          </p:nvPr>
        </p:nvGraphicFramePr>
        <p:xfrm>
          <a:off x="7038975" y="5054600"/>
          <a:ext cx="14763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781920" imgH="660600" progId="Excel.Sheet.8">
                  <p:embed/>
                </p:oleObj>
              </mc:Choice>
              <mc:Fallback>
                <p:oleObj name="Worksheet" showAsIcon="1" r:id="rId4" imgW="781920" imgH="660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8975" y="5054600"/>
                        <a:ext cx="1476375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35949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457200"/>
            <a:ext cx="7832188" cy="3048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025B0-8DE9-4D2F-AAFF-3B9DA5FF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2990850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B9A67-6E42-42CA-A677-315D5A2E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466850"/>
            <a:ext cx="2990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8BBF0B-03AA-4014-8938-3804F2E99D62}"/>
              </a:ext>
            </a:extLst>
          </p:cNvPr>
          <p:cNvSpPr txBox="1"/>
          <p:nvPr/>
        </p:nvSpPr>
        <p:spPr>
          <a:xfrm>
            <a:off x="381000" y="609600"/>
            <a:ext cx="266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Drive Route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5FFAB-6CF0-4981-A386-29783FCD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303294" cy="40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5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84445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285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93199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57571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77.905095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30.30156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7233" y="4336596"/>
            <a:ext cx="317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 COLONY RATANPUR DEHRADUN 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DEFA0-56B7-482C-B0AD-B3E7A13C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08" y="1984344"/>
            <a:ext cx="3043589" cy="1299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D1F76-DF9A-48AD-BAB6-47A32818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10" y="1976970"/>
            <a:ext cx="3043590" cy="3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98936"/>
              </p:ext>
            </p:extLst>
          </p:nvPr>
        </p:nvGraphicFramePr>
        <p:xfrm>
          <a:off x="886593" y="80673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77.901746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30.292958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--100 - -115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92AD4-D32F-48DC-8209-A82AFCC971FD}"/>
              </a:ext>
            </a:extLst>
          </p:cNvPr>
          <p:cNvSpPr txBox="1"/>
          <p:nvPr/>
        </p:nvSpPr>
        <p:spPr>
          <a:xfrm>
            <a:off x="1" y="4479358"/>
            <a:ext cx="177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KADWAPANI ,MALAN </a:t>
            </a:r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DEHRADUN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20BC9-A52B-47CF-9BD8-3B1E57DC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86" y="1454431"/>
            <a:ext cx="3028950" cy="5555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687C0-3197-4418-A8FD-A9785806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81" y="1436416"/>
            <a:ext cx="30194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(Dehradun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22682C-2C7D-4477-9038-ACD355C6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66787"/>
            <a:ext cx="4572000" cy="492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05412B-EB29-45D3-AB98-EAFBCE55C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1" y="966787"/>
            <a:ext cx="3456709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15188</TotalTime>
  <Words>656</Words>
  <Application>Microsoft Office PowerPoint</Application>
  <PresentationFormat>On-screen Show (4:3)</PresentationFormat>
  <Paragraphs>245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MATT Tool InterBand Handover Results for Jio </vt:lpstr>
      <vt:lpstr>           RJIO Band 40 Near Cell:</vt:lpstr>
      <vt:lpstr>Near Cell VI:  </vt:lpstr>
      <vt:lpstr>Cell Edge VI:  </vt:lpstr>
      <vt:lpstr>Mixed coverage area Vodafone:  </vt:lpstr>
      <vt:lpstr>       VIBand 1&lt;&gt;3&lt;&gt;8 Handover</vt:lpstr>
      <vt:lpstr>MATT Tool InterBand Handover Results for VI</vt:lpstr>
      <vt:lpstr>    G net Tracker Drive Route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905</cp:revision>
  <dcterms:created xsi:type="dcterms:W3CDTF">2007-12-16T16:40:02Z</dcterms:created>
  <dcterms:modified xsi:type="dcterms:W3CDTF">2021-06-24T07:20:24Z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