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5"/>
  </p:notesMasterIdLst>
  <p:handoutMasterIdLst>
    <p:handoutMasterId r:id="rId16"/>
  </p:handoutMasterIdLst>
  <p:sldIdLst>
    <p:sldId id="343" r:id="rId2"/>
    <p:sldId id="456" r:id="rId3"/>
    <p:sldId id="405" r:id="rId4"/>
    <p:sldId id="425" r:id="rId5"/>
    <p:sldId id="530" r:id="rId6"/>
    <p:sldId id="488" r:id="rId7"/>
    <p:sldId id="426" r:id="rId8"/>
    <p:sldId id="529" r:id="rId9"/>
    <p:sldId id="531" r:id="rId10"/>
    <p:sldId id="528" r:id="rId11"/>
    <p:sldId id="480" r:id="rId12"/>
    <p:sldId id="490" r:id="rId13"/>
    <p:sldId id="423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533" autoAdjust="0"/>
  </p:normalViewPr>
  <p:slideViewPr>
    <p:cSldViewPr>
      <p:cViewPr varScale="1">
        <p:scale>
          <a:sx n="108" d="100"/>
          <a:sy n="108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7EDAB-968E-4831-B6D5-13EC532ABFE0}"/>
              </a:ext>
            </a:extLst>
          </p:cNvPr>
          <p:cNvSpPr txBox="1"/>
          <p:nvPr/>
        </p:nvSpPr>
        <p:spPr>
          <a:xfrm>
            <a:off x="457200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SRVCC screenshots of all band with Network INFO.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09800"/>
            <a:ext cx="1722529" cy="34854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8-0000-0400-00000B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981" y="2205096"/>
            <a:ext cx="1952672" cy="3523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000000-0008-0000-0400-00000C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174" y="2205096"/>
            <a:ext cx="1843272" cy="3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1385"/>
      </p:ext>
    </p:extLst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AA99B6-81BB-47F9-9948-5BFC5443F853}"/>
              </a:ext>
            </a:extLst>
          </p:cNvPr>
          <p:cNvSpPr txBox="1"/>
          <p:nvPr/>
        </p:nvSpPr>
        <p:spPr>
          <a:xfrm>
            <a:off x="378433" y="685800"/>
            <a:ext cx="45771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Band Handover – It will includes all 5G to 4G , 4G to 3G. 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C64FF8-E307-9983-C1BB-881FF606A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09800"/>
            <a:ext cx="1952672" cy="3523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031B7-7B1F-03B7-77D1-31645DB5C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25956"/>
            <a:ext cx="1843272" cy="34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07545"/>
      </p:ext>
    </p:extLst>
  </p:cSld>
  <p:clrMapOvr>
    <a:masterClrMapping/>
  </p:clrMapOvr>
  <p:transition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99803"/>
            <a:ext cx="8229600" cy="1143000"/>
          </a:xfrm>
        </p:spPr>
        <p:txBody>
          <a:bodyPr>
            <a:noAutofit/>
          </a:bodyPr>
          <a:lstStyle/>
          <a:p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b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</a:br>
            <a:r>
              <a:rPr lang="en-US" sz="240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( Drive Route covered during mobility. )</a:t>
            </a:r>
            <a:br>
              <a:rPr lang="en-US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N" sz="240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 descr="A screenshot of a video game&#10;&#10;Description automatically generated">
            <a:extLst>
              <a:ext uri="{FF2B5EF4-FFF2-40B4-BE49-F238E27FC236}">
                <a16:creationId xmlns:a16="http://schemas.microsoft.com/office/drawing/2014/main" id="{00000000-0008-0000-0400-000008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429000" cy="1833664"/>
          </a:xfrm>
          <a:prstGeom prst="rect">
            <a:avLst/>
          </a:prstGeom>
        </p:spPr>
      </p:pic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0000000-0008-0000-0A00-000003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65" y="3441490"/>
            <a:ext cx="4035394" cy="1833664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19200"/>
            <a:ext cx="3233737" cy="1904502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0000000-0008-0000-1000-00000E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142" y="3352800"/>
            <a:ext cx="3383135" cy="21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80665"/>
      </p:ext>
    </p:extLst>
  </p:cSld>
  <p:clrMapOvr>
    <a:masterClrMapping/>
  </p:clrMapOvr>
  <p:transition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(LONDON-UK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780976"/>
              </p:ext>
            </p:extLst>
          </p:nvPr>
        </p:nvGraphicFramePr>
        <p:xfrm>
          <a:off x="1524000" y="2590800"/>
          <a:ext cx="6400800" cy="134112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UNITED KINGDOM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Continent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RUSHIKESH SHINDE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LONDON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Zone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200400"/>
            <a:ext cx="7313612" cy="1143000"/>
          </a:xfrm>
        </p:spPr>
        <p:txBody>
          <a:bodyPr/>
          <a:lstStyle/>
          <a:p>
            <a:r>
              <a:rPr lang="en-US" sz="1100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7E5B4-39F0-43AA-BDA7-C97F776AB08E}" type="slidenum">
              <a:rPr lang="en-US" sz="1100" smtClean="0">
                <a:latin typeface="+mj-lt"/>
              </a:rPr>
              <a:pPr>
                <a:defRPr/>
              </a:pPr>
              <a:t>3</a:t>
            </a:fld>
            <a:endParaRPr lang="en-US" sz="11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908464"/>
            <a:ext cx="44887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Operators in Location</a:t>
            </a:r>
            <a:endParaRPr lang="en-IN" sz="3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CEE76E0-FAA6-479E-8350-95F1ABCC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86703"/>
              </p:ext>
            </p:extLst>
          </p:nvPr>
        </p:nvGraphicFramePr>
        <p:xfrm>
          <a:off x="838200" y="5094288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3UK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Support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E2117C-CA97-4D24-B6C0-1985EE7B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146073"/>
              </p:ext>
            </p:extLst>
          </p:nvPr>
        </p:nvGraphicFramePr>
        <p:xfrm>
          <a:off x="5134900" y="3512389"/>
          <a:ext cx="3898106" cy="1281486"/>
        </p:xfrm>
        <a:graphic>
          <a:graphicData uri="http://schemas.openxmlformats.org/drawingml/2006/table">
            <a:tbl>
              <a:tblPr/>
              <a:tblGrid>
                <a:gridCol w="354806">
                  <a:extLst>
                    <a:ext uri="{9D8B030D-6E8A-4147-A177-3AD203B41FA5}">
                      <a16:colId xmlns:a16="http://schemas.microsoft.com/office/drawing/2014/main" val="451028977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1458940016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527952287"/>
                    </a:ext>
                  </a:extLst>
                </a:gridCol>
              </a:tblGrid>
              <a:tr h="20205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O2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675666"/>
                  </a:ext>
                </a:extLst>
              </a:tr>
              <a:tr h="2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19249"/>
                  </a:ext>
                </a:extLst>
              </a:tr>
              <a:tr h="2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4168550"/>
                  </a:ext>
                </a:extLst>
              </a:tr>
              <a:tr h="271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3,7,20,40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51442"/>
                  </a:ext>
                </a:extLst>
              </a:tr>
              <a:tr h="2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I, VIII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758627"/>
                  </a:ext>
                </a:extLst>
              </a:tr>
              <a:tr h="2020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900/1800MHz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465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84CCB6-7226-47F7-A529-C9B8D2CC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664824"/>
              </p:ext>
            </p:extLst>
          </p:nvPr>
        </p:nvGraphicFramePr>
        <p:xfrm>
          <a:off x="5114925" y="4990315"/>
          <a:ext cx="3898900" cy="1340597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1756085795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3494566417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2035193060"/>
                    </a:ext>
                  </a:extLst>
                </a:gridCol>
              </a:tblGrid>
              <a:tr h="17868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VDF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9018259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41107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12503"/>
                  </a:ext>
                </a:extLst>
              </a:tr>
              <a:tr h="4471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949509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I, VIII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596220"/>
                  </a:ext>
                </a:extLst>
              </a:tr>
              <a:tr h="1786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900/1800MHz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52913"/>
                  </a:ext>
                </a:extLst>
              </a:tr>
            </a:tbl>
          </a:graphicData>
        </a:graphic>
      </p:graphicFrame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6F852902-7E92-85DF-271A-63658C648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850753"/>
              </p:ext>
            </p:extLst>
          </p:nvPr>
        </p:nvGraphicFramePr>
        <p:xfrm>
          <a:off x="1981200" y="1397000"/>
          <a:ext cx="3657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9892655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170484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49506955"/>
                    </a:ext>
                  </a:extLst>
                </a:gridCol>
              </a:tblGrid>
              <a:tr h="275801">
                <a:tc>
                  <a:txBody>
                    <a:bodyPr/>
                    <a:lstStyle/>
                    <a:p>
                      <a:r>
                        <a:rPr lang="en-US" dirty="0"/>
                        <a:t>MCC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044439"/>
                  </a:ext>
                </a:extLst>
              </a:tr>
              <a:tr h="275801">
                <a:tc>
                  <a:txBody>
                    <a:bodyPr/>
                    <a:lstStyle/>
                    <a:p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749839"/>
                  </a:ext>
                </a:extLst>
              </a:tr>
              <a:tr h="275801">
                <a:tc>
                  <a:txBody>
                    <a:bodyPr/>
                    <a:lstStyle/>
                    <a:p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61863"/>
                  </a:ext>
                </a:extLst>
              </a:tr>
              <a:tr h="275801">
                <a:tc>
                  <a:txBody>
                    <a:bodyPr/>
                    <a:lstStyle/>
                    <a:p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3UK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56930"/>
                  </a:ext>
                </a:extLst>
              </a:tr>
              <a:tr h="275801">
                <a:tc>
                  <a:txBody>
                    <a:bodyPr/>
                    <a:lstStyle/>
                    <a:p>
                      <a:r>
                        <a:rPr lang="en-US" dirty="0"/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024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F4F15C8-A16E-0C98-2DE3-0B3551E28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836443"/>
              </p:ext>
            </p:extLst>
          </p:nvPr>
        </p:nvGraphicFramePr>
        <p:xfrm>
          <a:off x="762000" y="3519115"/>
          <a:ext cx="3898900" cy="1314450"/>
        </p:xfrm>
        <a:graphic>
          <a:graphicData uri="http://schemas.openxmlformats.org/drawingml/2006/table">
            <a:tbl>
              <a:tblPr/>
              <a:tblGrid>
                <a:gridCol w="355600">
                  <a:extLst>
                    <a:ext uri="{9D8B030D-6E8A-4147-A177-3AD203B41FA5}">
                      <a16:colId xmlns:a16="http://schemas.microsoft.com/office/drawing/2014/main" val="421829162"/>
                    </a:ext>
                  </a:extLst>
                </a:gridCol>
                <a:gridCol w="2832100">
                  <a:extLst>
                    <a:ext uri="{9D8B030D-6E8A-4147-A177-3AD203B41FA5}">
                      <a16:colId xmlns:a16="http://schemas.microsoft.com/office/drawing/2014/main" val="748903942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501522853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EE Network Info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195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Band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737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1728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47594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90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1800MHZ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05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5984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743200"/>
          </a:xfrm>
        </p:spPr>
        <p:txBody>
          <a:bodyPr/>
          <a:lstStyle/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RSRP:  -60dbm to -75dbm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:  -75dbm to -95dbm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-115dbm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0" dirty="0">
                <a:effectLst/>
                <a:latin typeface="Cambria" pitchFamily="18" charset="0"/>
              </a:rPr>
              <a:t>Drive Route operator </a:t>
            </a:r>
          </a:p>
        </p:txBody>
      </p:sp>
    </p:spTree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D6A9528-093B-414C-BB0C-38E40B7C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00"/>
            <a:ext cx="8229600" cy="1143000"/>
          </a:xfrm>
        </p:spPr>
        <p:txBody>
          <a:bodyPr/>
          <a:lstStyle/>
          <a:p>
            <a:r>
              <a:rPr lang="en-US" dirty="0"/>
              <a:t>Operator –EE,O2,3UK,VDF</a:t>
            </a:r>
          </a:p>
        </p:txBody>
      </p:sp>
    </p:spTree>
    <p:extLst>
      <p:ext uri="{BB962C8B-B14F-4D97-AF65-F5344CB8AC3E}">
        <p14:creationId xmlns:p14="http://schemas.microsoft.com/office/powerpoint/2010/main" val="2803894329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15/11/2022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F29A8A-CB48-9390-2CE4-917C00FEF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"/>
            <a:ext cx="4365762" cy="1600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7D2A65-8848-1233-3F06-DDC2E2ED8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438400"/>
            <a:ext cx="4134182" cy="3026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29B7A5-4522-16A1-FC40-695A90191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20" y="838200"/>
            <a:ext cx="4136179" cy="2566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C5C37A-E81D-7286-9F4A-3465144E69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0592" y="3628617"/>
            <a:ext cx="3933379" cy="239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49AD440-F696-40FC-A60B-1B2487E646B8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Near Cell screenshots of all band with Network INFO. Which include 5G also. 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02AF3-E911-8AFE-4182-C61164477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6" y="2209800"/>
            <a:ext cx="2099772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B3156-AC33-59D7-774A-78DE91DCB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133599"/>
            <a:ext cx="2040290" cy="3976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630DF-40AF-DA07-B612-EB3051320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956" y="2151118"/>
            <a:ext cx="2040290" cy="3959241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https://outlook.office.com/owa/service.svc/s/GetFileAttachment?id=AAMkADFiZGMxYzFkLTZkZjUtNDIzNC04ZGVmLTY0ZWE1NDU2MDlhMABGAAAAAAC3NTo5XLi2QKPJ%2FCiAlCerBwAl99qAwDjIQZvb%2BZ%2BGCahgAAAAAAEMAAAl99qAwDjIQZvb%2BZ%2BGCahgAAA8O0NFAAABEgAQAG2uCfsmHJlDrG1ip0IxyXk%3D&amp;X-OWA-CANARY=Fmn46LVNwE-ueYQF1vSYQsB5yAn6rtQYUWmRdrweIBL-B2SdCe7_RcHvFd-Z2elQ2OaE9tG-49s.&amp;isImagePreview=True"/>
          <p:cNvSpPr>
            <a:spLocks noChangeAspect="1" noChangeArrowheads="1"/>
          </p:cNvSpPr>
          <p:nvPr/>
        </p:nvSpPr>
        <p:spPr bwMode="auto">
          <a:xfrm>
            <a:off x="2109788" y="2428875"/>
            <a:ext cx="49244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88682-4CB8-401B-8E56-6DA4F1B27CC2}"/>
              </a:ext>
            </a:extLst>
          </p:cNvPr>
          <p:cNvSpPr txBox="1"/>
          <p:nvPr/>
        </p:nvSpPr>
        <p:spPr>
          <a:xfrm>
            <a:off x="457200" y="685800"/>
            <a:ext cx="457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323130"/>
                </a:solidFill>
                <a:latin typeface="Calibri" panose="020F0502020204030204" pitchFamily="34" charset="0"/>
              </a:rPr>
              <a:t>Edge Cell screenshots of all band with Network INFO. Which includes 5G also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9A50C-B2E1-6855-FEB2-6A4F9D6D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068405"/>
            <a:ext cx="2033516" cy="3962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8EABE-4472-6165-4F35-7A6FFC02D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139842"/>
            <a:ext cx="189263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286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( Mixed Mobility Area) screenshots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575BB-F4E2-E9C6-1DB5-B81C2BB7D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28800"/>
            <a:ext cx="1989928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5EE3F6-4925-FB79-F2F9-6B99F9B6C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712650"/>
            <a:ext cx="2067997" cy="40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697</TotalTime>
  <Words>259</Words>
  <Application>Microsoft Office PowerPoint</Application>
  <PresentationFormat>On-screen Show (4:3)</PresentationFormat>
  <Paragraphs>112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 </vt:lpstr>
      <vt:lpstr>Drive Route operator </vt:lpstr>
      <vt:lpstr>Operator –EE,O2,3UK,VDF</vt:lpstr>
      <vt:lpstr>PowerPoint Presentation</vt:lpstr>
      <vt:lpstr>PowerPoint Presentation</vt:lpstr>
      <vt:lpstr>PowerPoint Presentation</vt:lpstr>
      <vt:lpstr>( Mixed Mobility Area) screenshots </vt:lpstr>
      <vt:lpstr>PowerPoint Presentation</vt:lpstr>
      <vt:lpstr>PowerPoint Presentation</vt:lpstr>
      <vt:lpstr>  ( Drive Route covered during mobility. )   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Rushikesh  Shinde</cp:lastModifiedBy>
  <cp:revision>883</cp:revision>
  <dcterms:created xsi:type="dcterms:W3CDTF">2007-12-16T16:40:02Z</dcterms:created>
  <dcterms:modified xsi:type="dcterms:W3CDTF">2022-11-15T12:20:14Z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