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354" r:id="rId2"/>
    <p:sldId id="406" r:id="rId3"/>
    <p:sldId id="450" r:id="rId4"/>
    <p:sldId id="407" r:id="rId5"/>
    <p:sldId id="408" r:id="rId6"/>
    <p:sldId id="387" r:id="rId7"/>
    <p:sldId id="422" r:id="rId8"/>
    <p:sldId id="410" r:id="rId9"/>
    <p:sldId id="423" r:id="rId10"/>
    <p:sldId id="427" r:id="rId11"/>
    <p:sldId id="428" r:id="rId12"/>
    <p:sldId id="455" r:id="rId13"/>
    <p:sldId id="458" r:id="rId14"/>
    <p:sldId id="456" r:id="rId15"/>
    <p:sldId id="393" r:id="rId16"/>
    <p:sldId id="430" r:id="rId17"/>
    <p:sldId id="431" r:id="rId18"/>
    <p:sldId id="257" r:id="rId19"/>
    <p:sldId id="400" r:id="rId20"/>
    <p:sldId id="432" r:id="rId21"/>
    <p:sldId id="433" r:id="rId22"/>
    <p:sldId id="454" r:id="rId23"/>
    <p:sldId id="434" r:id="rId24"/>
    <p:sldId id="451" r:id="rId25"/>
    <p:sldId id="452" r:id="rId26"/>
    <p:sldId id="453" r:id="rId27"/>
    <p:sldId id="443" r:id="rId28"/>
    <p:sldId id="444" r:id="rId29"/>
    <p:sldId id="457" r:id="rId30"/>
    <p:sldId id="27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darshan Kadam" initials="SK" lastIdx="1" clrIdx="0">
    <p:extLst>
      <p:ext uri="{19B8F6BF-5375-455C-9EA6-DF929625EA0E}">
        <p15:presenceInfo xmlns:p15="http://schemas.microsoft.com/office/powerpoint/2012/main" userId="Sudarshan Kad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>
      <p:cViewPr varScale="1">
        <p:scale>
          <a:sx n="64" d="100"/>
          <a:sy n="64" d="100"/>
        </p:scale>
        <p:origin x="124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86C81-F512-4CAE-AFB7-213BD39D4795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26D06-23E9-41B7-9FD6-99EAB48AD8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c"/>
          <p:cNvSpPr txBox="1"/>
          <p:nvPr/>
        </p:nvSpPr>
        <p:spPr>
          <a:xfrm>
            <a:off x="0" y="8928100"/>
            <a:ext cx="6858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2742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F768E-E284-4546-A5C1-A9B4C567C426}" type="datetimeFigureOut">
              <a:rPr lang="en-IN" smtClean="0"/>
              <a:pPr/>
              <a:t>30-09-2025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BBB0E-0196-4729-B173-FDAC0014562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fc"/>
          <p:cNvSpPr txBox="1"/>
          <p:nvPr/>
        </p:nvSpPr>
        <p:spPr>
          <a:xfrm>
            <a:off x="0" y="8928100"/>
            <a:ext cx="6858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34062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9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64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Arial" pitchFamily="34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  <a:cs typeface="Arial" pitchFamily="34" charset="0"/>
              </a:endParaRPr>
            </a:p>
          </p:txBody>
        </p:sp>
      </p:grpSp>
      <p:pic>
        <p:nvPicPr>
          <p:cNvPr id="8" name="Picture 4" descr="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20667C-3D20-4E25-B2E4-8B25F2F44C7F}" type="datetime1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D1592-8F8E-49B7-B609-49C234E791A9}" type="datetime1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34E80-6181-45DE-8E30-E1822C373918}" type="datetime1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CD877-4BAF-4AA5-925F-F54DCCBB15F7}" type="datetime1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28E65-ED9E-456A-8AC4-735AD3BAC296}" type="datetime1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04D4D-E621-4AD1-9029-9536E4C0800B}" type="datetime1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0C0EB-CBB6-41C5-A8B7-AA10B7E761A5}" type="datetime1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A9CDA-E3B4-40EE-A25E-80346AE173C7}" type="datetime1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01DFF-8E2D-4BC7-826F-9F58066E59A3}" type="datetime1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4926D-04F7-4542-ADE0-64CD1948D916}" type="datetime1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A6D7A-76CC-4E96-AD39-49F0D16A18DB}" type="datetime1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903AE-30B0-410C-9802-DC537BDCE7B2}" type="datetime1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638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638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  <a:cs typeface="Arial" pitchFamily="34" charset="0"/>
              </a:endParaRPr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Arial" pitchFamily="34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fld id="{8FD607EE-C48F-49B7-80BA-C669ACFC54F1}" type="datetime1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dirty="0">
                <a:cs typeface="Arial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2" name="Picture 4" descr="logo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c"/>
          <p:cNvSpPr txBox="1"/>
          <p:nvPr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219200"/>
            <a:ext cx="7343105" cy="2336007"/>
          </a:xfrm>
        </p:spPr>
        <p:txBody>
          <a:bodyPr/>
          <a:lstStyle/>
          <a:p>
            <a:pPr algn="ctr">
              <a:defRPr/>
            </a:pPr>
            <a:r>
              <a:rPr lang="de-DE" altLang="de-DE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DRIVE ROUTE- United Kingdom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86150" y="6096000"/>
            <a:ext cx="2171700" cy="273844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079" name="Rectangle 4"/>
          <p:cNvSpPr txBox="1">
            <a:spLocks noChangeArrowheads="1"/>
          </p:cNvSpPr>
          <p:nvPr/>
        </p:nvSpPr>
        <p:spPr bwMode="auto">
          <a:xfrm>
            <a:off x="1676400" y="2899942"/>
            <a:ext cx="6795752" cy="253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6666"/>
              </a:buClr>
              <a:buSzPct val="70000"/>
              <a:buFont typeface="Wingdings" pitchFamily="2" charset="2"/>
              <a:buNone/>
            </a:pPr>
            <a:endParaRPr lang="en-US" altLang="de-DE" sz="2175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6666"/>
              </a:buClr>
              <a:buSzPct val="70000"/>
              <a:buFont typeface="Wingdings" pitchFamily="2" charset="2"/>
              <a:buNone/>
            </a:pPr>
            <a:endParaRPr lang="en-US" altLang="de-DE" sz="2175" dirty="0">
              <a:solidFill>
                <a:srgbClr val="000000"/>
              </a:solidFill>
            </a:endParaRPr>
          </a:p>
          <a:p>
            <a:pPr algn="r">
              <a:spcBef>
                <a:spcPct val="20000"/>
              </a:spcBef>
              <a:buClr>
                <a:srgbClr val="006666"/>
              </a:buClr>
              <a:buSzPct val="70000"/>
              <a:buFont typeface="Wingdings" pitchFamily="2" charset="2"/>
              <a:buNone/>
            </a:pPr>
            <a:endParaRPr lang="en-US" altLang="de-DE" sz="1200" dirty="0"/>
          </a:p>
          <a:p>
            <a:pPr algn="r">
              <a:spcBef>
                <a:spcPct val="20000"/>
              </a:spcBef>
              <a:buClr>
                <a:srgbClr val="006666"/>
              </a:buClr>
              <a:buSzPct val="70000"/>
              <a:buFont typeface="Wingdings" pitchFamily="2" charset="2"/>
              <a:buNone/>
            </a:pPr>
            <a:endParaRPr lang="en-US" altLang="de-DE" sz="1200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D5DE3B55-AAC1-7BE7-B1B7-B965EAC55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047" y="2701057"/>
            <a:ext cx="6795752" cy="253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6666"/>
              </a:buClr>
              <a:buSzPct val="70000"/>
              <a:buFont typeface="Wingdings" pitchFamily="2" charset="2"/>
              <a:buNone/>
            </a:pPr>
            <a:r>
              <a:rPr lang="en-US" altLang="de-DE" sz="1400" dirty="0">
                <a:solidFill>
                  <a:srgbClr val="000000"/>
                </a:solidFill>
              </a:rPr>
              <a:t>Improvisation required during NXT FT</a:t>
            </a:r>
          </a:p>
          <a:p>
            <a:pPr marL="171450" indent="-171450">
              <a:spcBef>
                <a:spcPct val="20000"/>
              </a:spcBef>
              <a:buClr>
                <a:srgbClr val="006666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de-DE" sz="1400" dirty="0">
                <a:solidFill>
                  <a:srgbClr val="000000"/>
                </a:solidFill>
              </a:rPr>
              <a:t>ESIM</a:t>
            </a:r>
          </a:p>
          <a:p>
            <a:pPr marL="171450" indent="-171450">
              <a:spcBef>
                <a:spcPct val="20000"/>
              </a:spcBef>
              <a:buClr>
                <a:srgbClr val="006666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de-DE" sz="1400" dirty="0">
                <a:solidFill>
                  <a:srgbClr val="000000"/>
                </a:solidFill>
              </a:rPr>
              <a:t>SRVCC: (O2, </a:t>
            </a:r>
            <a:r>
              <a:rPr lang="en-US" altLang="de-DE" sz="1400" dirty="0" err="1">
                <a:solidFill>
                  <a:srgbClr val="000000"/>
                </a:solidFill>
              </a:rPr>
              <a:t>Vodafone,EE</a:t>
            </a:r>
            <a:r>
              <a:rPr lang="en-US" altLang="de-DE" sz="1400" dirty="0">
                <a:solidFill>
                  <a:srgbClr val="000000"/>
                </a:solidFill>
              </a:rPr>
              <a:t> &amp; Three)</a:t>
            </a:r>
          </a:p>
          <a:p>
            <a:pPr marL="171450" indent="-171450">
              <a:spcBef>
                <a:spcPct val="20000"/>
              </a:spcBef>
              <a:buClr>
                <a:srgbClr val="006666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de-DE" sz="1400" dirty="0">
                <a:solidFill>
                  <a:srgbClr val="000000"/>
                </a:solidFill>
              </a:rPr>
              <a:t>4g to 3g in idle &amp; connected mode (O2, Vodafone &amp; Three) </a:t>
            </a:r>
          </a:p>
          <a:p>
            <a:pPr marL="171450" indent="-171450">
              <a:spcBef>
                <a:spcPct val="20000"/>
              </a:spcBef>
              <a:buClr>
                <a:srgbClr val="006666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de-DE" sz="1400" dirty="0">
                <a:solidFill>
                  <a:srgbClr val="000000"/>
                </a:solidFill>
              </a:rPr>
              <a:t>5G NSA Data throughput (O2, EE, Vodafone &amp; Three)</a:t>
            </a:r>
          </a:p>
          <a:p>
            <a:pPr marL="171450" indent="-171450">
              <a:spcBef>
                <a:spcPct val="20000"/>
              </a:spcBef>
              <a:buClr>
                <a:srgbClr val="006666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de-DE" sz="1400" dirty="0">
                <a:solidFill>
                  <a:srgbClr val="000000"/>
                </a:solidFill>
              </a:rPr>
              <a:t>Service to OOS locations (O2, EE, Vodafone &amp; Three)</a:t>
            </a:r>
          </a:p>
          <a:p>
            <a:pPr algn="r">
              <a:spcBef>
                <a:spcPct val="20000"/>
              </a:spcBef>
              <a:buClr>
                <a:srgbClr val="006666"/>
              </a:buClr>
              <a:buSzPct val="70000"/>
              <a:buFont typeface="Wingdings" pitchFamily="2" charset="2"/>
              <a:buNone/>
            </a:pPr>
            <a:endParaRPr lang="en-US" altLang="de-DE" sz="1400" dirty="0"/>
          </a:p>
        </p:txBody>
      </p:sp>
    </p:spTree>
    <p:extLst>
      <p:ext uri="{BB962C8B-B14F-4D97-AF65-F5344CB8AC3E}">
        <p14:creationId xmlns:p14="http://schemas.microsoft.com/office/powerpoint/2010/main" val="366168141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B40C-C272-49D6-A353-72E283B6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917575"/>
          </a:xfrm>
        </p:spPr>
        <p:txBody>
          <a:bodyPr/>
          <a:lstStyle/>
          <a:p>
            <a:r>
              <a:rPr lang="en-US" sz="1800" dirty="0"/>
              <a:t>EE : 5G-4G-5G handover location:</a:t>
            </a:r>
            <a:br>
              <a:rPr lang="en-US" sz="1800" dirty="0">
                <a:solidFill>
                  <a:srgbClr val="FF0000"/>
                </a:solidFill>
                <a:latin typeface="Abadi" panose="020B0604020104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Abadi" panose="020B0604020104020204" pitchFamily="34" charset="0"/>
              </a:rPr>
              <a:t>Second location: 51°29'38.1"N 0°19'11.2"W (NR) and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6BE95-5F0A-4F3C-B702-F0CBB22A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943600"/>
            <a:ext cx="2895600" cy="762000"/>
          </a:xfrm>
        </p:spPr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E17D2-2CE6-B035-FF5A-BD3948DFB2E6}"/>
              </a:ext>
            </a:extLst>
          </p:cNvPr>
          <p:cNvSpPr txBox="1"/>
          <p:nvPr/>
        </p:nvSpPr>
        <p:spPr>
          <a:xfrm>
            <a:off x="1219200" y="1905000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location : </a:t>
            </a:r>
            <a:r>
              <a:rPr lang="en-US" sz="1800" dirty="0">
                <a:solidFill>
                  <a:srgbClr val="FF0000"/>
                </a:solidFill>
                <a:latin typeface="Abadi" panose="020B0604020104020204" pitchFamily="34" charset="0"/>
              </a:rPr>
              <a:t>51.49461230420481, -0.3014521343388934</a:t>
            </a:r>
          </a:p>
          <a:p>
            <a:endParaRPr lang="en-US" dirty="0">
              <a:solidFill>
                <a:srgbClr val="FF0000"/>
              </a:solidFill>
              <a:latin typeface="Abadi" panose="020B0604020104020204" pitchFamily="34" charset="0"/>
            </a:endParaRPr>
          </a:p>
          <a:p>
            <a:endParaRPr lang="en-US" sz="1800" dirty="0">
              <a:solidFill>
                <a:srgbClr val="FF0000"/>
              </a:solidFill>
              <a:latin typeface="Abadi" panose="020B060402010402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Abadi" panose="020B0604020104020204" pitchFamily="34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Abadi" panose="020B0604020104020204" pitchFamily="34" charset="0"/>
              </a:rPr>
              <a:t>Second location: </a:t>
            </a:r>
            <a:r>
              <a:rPr lang="en-US" sz="1800" dirty="0">
                <a:solidFill>
                  <a:schemeClr val="tx1"/>
                </a:solidFill>
                <a:latin typeface="Abadi" panose="020B0604020104020204" pitchFamily="34" charset="0"/>
              </a:rPr>
              <a:t>51.493915,-0.319779 (NR)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55979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B40C-C272-49D6-A353-72E283B6E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Three : 5G-4G-5G handover location: 51.4888694,-0.3135572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6BE95-5F0A-4F3C-B702-F0CBB22A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958C3C-E07A-261F-B65F-CBB4CB5F4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158" y="1600200"/>
            <a:ext cx="73761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44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A8F3-61D3-2B5C-7FC6-26C053911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/>
          <a:lstStyle/>
          <a:p>
            <a:r>
              <a:rPr lang="en-US" dirty="0"/>
              <a:t>VDF</a:t>
            </a:r>
            <a:r>
              <a:rPr lang="en-US" sz="3600" dirty="0"/>
              <a:t>: 5G-4G-5G handover  </a:t>
            </a:r>
            <a:br>
              <a:rPr lang="en-US" sz="3600" dirty="0"/>
            </a:br>
            <a:r>
              <a:rPr lang="en-US" sz="1400" dirty="0">
                <a:latin typeface="Abadi" panose="020F0502020204030204" pitchFamily="34" charset="0"/>
              </a:rPr>
              <a:t>51.48803160066793, -0.31247537058311675</a:t>
            </a:r>
            <a:r>
              <a:rPr lang="en-US" sz="1400" dirty="0">
                <a:solidFill>
                  <a:srgbClr val="FF0000"/>
                </a:solidFill>
                <a:latin typeface="Abadi" panose="020F0502020204030204" pitchFamily="34" charset="0"/>
              </a:rPr>
              <a:t>(5G)</a:t>
            </a:r>
            <a:r>
              <a:rPr lang="en-US" sz="1400" dirty="0">
                <a:latin typeface="Abadi" panose="020F0502020204030204" pitchFamily="34" charset="0"/>
              </a:rPr>
              <a:t> &gt;&gt;&gt;&gt;&gt;&gt;&gt;&gt;&gt;&gt;&gt; 51.48526741397951, -0.3073362581430255 </a:t>
            </a:r>
            <a:r>
              <a:rPr lang="en-US" sz="1400" dirty="0">
                <a:solidFill>
                  <a:srgbClr val="FF0000"/>
                </a:solidFill>
                <a:latin typeface="Abadi" panose="020F0502020204030204" pitchFamily="34" charset="0"/>
              </a:rPr>
              <a:t>(4G)</a:t>
            </a:r>
            <a:endParaRPr lang="en-IN" sz="1400" dirty="0">
              <a:solidFill>
                <a:srgbClr val="FF0000"/>
              </a:solidFill>
              <a:latin typeface="Abadi" panose="020F0502020204030204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BAC0D32-BBDE-DF96-75DD-083D70812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1" y="1827212"/>
            <a:ext cx="8229600" cy="457358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1AE42-31FF-2163-2CD8-CF937046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9F56B5-CAEE-0E64-3BF9-9E22EF4A52DE}"/>
              </a:ext>
            </a:extLst>
          </p:cNvPr>
          <p:cNvSpPr txBox="1"/>
          <p:nvPr/>
        </p:nvSpPr>
        <p:spPr>
          <a:xfrm>
            <a:off x="7086600" y="6400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71226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3E929-7929-E80C-6267-CDC19DCF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VF New location:   </a:t>
            </a:r>
            <a:r>
              <a:rPr lang="en-US" sz="1200" dirty="0"/>
              <a:t>51.48360860855636, -0.30638916693654905 </a:t>
            </a:r>
            <a:endParaRPr lang="en-IN" sz="1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D52B06-F88E-2151-B41C-044EC7D1C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1" y="1827213"/>
            <a:ext cx="3429000" cy="41148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56C5B-D9DC-9C77-EC92-BEA2FF212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0644BA-A606-F4CE-EED5-A1218666C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75" y="1874838"/>
            <a:ext cx="24574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06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3E350-84F9-2CE8-3490-6CDADA14E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268069"/>
            <a:ext cx="7313612" cy="1176555"/>
          </a:xfrm>
        </p:spPr>
        <p:txBody>
          <a:bodyPr/>
          <a:lstStyle/>
          <a:p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O2/SKY: 5G-4G-5G handover</a:t>
            </a:r>
            <a:br>
              <a:rPr lang="en-US" sz="3600" dirty="0"/>
            </a:br>
            <a:r>
              <a:rPr lang="en-US" sz="1600" dirty="0"/>
              <a:t>51.484066420700465, -0.37737402037153345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5A9A2-AFC0-0934-744A-2E18080F7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7393A6-F580-8CF2-258A-9AB09F5349E6}"/>
              </a:ext>
            </a:extLst>
          </p:cNvPr>
          <p:cNvSpPr txBox="1"/>
          <p:nvPr/>
        </p:nvSpPr>
        <p:spPr>
          <a:xfrm>
            <a:off x="6629400" y="5943600"/>
            <a:ext cx="228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BY : Shuvam Sharma</a:t>
            </a: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102F4F-629A-B283-23D0-C82990ACF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354151-538F-ABDC-F968-572CDDFF6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1825626"/>
            <a:ext cx="6410325" cy="404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30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B40C-C272-49D6-A353-72E283B6E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Supported LTE band combination’s &amp; their locations: </a:t>
            </a:r>
            <a:br>
              <a:rPr lang="en-US" sz="1800" dirty="0"/>
            </a:br>
            <a:r>
              <a:rPr lang="en-US" sz="1800" dirty="0"/>
              <a:t>Source : Atul / Ankit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6BE95-5F0A-4F3C-B702-F0CBB22A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7FD89-C8A8-607A-F949-7DA46089BBD7}"/>
              </a:ext>
            </a:extLst>
          </p:cNvPr>
          <p:cNvSpPr txBox="1"/>
          <p:nvPr/>
        </p:nvSpPr>
        <p:spPr>
          <a:xfrm>
            <a:off x="774300" y="1603256"/>
            <a:ext cx="365680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EE</a:t>
            </a:r>
          </a:p>
          <a:p>
            <a:endParaRPr lang="en-US" b="1" u="sng" dirty="0"/>
          </a:p>
          <a:p>
            <a:pPr marL="342900" indent="-342900">
              <a:buAutoNum type="arabicPeriod"/>
            </a:pPr>
            <a:r>
              <a:rPr lang="en-US" sz="1200" dirty="0"/>
              <a:t>B3,  1: 51.4742896,-0.3602959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39FF19-8BDA-8CC4-6198-85A64FD9751A}"/>
              </a:ext>
            </a:extLst>
          </p:cNvPr>
          <p:cNvSpPr txBox="1"/>
          <p:nvPr/>
        </p:nvSpPr>
        <p:spPr>
          <a:xfrm>
            <a:off x="4572000" y="1630520"/>
            <a:ext cx="43434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Vodafone</a:t>
            </a:r>
          </a:p>
          <a:p>
            <a:endParaRPr lang="en-US" b="1" u="sng" dirty="0"/>
          </a:p>
          <a:p>
            <a:pPr marL="342900" indent="-342900">
              <a:buAutoNum type="arabicPeriod"/>
            </a:pPr>
            <a:r>
              <a:rPr lang="en-US" sz="1200" dirty="0"/>
              <a:t>B20,  1: location-51.4742896,-0.3602959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AE04A-D4E5-1DF3-D525-31D618987B19}"/>
              </a:ext>
            </a:extLst>
          </p:cNvPr>
          <p:cNvSpPr txBox="1"/>
          <p:nvPr/>
        </p:nvSpPr>
        <p:spPr>
          <a:xfrm>
            <a:off x="759619" y="4191000"/>
            <a:ext cx="381238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Three</a:t>
            </a:r>
          </a:p>
          <a:p>
            <a:endParaRPr lang="en-US" b="1" u="sng" dirty="0"/>
          </a:p>
          <a:p>
            <a:pPr marL="342900" indent="-342900">
              <a:buAutoNum type="arabicPeriod"/>
            </a:pPr>
            <a:r>
              <a:rPr lang="en-US" sz="1200" dirty="0"/>
              <a:t>B1,  1: location-51.4742896,-0.3602959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A2FDF7-828B-2D28-1F02-FAC7E8B8B87D}"/>
              </a:ext>
            </a:extLst>
          </p:cNvPr>
          <p:cNvSpPr txBox="1"/>
          <p:nvPr/>
        </p:nvSpPr>
        <p:spPr>
          <a:xfrm>
            <a:off x="4724400" y="4187270"/>
            <a:ext cx="395922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O2</a:t>
            </a:r>
          </a:p>
          <a:p>
            <a:endParaRPr lang="en-US" b="1" u="sng" dirty="0"/>
          </a:p>
          <a:p>
            <a:r>
              <a:rPr lang="en-US" sz="1200" dirty="0"/>
              <a:t>1. B40 ,  1: location-51.4742896,-0.3602959</a:t>
            </a:r>
          </a:p>
        </p:txBody>
      </p:sp>
    </p:spTree>
    <p:extLst>
      <p:ext uri="{BB962C8B-B14F-4D97-AF65-F5344CB8AC3E}">
        <p14:creationId xmlns:p14="http://schemas.microsoft.com/office/powerpoint/2010/main" val="2494450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B40C-C272-49D6-A353-72E283B6E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Supported NRCA band combination’s &amp; their locations: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6BE95-5F0A-4F3C-B702-F0CBB22A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7FD89-C8A8-607A-F949-7DA46089BBD7}"/>
              </a:ext>
            </a:extLst>
          </p:cNvPr>
          <p:cNvSpPr txBox="1"/>
          <p:nvPr/>
        </p:nvSpPr>
        <p:spPr>
          <a:xfrm>
            <a:off x="776397" y="1630520"/>
            <a:ext cx="379560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EE</a:t>
            </a:r>
          </a:p>
          <a:p>
            <a:r>
              <a:rPr lang="en-US" dirty="0"/>
              <a:t>No combination observed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39FF19-8BDA-8CC4-6198-85A64FD9751A}"/>
              </a:ext>
            </a:extLst>
          </p:cNvPr>
          <p:cNvSpPr txBox="1"/>
          <p:nvPr/>
        </p:nvSpPr>
        <p:spPr>
          <a:xfrm>
            <a:off x="5026819" y="1630520"/>
            <a:ext cx="365680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Vodafone</a:t>
            </a:r>
          </a:p>
          <a:p>
            <a:r>
              <a:rPr lang="en-US" dirty="0"/>
              <a:t>No combination observed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AE04A-D4E5-1DF3-D525-31D618987B19}"/>
              </a:ext>
            </a:extLst>
          </p:cNvPr>
          <p:cNvSpPr txBox="1"/>
          <p:nvPr/>
        </p:nvSpPr>
        <p:spPr>
          <a:xfrm>
            <a:off x="759619" y="4191000"/>
            <a:ext cx="379560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Three</a:t>
            </a:r>
          </a:p>
          <a:p>
            <a:r>
              <a:rPr lang="en-US" dirty="0"/>
              <a:t>No combination observed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F06965-D4C3-166E-A414-830A6F99C8BC}"/>
              </a:ext>
            </a:extLst>
          </p:cNvPr>
          <p:cNvSpPr txBox="1"/>
          <p:nvPr/>
        </p:nvSpPr>
        <p:spPr>
          <a:xfrm>
            <a:off x="4957420" y="4191000"/>
            <a:ext cx="379560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O2</a:t>
            </a:r>
          </a:p>
          <a:p>
            <a:r>
              <a:rPr lang="en-US" dirty="0"/>
              <a:t>No combination observed</a:t>
            </a:r>
          </a:p>
        </p:txBody>
      </p:sp>
    </p:spTree>
    <p:extLst>
      <p:ext uri="{BB962C8B-B14F-4D97-AF65-F5344CB8AC3E}">
        <p14:creationId xmlns:p14="http://schemas.microsoft.com/office/powerpoint/2010/main" val="2257496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B40C-C272-49D6-A353-72E283B6E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Supported NSA band combination’s &amp; their locations: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6BE95-5F0A-4F3C-B702-F0CBB22A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7FD89-C8A8-607A-F949-7DA46089BBD7}"/>
              </a:ext>
            </a:extLst>
          </p:cNvPr>
          <p:cNvSpPr txBox="1"/>
          <p:nvPr/>
        </p:nvSpPr>
        <p:spPr>
          <a:xfrm>
            <a:off x="990600" y="1603256"/>
            <a:ext cx="35814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EE</a:t>
            </a:r>
          </a:p>
          <a:p>
            <a:endParaRPr lang="en-US" b="1" u="sng" dirty="0"/>
          </a:p>
          <a:p>
            <a:pPr marL="342900" indent="-342900">
              <a:buAutoNum type="arabicPeriod"/>
            </a:pPr>
            <a:r>
              <a:rPr lang="nn-NO" sz="1200" dirty="0"/>
              <a:t>NR:  N78 LTE: B7, B1</a:t>
            </a:r>
            <a:endParaRPr lang="en-US" sz="1200" dirty="0"/>
          </a:p>
          <a:p>
            <a:pPr marL="342900" indent="-342900">
              <a:buAutoNum type="arabicPeriod"/>
            </a:pPr>
            <a:r>
              <a:rPr lang="en-US" sz="1200" dirty="0"/>
              <a:t>Location:- </a:t>
            </a:r>
            <a:r>
              <a:rPr lang="en-IN" sz="1200" dirty="0"/>
              <a:t>51.494208,0.301138</a:t>
            </a:r>
          </a:p>
          <a:p>
            <a:pPr marL="342900" indent="-342900">
              <a:buAutoNum type="arabicPeriod"/>
            </a:pP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39FF19-8BDA-8CC4-6198-85A64FD9751A}"/>
              </a:ext>
            </a:extLst>
          </p:cNvPr>
          <p:cNvSpPr txBox="1"/>
          <p:nvPr/>
        </p:nvSpPr>
        <p:spPr>
          <a:xfrm>
            <a:off x="4648201" y="1630520"/>
            <a:ext cx="38862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Vodafone</a:t>
            </a:r>
          </a:p>
          <a:p>
            <a:endParaRPr lang="en-US" b="1" u="sng" dirty="0">
              <a:highlight>
                <a:srgbClr val="FFFF00"/>
              </a:highlight>
            </a:endParaRPr>
          </a:p>
          <a:p>
            <a:pPr marL="342900" indent="-342900">
              <a:buAutoNum type="arabicPeriod"/>
            </a:pPr>
            <a:r>
              <a:rPr lang="nn-NO" sz="1200" dirty="0"/>
              <a:t>NR: N78 LTE :B20, B1, </a:t>
            </a:r>
          </a:p>
          <a:p>
            <a:pPr marL="342900" indent="-342900">
              <a:buAutoNum type="arabicPeriod"/>
            </a:pPr>
            <a:r>
              <a:rPr lang="en-US" sz="1200" dirty="0"/>
              <a:t>Location:-</a:t>
            </a:r>
            <a:r>
              <a:rPr lang="en-IN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51.483,-0.339</a:t>
            </a:r>
          </a:p>
          <a:p>
            <a:pPr marL="342900" indent="-342900">
              <a:buAutoNum type="arabicPeriod"/>
            </a:pPr>
            <a:endParaRPr lang="en-IN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AE04A-D4E5-1DF3-D525-31D618987B19}"/>
              </a:ext>
            </a:extLst>
          </p:cNvPr>
          <p:cNvSpPr txBox="1"/>
          <p:nvPr/>
        </p:nvSpPr>
        <p:spPr>
          <a:xfrm>
            <a:off x="990599" y="4191000"/>
            <a:ext cx="350520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Three</a:t>
            </a:r>
          </a:p>
          <a:p>
            <a:endParaRPr lang="en-US" b="1" u="sng" dirty="0">
              <a:highlight>
                <a:srgbClr val="FFFF00"/>
              </a:highlight>
            </a:endParaRPr>
          </a:p>
          <a:p>
            <a:pPr marL="342900" indent="-342900">
              <a:buAutoNum type="arabicPeriod"/>
            </a:pPr>
            <a:r>
              <a:rPr lang="en-US" sz="1200" dirty="0"/>
              <a:t>N78+B1 1: location- 51.4888222,-0.3160342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3F68E7-6884-31DC-903B-6E005C5F5B6A}"/>
              </a:ext>
            </a:extLst>
          </p:cNvPr>
          <p:cNvSpPr txBox="1"/>
          <p:nvPr/>
        </p:nvSpPr>
        <p:spPr>
          <a:xfrm>
            <a:off x="4648200" y="4211818"/>
            <a:ext cx="38862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O2</a:t>
            </a:r>
          </a:p>
          <a:p>
            <a:endParaRPr lang="en-US" b="1" u="sng" dirty="0"/>
          </a:p>
          <a:p>
            <a:pPr marL="342900" indent="-342900">
              <a:buAutoNum type="arabicPeriod"/>
            </a:pPr>
            <a:r>
              <a:rPr lang="en-US" sz="1200" dirty="0"/>
              <a:t>N78+b20 1: location-51.4888222,-0.3160342</a:t>
            </a:r>
          </a:p>
          <a:p>
            <a:pPr marL="342900" indent="-342900">
              <a:buAutoNum type="arabicPeriod"/>
            </a:pPr>
            <a:r>
              <a:rPr lang="en-US" sz="1200" dirty="0"/>
              <a:t>N28+b1 2: location-51.4742896,-0.3602959</a:t>
            </a:r>
          </a:p>
        </p:txBody>
      </p:sp>
    </p:spTree>
    <p:extLst>
      <p:ext uri="{BB962C8B-B14F-4D97-AF65-F5344CB8AC3E}">
        <p14:creationId xmlns:p14="http://schemas.microsoft.com/office/powerpoint/2010/main" val="2164023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BD0811-5580-D3BA-B3C8-F2C4F0344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ESIM activation process (SOP)</a:t>
            </a:r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6BAAB3-3A77-15EB-EA79-F2EC0C80F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ESIM is supported only for the postpaid </a:t>
            </a:r>
            <a:r>
              <a:rPr lang="en-US" sz="2000" dirty="0" err="1"/>
              <a:t>SIMcards</a:t>
            </a:r>
            <a:r>
              <a:rPr lang="en-US" sz="2000" dirty="0"/>
              <a:t> for all the operators.</a:t>
            </a:r>
          </a:p>
          <a:p>
            <a:r>
              <a:rPr lang="en-US" sz="2000" dirty="0"/>
              <a:t>To activate the ESIM the customer must call the customer care.</a:t>
            </a:r>
          </a:p>
          <a:p>
            <a:r>
              <a:rPr lang="en-US" sz="2000" dirty="0"/>
              <a:t>Ask them to provide </a:t>
            </a:r>
            <a:r>
              <a:rPr lang="en-US" sz="2000" dirty="0" err="1"/>
              <a:t>Esim</a:t>
            </a:r>
            <a:r>
              <a:rPr lang="en-US" sz="2000" dirty="0"/>
              <a:t> for postpaid SIM.</a:t>
            </a:r>
          </a:p>
          <a:p>
            <a:r>
              <a:rPr lang="en-US" sz="2000" dirty="0"/>
              <a:t>Share them the EID for the device on which we need to activate ESIM on.</a:t>
            </a:r>
          </a:p>
          <a:p>
            <a:r>
              <a:rPr lang="en-US" sz="2000" dirty="0"/>
              <a:t>They will share the ESIM profile/QR code over registered e-mail address of the customer.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085894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B40C-C272-49D6-A353-72E283B6E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EE , Vodafone, O2 Mix coverage mobility route (2-3 routes that you follow during FT</a:t>
            </a:r>
            <a:endParaRPr lang="en-US" sz="1800" dirty="0">
              <a:highlight>
                <a:srgbClr val="FFFF00"/>
              </a:highligh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6BE95-5F0A-4F3C-B702-F0CBB22A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5F6EC0-1F33-8007-D2CB-FCDBF98E8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3" y="1676400"/>
            <a:ext cx="731361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571EE-B0CB-4F16-8399-2D3D4C55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D2C71E-89C9-5A2B-E15F-E9B04D6C81C9}"/>
              </a:ext>
            </a:extLst>
          </p:cNvPr>
          <p:cNvSpPr txBox="1"/>
          <p:nvPr/>
        </p:nvSpPr>
        <p:spPr>
          <a:xfrm>
            <a:off x="1516218" y="762000"/>
            <a:ext cx="704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EE NW info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BCA4E15-9EA5-197E-9A7C-F213F2615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855427"/>
              </p:ext>
            </p:extLst>
          </p:nvPr>
        </p:nvGraphicFramePr>
        <p:xfrm>
          <a:off x="1387161" y="1600200"/>
          <a:ext cx="7299639" cy="4343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9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MCC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MNC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APN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 Internet , EE MMS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Country/City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Kingdom / London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Country Code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NRCA support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14551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 &amp; LTE Bands Frequency &amp; BW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 : Band 78, LTE : Band 1 , 3 , 20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343316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VoNR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support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(Issue raised for 5G SA)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090500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NSA support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067077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MIMO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541729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 bag availability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511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743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B40C-C272-49D6-A353-72E283B6E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EE, Three and  Vodafone Mix coverage mobility route (2-3 routes that you follow during FT)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6BE95-5F0A-4F3C-B702-F0CBB22A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BBF76E-60FA-086C-08C2-3F3571102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44" y="1616219"/>
            <a:ext cx="3428999" cy="47984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98ABC4-E944-00C4-13E2-8B9284DB4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16220"/>
            <a:ext cx="3428999" cy="479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47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B40C-C272-49D6-A353-72E283B6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342900"/>
            <a:ext cx="7313612" cy="1143000"/>
          </a:xfrm>
        </p:spPr>
        <p:txBody>
          <a:bodyPr wrap="square" anchor="b">
            <a:normAutofit/>
          </a:bodyPr>
          <a:lstStyle/>
          <a:p>
            <a:r>
              <a:rPr lang="en-US" sz="2000" dirty="0"/>
              <a:t>EE , Vodafone Mix coverage mobility route (2-3 routes that you follow during FT)</a:t>
            </a:r>
          </a:p>
        </p:txBody>
      </p:sp>
      <p:pic>
        <p:nvPicPr>
          <p:cNvPr id="8" name="Picture 7" descr="A map with a blue line&#10;&#10;Description automatically generated">
            <a:extLst>
              <a:ext uri="{FF2B5EF4-FFF2-40B4-BE49-F238E27FC236}">
                <a16:creationId xmlns:a16="http://schemas.microsoft.com/office/drawing/2014/main" id="{26636FBE-6113-3C98-2497-D13195745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05000"/>
            <a:ext cx="6781800" cy="4343400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6BE95-5F0A-4F3C-B702-F0CBB22A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11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6366F-0D12-8ED6-09CB-4ACACB686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81000"/>
            <a:ext cx="7313612" cy="1143000"/>
          </a:xfrm>
        </p:spPr>
        <p:txBody>
          <a:bodyPr/>
          <a:lstStyle/>
          <a:p>
            <a:r>
              <a:rPr lang="en-US" sz="2000" dirty="0"/>
              <a:t>EE , Vodafone, O2 Mix coverage mobility route (2-3 routes that you follow during FT</a:t>
            </a:r>
            <a:endParaRPr lang="en-IN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E68FBD-2D01-926B-574F-55982C357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pic>
        <p:nvPicPr>
          <p:cNvPr id="5" name="Picture 4" descr="A map with a route&#10;&#10;Description automatically generated">
            <a:extLst>
              <a:ext uri="{FF2B5EF4-FFF2-40B4-BE49-F238E27FC236}">
                <a16:creationId xmlns:a16="http://schemas.microsoft.com/office/drawing/2014/main" id="{091A72A7-B703-7E30-0DBE-9CF558E6A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7924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56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2C452C-0431-47CB-B586-90AA706A9AF7}"/>
              </a:ext>
            </a:extLst>
          </p:cNvPr>
          <p:cNvSpPr txBox="1"/>
          <p:nvPr/>
        </p:nvSpPr>
        <p:spPr>
          <a:xfrm>
            <a:off x="1370013" y="1114425"/>
            <a:ext cx="706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SRVCC locations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27FB54-5249-C4B8-82ED-2DF59FD63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3" y="1600200"/>
            <a:ext cx="7313612" cy="41148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O2: During SRVCC call got </a:t>
            </a:r>
            <a:r>
              <a:rPr lang="en-US" sz="1800" dirty="0" err="1"/>
              <a:t>diconnected</a:t>
            </a:r>
            <a:r>
              <a:rPr lang="en-US" sz="1800" dirty="0"/>
              <a:t> and then it goes to 2G same with reference. So it was marked as NA.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EE: Location: 51.4707° N, 0.3101° W</a:t>
            </a:r>
          </a:p>
          <a:p>
            <a:pPr marL="0" indent="0">
              <a:buNone/>
            </a:pPr>
            <a:r>
              <a:rPr lang="en-US" sz="1800" dirty="0"/>
              <a:t>VDF: Location: 51.4707° N, 0.3101° W</a:t>
            </a:r>
          </a:p>
          <a:p>
            <a:pPr marL="0" indent="0">
              <a:buNone/>
            </a:pPr>
            <a:r>
              <a:rPr lang="en-US" sz="1800" dirty="0"/>
              <a:t>Three: Location: 51.4707° N, 0.3101° W</a:t>
            </a:r>
          </a:p>
          <a:p>
            <a:pPr marL="0" indent="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164277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3EFB4F-B48A-0259-FDE3-ACB595EAE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2D52B4-CDBE-36D1-A214-7102413575FE}"/>
              </a:ext>
            </a:extLst>
          </p:cNvPr>
          <p:cNvSpPr txBox="1"/>
          <p:nvPr/>
        </p:nvSpPr>
        <p:spPr>
          <a:xfrm>
            <a:off x="685800" y="1066800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SRVCC Location :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51°25'12.7"N 0°35'14.1"W  (O2) </a:t>
            </a:r>
            <a:endParaRPr lang="en-IN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3114C-BCCF-9302-5024-1BB8E2863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6101"/>
            <a:ext cx="8763000" cy="42812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98AF92-B91B-9B4A-EA6D-AA4654EC17E1}"/>
              </a:ext>
            </a:extLst>
          </p:cNvPr>
          <p:cNvSpPr txBox="1"/>
          <p:nvPr/>
        </p:nvSpPr>
        <p:spPr>
          <a:xfrm>
            <a:off x="6324600" y="6324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BY : Shuvam Sharma</a:t>
            </a: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21834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4C153E-F00B-F45D-88EC-401BB5B21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9A6142-39A1-001B-DF03-4B9E7CE3B384}"/>
              </a:ext>
            </a:extLst>
          </p:cNvPr>
          <p:cNvSpPr txBox="1"/>
          <p:nvPr/>
        </p:nvSpPr>
        <p:spPr>
          <a:xfrm>
            <a:off x="457200" y="761999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SRVCC Location : </a:t>
            </a:r>
            <a:r>
              <a:rPr lang="en-US" sz="1400" dirty="0"/>
              <a:t>51.55685576334532, -0.5660216418791645</a:t>
            </a:r>
            <a:r>
              <a:rPr lang="en-US" sz="1800" dirty="0">
                <a:solidFill>
                  <a:srgbClr val="FF0000"/>
                </a:solidFill>
              </a:rPr>
              <a:t>(Three)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FFD303-52E6-D210-9309-6DCFD3D02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455690"/>
            <a:ext cx="8762999" cy="21379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F12B5F5-E4BF-DA5B-FEE8-687BF1DA271F}"/>
              </a:ext>
            </a:extLst>
          </p:cNvPr>
          <p:cNvSpPr txBox="1"/>
          <p:nvPr/>
        </p:nvSpPr>
        <p:spPr>
          <a:xfrm>
            <a:off x="6553200" y="6477000"/>
            <a:ext cx="228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BY : Shuvam Sharma</a:t>
            </a: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337C78-9925-A35A-256C-39A134120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3593665"/>
            <a:ext cx="8856133" cy="278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62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E1C85A-CEAD-3075-DA65-9AA616FEB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DFBC2A-DC2C-D926-6361-395B6E13FAA3}"/>
              </a:ext>
            </a:extLst>
          </p:cNvPr>
          <p:cNvSpPr txBox="1"/>
          <p:nvPr/>
        </p:nvSpPr>
        <p:spPr>
          <a:xfrm>
            <a:off x="1219200" y="1066800"/>
            <a:ext cx="769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SRVCC Location : VDF (</a:t>
            </a:r>
            <a:r>
              <a:rPr lang="en-US" sz="1800" dirty="0">
                <a:solidFill>
                  <a:srgbClr val="FF0000"/>
                </a:solidFill>
              </a:rPr>
              <a:t>51.428221,-0.583407</a:t>
            </a:r>
            <a:r>
              <a:rPr lang="en-US" sz="1800" dirty="0"/>
              <a:t>)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5051BE-9B30-17FF-37EC-3B88175B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7199"/>
            <a:ext cx="9144000" cy="33368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A66363-67B6-7525-1BB1-7BF4571D2973}"/>
              </a:ext>
            </a:extLst>
          </p:cNvPr>
          <p:cNvSpPr txBox="1"/>
          <p:nvPr/>
        </p:nvSpPr>
        <p:spPr>
          <a:xfrm>
            <a:off x="6248400" y="6324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BY : Shuvam Sharma</a:t>
            </a: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61235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B40C-C272-49D6-A353-72E283B6E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Service to OOS locations: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6BE95-5F0A-4F3C-B702-F0CBB22A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7FD89-C8A8-607A-F949-7DA46089BBD7}"/>
              </a:ext>
            </a:extLst>
          </p:cNvPr>
          <p:cNvSpPr txBox="1"/>
          <p:nvPr/>
        </p:nvSpPr>
        <p:spPr>
          <a:xfrm>
            <a:off x="774300" y="1603256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EE</a:t>
            </a:r>
          </a:p>
          <a:p>
            <a:r>
              <a:rPr lang="en-US" dirty="0"/>
              <a:t>  51.4710383,-0.3636224.</a:t>
            </a:r>
          </a:p>
          <a:p>
            <a:r>
              <a:rPr lang="en-US" dirty="0"/>
              <a:t>  ASDA Under ground Parking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9D3B5F-CDCB-C33D-CB86-CC6675014E5F}"/>
              </a:ext>
            </a:extLst>
          </p:cNvPr>
          <p:cNvSpPr txBox="1"/>
          <p:nvPr/>
        </p:nvSpPr>
        <p:spPr>
          <a:xfrm>
            <a:off x="5041500" y="1603256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Vodafone</a:t>
            </a:r>
          </a:p>
          <a:p>
            <a:r>
              <a:rPr lang="en-US" dirty="0"/>
              <a:t>51.4710383,-0.3636224.</a:t>
            </a:r>
          </a:p>
          <a:p>
            <a:r>
              <a:rPr lang="en-US" dirty="0"/>
              <a:t>ASDA Under ground Parking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C4411F-8B7E-89F7-243F-506C145C551E}"/>
              </a:ext>
            </a:extLst>
          </p:cNvPr>
          <p:cNvSpPr txBox="1"/>
          <p:nvPr/>
        </p:nvSpPr>
        <p:spPr>
          <a:xfrm>
            <a:off x="774300" y="42672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Three</a:t>
            </a:r>
          </a:p>
          <a:p>
            <a:r>
              <a:rPr lang="en-US" dirty="0"/>
              <a:t>51.4710383,-0.3636224.</a:t>
            </a:r>
          </a:p>
          <a:p>
            <a:r>
              <a:rPr lang="en-US" dirty="0"/>
              <a:t>ASDA Under ground Parking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62CFA2-B9CD-8744-695E-BA68BD647FD4}"/>
              </a:ext>
            </a:extLst>
          </p:cNvPr>
          <p:cNvSpPr txBox="1"/>
          <p:nvPr/>
        </p:nvSpPr>
        <p:spPr>
          <a:xfrm>
            <a:off x="4876800" y="4267200"/>
            <a:ext cx="3460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O2</a:t>
            </a:r>
          </a:p>
          <a:p>
            <a:r>
              <a:rPr lang="en-US" dirty="0"/>
              <a:t>51.4710383,-0.3636224.</a:t>
            </a:r>
          </a:p>
          <a:p>
            <a:r>
              <a:rPr lang="en-US" dirty="0"/>
              <a:t>ASDA Under ground Parking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031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B40C-C272-49D6-A353-72E283B6E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Cellular preferred VoWiFi case's locations: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6BE95-5F0A-4F3C-B702-F0CBB22A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4F4B1A-503E-B24A-FD94-772F602CA56B}"/>
              </a:ext>
            </a:extLst>
          </p:cNvPr>
          <p:cNvSpPr txBox="1"/>
          <p:nvPr/>
        </p:nvSpPr>
        <p:spPr>
          <a:xfrm>
            <a:off x="774300" y="166747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  EE</a:t>
            </a:r>
          </a:p>
          <a:p>
            <a:r>
              <a:rPr lang="en-US" dirty="0"/>
              <a:t>  51.4710383,-0.3636224.</a:t>
            </a:r>
          </a:p>
          <a:p>
            <a:r>
              <a:rPr lang="en-US" dirty="0"/>
              <a:t>  ASDA Under ground Parking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D09493-CE00-EB09-C687-D09C0B43C488}"/>
              </a:ext>
            </a:extLst>
          </p:cNvPr>
          <p:cNvSpPr txBox="1"/>
          <p:nvPr/>
        </p:nvSpPr>
        <p:spPr>
          <a:xfrm>
            <a:off x="5051025" y="166747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Vodafone</a:t>
            </a:r>
          </a:p>
          <a:p>
            <a:r>
              <a:rPr lang="en-US" dirty="0"/>
              <a:t>51.4710383,-0.3636224.</a:t>
            </a:r>
          </a:p>
          <a:p>
            <a:r>
              <a:rPr lang="en-US" dirty="0"/>
              <a:t>ASDA Under ground Parking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0EBED1-A242-9E3A-E35B-637578C8FFE1}"/>
              </a:ext>
            </a:extLst>
          </p:cNvPr>
          <p:cNvSpPr txBox="1"/>
          <p:nvPr/>
        </p:nvSpPr>
        <p:spPr>
          <a:xfrm>
            <a:off x="774300" y="42672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Three</a:t>
            </a:r>
          </a:p>
          <a:p>
            <a:r>
              <a:rPr lang="en-US" dirty="0"/>
              <a:t>51.4710383,-0.3636224.</a:t>
            </a:r>
          </a:p>
          <a:p>
            <a:r>
              <a:rPr lang="en-US" dirty="0"/>
              <a:t>ASDA Under ground Parking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73B8F-E983-FB5A-D30B-A2F46F16E90B}"/>
              </a:ext>
            </a:extLst>
          </p:cNvPr>
          <p:cNvSpPr txBox="1"/>
          <p:nvPr/>
        </p:nvSpPr>
        <p:spPr>
          <a:xfrm>
            <a:off x="5026819" y="41910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O2</a:t>
            </a:r>
          </a:p>
          <a:p>
            <a:r>
              <a:rPr lang="en-US" dirty="0"/>
              <a:t>51.4710383,-0.3636224.</a:t>
            </a:r>
          </a:p>
          <a:p>
            <a:r>
              <a:rPr lang="en-US" dirty="0"/>
              <a:t>ASDA Under ground Parking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4523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E048-127C-0F58-ECA3-386B3A73B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DSS location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10E5A-60CA-8F16-6209-9888EAC67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ighlight>
                  <a:srgbClr val="00FF00"/>
                </a:highlight>
              </a:rPr>
              <a:t>02</a:t>
            </a:r>
            <a:r>
              <a:rPr lang="en-US" dirty="0"/>
              <a:t> Location 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51.419027,-0.200157/ 51.422279141462994, -0.20827434232857986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New location source Atul </a:t>
            </a:r>
          </a:p>
          <a:p>
            <a:pPr marL="0" indent="0">
              <a:buNone/>
            </a:pPr>
            <a:r>
              <a:rPr lang="en-US" dirty="0">
                <a:highlight>
                  <a:srgbClr val="00FF00"/>
                </a:highlight>
              </a:rPr>
              <a:t>VDF</a:t>
            </a:r>
            <a:r>
              <a:rPr lang="en-US" dirty="0"/>
              <a:t>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51.488818,-0.313528 /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51.48852389261859, -0.3135893960642087 </a:t>
            </a:r>
            <a:r>
              <a:rPr lang="en-US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New location source Atul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/>
              <a:t>    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74E7C2-EFEB-84BD-2608-7FBB04698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14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571EE-B0CB-4F16-8399-2D3D4C55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D2C71E-89C9-5A2B-E15F-E9B04D6C81C9}"/>
              </a:ext>
            </a:extLst>
          </p:cNvPr>
          <p:cNvSpPr txBox="1"/>
          <p:nvPr/>
        </p:nvSpPr>
        <p:spPr>
          <a:xfrm>
            <a:off x="1516218" y="762000"/>
            <a:ext cx="704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Vodafone NW info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BCA4E15-9EA5-197E-9A7C-F213F2615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920174"/>
              </p:ext>
            </p:extLst>
          </p:nvPr>
        </p:nvGraphicFramePr>
        <p:xfrm>
          <a:off x="1387161" y="1600200"/>
          <a:ext cx="7299639" cy="4343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9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MCC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MNC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APN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Vodafone UK Data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Country/City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Kingdom / London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Country Code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NRCA support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14551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 &amp; LTE Bands Frequency &amp; BW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 : Band N1, N78, LTE : Band 1 , B3 , B20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343316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VoNR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support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090500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NSA support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067077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MIMO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541729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 bag availability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511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066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749651" y="3124201"/>
            <a:ext cx="21986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/>
            <a:endParaRPr lang="en-US" sz="1400" b="1" dirty="0">
              <a:solidFill>
                <a:srgbClr val="0B1041"/>
              </a:solidFill>
              <a:latin typeface="Trebuchet MS" pitchFamily="34" charset="0"/>
            </a:endParaRPr>
          </a:p>
        </p:txBody>
      </p:sp>
      <p:sp>
        <p:nvSpPr>
          <p:cNvPr id="13" name="Title 12"/>
          <p:cNvSpPr txBox="1">
            <a:spLocks noGrp="1"/>
          </p:cNvSpPr>
          <p:nvPr>
            <p:ph type="title"/>
          </p:nvPr>
        </p:nvSpPr>
        <p:spPr>
          <a:xfrm>
            <a:off x="3276600" y="2638961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r>
              <a:rPr lang="en-US" sz="4000" dirty="0">
                <a:latin typeface="Calibri" pitchFamily="34" charset="0"/>
                <a:cs typeface="Calibri" pitchFamily="34" charset="0"/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571EE-B0CB-4F16-8399-2D3D4C55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D2C71E-89C9-5A2B-E15F-E9B04D6C81C9}"/>
              </a:ext>
            </a:extLst>
          </p:cNvPr>
          <p:cNvSpPr txBox="1"/>
          <p:nvPr/>
        </p:nvSpPr>
        <p:spPr>
          <a:xfrm>
            <a:off x="1387161" y="762000"/>
            <a:ext cx="704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Three NW info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59A3D5-C7FA-603B-42F8-F0BF9BAA6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371540"/>
              </p:ext>
            </p:extLst>
          </p:nvPr>
        </p:nvGraphicFramePr>
        <p:xfrm>
          <a:off x="1387161" y="1600200"/>
          <a:ext cx="7299639" cy="4343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9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MCC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MNC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APN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Country/City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Kingdom / London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Country Code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NRCA support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14551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 &amp; LTE Bands Frequency &amp; BW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 : Band 78, LTE : Band 1 , 3 , 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343316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VoNR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support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090500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NSA support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067077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MIMO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541729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 bag availability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511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88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571EE-B0CB-4F16-8399-2D3D4C55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D2C71E-89C9-5A2B-E15F-E9B04D6C81C9}"/>
              </a:ext>
            </a:extLst>
          </p:cNvPr>
          <p:cNvSpPr txBox="1"/>
          <p:nvPr/>
        </p:nvSpPr>
        <p:spPr>
          <a:xfrm>
            <a:off x="1387161" y="762000"/>
            <a:ext cx="704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O2 NW info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7985F1D-8FE5-0F95-EAD8-28820F68E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823407"/>
              </p:ext>
            </p:extLst>
          </p:nvPr>
        </p:nvGraphicFramePr>
        <p:xfrm>
          <a:off x="1387161" y="1600200"/>
          <a:ext cx="7299639" cy="4343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9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MCC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MNC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APN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O2 pay Monthly 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Country/City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Kingdom / London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Country Code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NRCA support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14551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 &amp; LTE Bands Frequency &amp; BW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 Band : N78 , N28 , LTE : Band 1 , 3 , 20 , 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343316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VoNR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support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090500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NSA support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067077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MIMO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541729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 bag availability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511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4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3B151-E3F3-4F26-A37B-A4B9E3355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5G locations: </a:t>
            </a:r>
            <a:r>
              <a:rPr lang="en-US" sz="1800" dirty="0">
                <a:highlight>
                  <a:srgbClr val="FFFF00"/>
                </a:highlight>
              </a:rPr>
              <a:t>SA</a:t>
            </a:r>
            <a:r>
              <a:rPr lang="en-US" sz="18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571EE-B0CB-4F16-8399-2D3D4C55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DBEE0-AD4F-C750-5963-5340FCC657B3}"/>
              </a:ext>
            </a:extLst>
          </p:cNvPr>
          <p:cNvSpPr txBox="1"/>
          <p:nvPr/>
        </p:nvSpPr>
        <p:spPr>
          <a:xfrm>
            <a:off x="1365253" y="1813684"/>
            <a:ext cx="365442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EE</a:t>
            </a:r>
          </a:p>
          <a:p>
            <a:r>
              <a:rPr lang="en-US" dirty="0">
                <a:highlight>
                  <a:srgbClr val="FFFF00"/>
                </a:highlight>
              </a:rPr>
              <a:t>Location </a:t>
            </a:r>
            <a:r>
              <a:rPr lang="en-US" dirty="0">
                <a:highlight>
                  <a:srgbClr val="00FF00"/>
                </a:highlight>
              </a:rPr>
              <a:t>1:51.65742896209082, -0.25644674679219599(</a:t>
            </a:r>
            <a:r>
              <a:rPr lang="en-IN" b="0" i="0" dirty="0">
                <a:solidFill>
                  <a:srgbClr val="202124"/>
                </a:solidFill>
                <a:effectLst/>
                <a:highlight>
                  <a:srgbClr val="00FF00"/>
                </a:highlight>
                <a:latin typeface="Google Sans"/>
              </a:rPr>
              <a:t>Warwick Rd</a:t>
            </a:r>
            <a:r>
              <a:rPr lang="en-US" dirty="0">
                <a:highlight>
                  <a:srgbClr val="00FF00"/>
                </a:highlight>
              </a:rPr>
              <a:t>) (</a:t>
            </a:r>
            <a:r>
              <a:rPr lang="en-US" dirty="0"/>
              <a:t>Source Ankit </a:t>
            </a:r>
            <a:r>
              <a:rPr lang="en-US" dirty="0" err="1"/>
              <a:t>patel</a:t>
            </a:r>
            <a:r>
              <a:rPr lang="en-US" dirty="0"/>
              <a:t>)</a:t>
            </a:r>
          </a:p>
          <a:p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Issue raised for EE SA</a:t>
            </a:r>
          </a:p>
          <a:p>
            <a:endParaRPr lang="en-US" dirty="0">
              <a:highlight>
                <a:srgbClr val="00FF00"/>
              </a:highlight>
            </a:endParaRPr>
          </a:p>
          <a:p>
            <a:endParaRPr lang="en-US" dirty="0"/>
          </a:p>
          <a:p>
            <a:r>
              <a:rPr lang="en-US" dirty="0"/>
              <a:t>THREE:</a:t>
            </a:r>
          </a:p>
          <a:p>
            <a:r>
              <a:rPr lang="en-US" dirty="0"/>
              <a:t>Location 1: SA not supported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1344B-3FCB-4F80-6F97-B16DAD0EFA59}"/>
              </a:ext>
            </a:extLst>
          </p:cNvPr>
          <p:cNvSpPr txBox="1"/>
          <p:nvPr/>
        </p:nvSpPr>
        <p:spPr>
          <a:xfrm>
            <a:off x="5024439" y="1845582"/>
            <a:ext cx="36591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Vodafone</a:t>
            </a:r>
          </a:p>
          <a:p>
            <a:r>
              <a:rPr lang="en-US" dirty="0">
                <a:highlight>
                  <a:srgbClr val="FFFF00"/>
                </a:highlight>
              </a:rPr>
              <a:t>Location 1</a:t>
            </a:r>
            <a:r>
              <a:rPr lang="en-US" dirty="0"/>
              <a:t>: </a:t>
            </a:r>
            <a:r>
              <a:rPr lang="en-US" dirty="0">
                <a:highlight>
                  <a:srgbClr val="00FF00"/>
                </a:highlight>
              </a:rPr>
              <a:t>south </a:t>
            </a:r>
            <a:r>
              <a:rPr lang="en-US" dirty="0" err="1">
                <a:highlight>
                  <a:srgbClr val="00FF00"/>
                </a:highlight>
              </a:rPr>
              <a:t>wimbledon</a:t>
            </a:r>
            <a:r>
              <a:rPr lang="en-US" dirty="0">
                <a:highlight>
                  <a:srgbClr val="00FF00"/>
                </a:highlight>
              </a:rPr>
              <a:t>  </a:t>
            </a:r>
            <a:r>
              <a:rPr lang="en-US" dirty="0" err="1">
                <a:highlight>
                  <a:srgbClr val="00FF00"/>
                </a:highlight>
              </a:rPr>
              <a:t>uk</a:t>
            </a:r>
            <a:r>
              <a:rPr lang="en-US" dirty="0">
                <a:highlight>
                  <a:srgbClr val="00FF00"/>
                </a:highlight>
              </a:rPr>
              <a:t> (</a:t>
            </a:r>
            <a:r>
              <a:rPr lang="en-US" dirty="0"/>
              <a:t>Source Ankit </a:t>
            </a:r>
            <a:r>
              <a:rPr lang="en-US" dirty="0" err="1"/>
              <a:t>patel</a:t>
            </a:r>
            <a:r>
              <a:rPr lang="en-US" dirty="0"/>
              <a:t>)</a:t>
            </a:r>
            <a:endParaRPr lang="en-US" dirty="0">
              <a:highlight>
                <a:srgbClr val="00FF00"/>
              </a:highlight>
            </a:endParaRPr>
          </a:p>
          <a:p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Issue raised for VDF SA</a:t>
            </a:r>
          </a:p>
          <a:p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1693E5-F38A-6CE6-01CE-9019DF6510BA}"/>
              </a:ext>
            </a:extLst>
          </p:cNvPr>
          <p:cNvSpPr txBox="1"/>
          <p:nvPr/>
        </p:nvSpPr>
        <p:spPr>
          <a:xfrm>
            <a:off x="5105400" y="4114800"/>
            <a:ext cx="457676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O2</a:t>
            </a:r>
          </a:p>
          <a:p>
            <a:r>
              <a:rPr lang="en-US" dirty="0">
                <a:highlight>
                  <a:srgbClr val="FFFF00"/>
                </a:highlight>
              </a:rPr>
              <a:t>Location 1</a:t>
            </a:r>
            <a:r>
              <a:rPr lang="en-US" dirty="0">
                <a:highlight>
                  <a:srgbClr val="00FF00"/>
                </a:highlight>
              </a:rPr>
              <a:t>: </a:t>
            </a:r>
            <a:r>
              <a:rPr lang="en-US" b="0" i="0" dirty="0">
                <a:solidFill>
                  <a:srgbClr val="202124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260 Bath Rd, Slough SL1 4DX, United Kingdom </a:t>
            </a:r>
            <a:r>
              <a:rPr lang="en-US" dirty="0">
                <a:highlight>
                  <a:srgbClr val="00FF00"/>
                </a:highlight>
              </a:rPr>
              <a:t>(</a:t>
            </a:r>
            <a:r>
              <a:rPr lang="en-US" dirty="0"/>
              <a:t>Source Ankit </a:t>
            </a:r>
            <a:r>
              <a:rPr lang="en-US" dirty="0" err="1"/>
              <a:t>patel</a:t>
            </a:r>
            <a:r>
              <a:rPr lang="en-US" dirty="0"/>
              <a:t>)</a:t>
            </a:r>
            <a:endParaRPr lang="en-US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56134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3B151-E3F3-4F26-A37B-A4B9E3355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5G locations: </a:t>
            </a:r>
            <a:r>
              <a:rPr lang="en-US" sz="1800" dirty="0">
                <a:highlight>
                  <a:srgbClr val="FFFF00"/>
                </a:highlight>
              </a:rPr>
              <a:t>NSA</a:t>
            </a:r>
            <a:r>
              <a:rPr lang="en-US" sz="18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571EE-B0CB-4F16-8399-2D3D4C55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DBEE0-AD4F-C750-5963-5340FCC657B3}"/>
              </a:ext>
            </a:extLst>
          </p:cNvPr>
          <p:cNvSpPr txBox="1"/>
          <p:nvPr/>
        </p:nvSpPr>
        <p:spPr>
          <a:xfrm>
            <a:off x="838200" y="1853931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EE</a:t>
            </a:r>
          </a:p>
          <a:p>
            <a:r>
              <a:rPr lang="en-US" dirty="0"/>
              <a:t>Location 1: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51.494208,0.301138</a:t>
            </a:r>
          </a:p>
          <a:p>
            <a:r>
              <a:rPr lang="en-US" dirty="0"/>
              <a:t>Location 2: 51.4894,-0.2725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Location 3: 51.4781859,-0.3640995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1344B-3FCB-4F80-6F97-B16DAD0EFA59}"/>
              </a:ext>
            </a:extLst>
          </p:cNvPr>
          <p:cNvSpPr txBox="1"/>
          <p:nvPr/>
        </p:nvSpPr>
        <p:spPr>
          <a:xfrm>
            <a:off x="4873625" y="189221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Vodafone</a:t>
            </a:r>
          </a:p>
          <a:p>
            <a:r>
              <a:rPr lang="en-US" sz="1600" dirty="0"/>
              <a:t>Location 1: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51.483,0.339 </a:t>
            </a:r>
            <a:r>
              <a:rPr lang="en-US" sz="1600" dirty="0"/>
              <a:t>Location 2:51.482,-0.341</a:t>
            </a:r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Location 3:  </a:t>
            </a:r>
            <a:r>
              <a:rPr lang="en-IN" sz="1600" dirty="0"/>
              <a:t>51.4888222,-0.3160342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85078-0A16-E983-285A-B445CFC1C614}"/>
              </a:ext>
            </a:extLst>
          </p:cNvPr>
          <p:cNvSpPr txBox="1"/>
          <p:nvPr/>
        </p:nvSpPr>
        <p:spPr>
          <a:xfrm>
            <a:off x="838200" y="4038599"/>
            <a:ext cx="3963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Three</a:t>
            </a:r>
          </a:p>
          <a:p>
            <a:r>
              <a:rPr lang="en-US" dirty="0"/>
              <a:t>Location 1: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51.494208,-0.301138</a:t>
            </a:r>
            <a:endParaRPr lang="en-US" dirty="0"/>
          </a:p>
          <a:p>
            <a:r>
              <a:rPr lang="en-US" dirty="0"/>
              <a:t>Location 2:</a:t>
            </a:r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51.4950504,-0.3023544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Location 3:  </a:t>
            </a:r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51.4888222,-0.3160342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472B5D-A814-69EC-FECA-1DE26ACC4BFE}"/>
              </a:ext>
            </a:extLst>
          </p:cNvPr>
          <p:cNvSpPr txBox="1"/>
          <p:nvPr/>
        </p:nvSpPr>
        <p:spPr>
          <a:xfrm>
            <a:off x="4876800" y="4038600"/>
            <a:ext cx="45767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O2</a:t>
            </a:r>
          </a:p>
          <a:p>
            <a:r>
              <a:rPr lang="en-US" dirty="0"/>
              <a:t>Location 1:51.483,-0.326</a:t>
            </a:r>
          </a:p>
          <a:p>
            <a:r>
              <a:rPr lang="en-US" dirty="0"/>
              <a:t>Location 2: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51.479,-0.371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Location 3: </a:t>
            </a:r>
            <a:r>
              <a:rPr lang="en-US" dirty="0"/>
              <a:t>51.4888222,-0.3160342</a:t>
            </a:r>
          </a:p>
        </p:txBody>
      </p:sp>
    </p:spTree>
    <p:extLst>
      <p:ext uri="{BB962C8B-B14F-4D97-AF65-F5344CB8AC3E}">
        <p14:creationId xmlns:p14="http://schemas.microsoft.com/office/powerpoint/2010/main" val="372341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B40C-C272-49D6-A353-72E283B6E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5G Throughput location 1 and 2 for _</a:t>
            </a:r>
            <a:r>
              <a:rPr lang="en-US" sz="1800" dirty="0">
                <a:highlight>
                  <a:srgbClr val="FFFF00"/>
                </a:highlight>
              </a:rPr>
              <a:t>SA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6BE95-5F0A-4F3C-B702-F0CBB22A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B1FCB1-01C5-0100-0D76-83F0A9B5DBA3}"/>
              </a:ext>
            </a:extLst>
          </p:cNvPr>
          <p:cNvSpPr txBox="1"/>
          <p:nvPr/>
        </p:nvSpPr>
        <p:spPr>
          <a:xfrm>
            <a:off x="1365253" y="2212975"/>
            <a:ext cx="3659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EE</a:t>
            </a:r>
          </a:p>
          <a:p>
            <a:r>
              <a:rPr lang="en-US" dirty="0">
                <a:highlight>
                  <a:srgbClr val="FFFF00"/>
                </a:highlight>
              </a:rPr>
              <a:t>Location </a:t>
            </a:r>
            <a:r>
              <a:rPr lang="en-US" dirty="0">
                <a:highlight>
                  <a:srgbClr val="00FF00"/>
                </a:highlight>
              </a:rPr>
              <a:t>1:51.65742896209082, -0.25644674679219599(</a:t>
            </a:r>
            <a:r>
              <a:rPr lang="en-IN" b="0" i="0" dirty="0">
                <a:solidFill>
                  <a:srgbClr val="202124"/>
                </a:solidFill>
                <a:effectLst/>
                <a:highlight>
                  <a:srgbClr val="00FF00"/>
                </a:highlight>
                <a:latin typeface="Google Sans"/>
              </a:rPr>
              <a:t>Warwick Rd</a:t>
            </a:r>
            <a:r>
              <a:rPr lang="en-US" dirty="0">
                <a:highlight>
                  <a:srgbClr val="00FF00"/>
                </a:highlight>
              </a:rPr>
              <a:t>) (</a:t>
            </a:r>
            <a:r>
              <a:rPr lang="en-US" dirty="0"/>
              <a:t>Source Ankit </a:t>
            </a:r>
            <a:r>
              <a:rPr lang="en-US" dirty="0" err="1"/>
              <a:t>patel</a:t>
            </a:r>
            <a:r>
              <a:rPr lang="en-US" dirty="0"/>
              <a:t>)</a:t>
            </a:r>
          </a:p>
          <a:p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Issue raised for EE SA</a:t>
            </a:r>
          </a:p>
          <a:p>
            <a:endParaRPr lang="en-US" dirty="0">
              <a:highlight>
                <a:srgbClr val="00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ED5852-BB6E-AC57-7ADF-7FDCC35C973B}"/>
              </a:ext>
            </a:extLst>
          </p:cNvPr>
          <p:cNvSpPr txBox="1"/>
          <p:nvPr/>
        </p:nvSpPr>
        <p:spPr>
          <a:xfrm>
            <a:off x="5024439" y="2193230"/>
            <a:ext cx="36591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Vodafone</a:t>
            </a:r>
          </a:p>
          <a:p>
            <a:r>
              <a:rPr lang="en-US" dirty="0">
                <a:highlight>
                  <a:srgbClr val="FFFF00"/>
                </a:highlight>
              </a:rPr>
              <a:t>Location 1</a:t>
            </a:r>
            <a:r>
              <a:rPr lang="en-US" dirty="0"/>
              <a:t>: </a:t>
            </a:r>
            <a:r>
              <a:rPr lang="en-US" dirty="0">
                <a:highlight>
                  <a:srgbClr val="00FF00"/>
                </a:highlight>
              </a:rPr>
              <a:t>south </a:t>
            </a:r>
            <a:r>
              <a:rPr lang="en-US" dirty="0" err="1">
                <a:highlight>
                  <a:srgbClr val="00FF00"/>
                </a:highlight>
              </a:rPr>
              <a:t>wimbledon</a:t>
            </a:r>
            <a:r>
              <a:rPr lang="en-US" dirty="0">
                <a:highlight>
                  <a:srgbClr val="00FF00"/>
                </a:highlight>
              </a:rPr>
              <a:t>  </a:t>
            </a:r>
            <a:r>
              <a:rPr lang="en-US" dirty="0" err="1">
                <a:highlight>
                  <a:srgbClr val="00FF00"/>
                </a:highlight>
              </a:rPr>
              <a:t>uk</a:t>
            </a:r>
            <a:r>
              <a:rPr lang="en-US" dirty="0">
                <a:highlight>
                  <a:srgbClr val="00FF00"/>
                </a:highlight>
              </a:rPr>
              <a:t>   (</a:t>
            </a:r>
            <a:r>
              <a:rPr lang="en-US" dirty="0"/>
              <a:t>Source Ankit </a:t>
            </a:r>
            <a:r>
              <a:rPr lang="en-US" dirty="0" err="1"/>
              <a:t>patel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Issue raised for VDF SA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FE68A7-8DCB-E57C-038A-D628FF87FC21}"/>
              </a:ext>
            </a:extLst>
          </p:cNvPr>
          <p:cNvSpPr txBox="1"/>
          <p:nvPr/>
        </p:nvSpPr>
        <p:spPr>
          <a:xfrm>
            <a:off x="1365253" y="4114800"/>
            <a:ext cx="36591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Three</a:t>
            </a:r>
          </a:p>
          <a:p>
            <a:r>
              <a:rPr lang="en-US" dirty="0"/>
              <a:t>Location 1:SA not supported</a:t>
            </a:r>
          </a:p>
          <a:p>
            <a:r>
              <a:rPr lang="en-US" dirty="0"/>
              <a:t>Location 2:SA not supported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7CB1E-DD04-93F3-F7EC-B3AFE0BAA347}"/>
              </a:ext>
            </a:extLst>
          </p:cNvPr>
          <p:cNvSpPr txBox="1"/>
          <p:nvPr/>
        </p:nvSpPr>
        <p:spPr>
          <a:xfrm>
            <a:off x="5024439" y="4095055"/>
            <a:ext cx="45767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O2</a:t>
            </a:r>
          </a:p>
          <a:p>
            <a:r>
              <a:rPr lang="en-US" dirty="0">
                <a:highlight>
                  <a:srgbClr val="FFFF00"/>
                </a:highlight>
              </a:rPr>
              <a:t>Location 1</a:t>
            </a:r>
            <a:r>
              <a:rPr lang="en-US" dirty="0">
                <a:highlight>
                  <a:srgbClr val="00FF00"/>
                </a:highlight>
              </a:rPr>
              <a:t>: </a:t>
            </a:r>
            <a:r>
              <a:rPr lang="en-US" b="0" i="0" dirty="0">
                <a:solidFill>
                  <a:srgbClr val="202124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260 Bath Rd, Slough SL1 4DX, United Kingdom </a:t>
            </a:r>
            <a:r>
              <a:rPr lang="en-US" dirty="0">
                <a:highlight>
                  <a:srgbClr val="00FF00"/>
                </a:highlight>
              </a:rPr>
              <a:t>(</a:t>
            </a:r>
            <a:r>
              <a:rPr lang="en-US" dirty="0"/>
              <a:t>Source Ankit </a:t>
            </a:r>
            <a:r>
              <a:rPr lang="en-US" dirty="0" err="1"/>
              <a:t>patel</a:t>
            </a:r>
            <a:r>
              <a:rPr lang="en-US" dirty="0"/>
              <a:t>)</a:t>
            </a:r>
            <a:endParaRPr lang="en-US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05749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B40C-C272-49D6-A353-72E283B6E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5G Throughput location 1 and 2_</a:t>
            </a:r>
            <a:r>
              <a:rPr lang="en-US" sz="1800" dirty="0">
                <a:highlight>
                  <a:srgbClr val="FFFF00"/>
                </a:highlight>
              </a:rPr>
              <a:t>NSA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6BE95-5F0A-4F3C-B702-F0CBB22A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B1FCB1-01C5-0100-0D76-83F0A9B5DBA3}"/>
              </a:ext>
            </a:extLst>
          </p:cNvPr>
          <p:cNvSpPr txBox="1"/>
          <p:nvPr/>
        </p:nvSpPr>
        <p:spPr>
          <a:xfrm>
            <a:off x="1023939" y="1971791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EE</a:t>
            </a:r>
          </a:p>
          <a:p>
            <a:r>
              <a:rPr lang="en-US" dirty="0"/>
              <a:t>Location 1:</a:t>
            </a:r>
            <a:r>
              <a:rPr lang="en-IN" sz="1800" b="0" i="0" dirty="0">
                <a:solidFill>
                  <a:srgbClr val="1A73E8"/>
                </a:solidFill>
                <a:effectLst/>
                <a:latin typeface="Roboto" panose="02000000000000000000" pitchFamily="2" charset="0"/>
              </a:rPr>
              <a:t> 51.494876, -0.302033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/>
              <a:t>Location 2: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51.4894433,-0.2725371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ED5852-BB6E-AC57-7ADF-7FDCC35C973B}"/>
              </a:ext>
            </a:extLst>
          </p:cNvPr>
          <p:cNvSpPr txBox="1"/>
          <p:nvPr/>
        </p:nvSpPr>
        <p:spPr>
          <a:xfrm>
            <a:off x="5105400" y="1963342"/>
            <a:ext cx="3659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Vodafone</a:t>
            </a:r>
          </a:p>
          <a:p>
            <a:r>
              <a:rPr lang="en-US" dirty="0"/>
              <a:t>Location A: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51.482181,-0.341389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Near cell</a:t>
            </a:r>
          </a:p>
          <a:p>
            <a:r>
              <a:rPr lang="en-US" dirty="0"/>
              <a:t>Location 2:51.482,-0.341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FE68A7-8DCB-E57C-038A-D628FF87FC21}"/>
              </a:ext>
            </a:extLst>
          </p:cNvPr>
          <p:cNvSpPr txBox="1"/>
          <p:nvPr/>
        </p:nvSpPr>
        <p:spPr>
          <a:xfrm>
            <a:off x="1062039" y="4105871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</a:t>
            </a:r>
          </a:p>
          <a:p>
            <a:r>
              <a:rPr lang="en-US" dirty="0"/>
              <a:t>Location 1: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51.494208,-0.301138</a:t>
            </a:r>
            <a:endParaRPr lang="en-US" dirty="0"/>
          </a:p>
          <a:p>
            <a:r>
              <a:rPr lang="en-US" dirty="0"/>
              <a:t>Location 2: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51.4950504,-0.3023544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E87AE2-52FE-6531-252A-B298D9DEA14A}"/>
              </a:ext>
            </a:extLst>
          </p:cNvPr>
          <p:cNvSpPr txBox="1"/>
          <p:nvPr/>
        </p:nvSpPr>
        <p:spPr>
          <a:xfrm>
            <a:off x="5105400" y="4105871"/>
            <a:ext cx="45767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O2</a:t>
            </a:r>
          </a:p>
          <a:p>
            <a:r>
              <a:rPr lang="en-US" dirty="0"/>
              <a:t>Location A: 51.478137,-0.371563</a:t>
            </a:r>
          </a:p>
          <a:p>
            <a:r>
              <a:rPr lang="en-US" dirty="0"/>
              <a:t>Location B: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51.482190,-0.373952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53659"/>
      </p:ext>
    </p:extLst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</TotalTime>
  <Words>1192</Words>
  <Application>Microsoft Office PowerPoint</Application>
  <PresentationFormat>On-screen Show (4:3)</PresentationFormat>
  <Paragraphs>293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Abadi</vt:lpstr>
      <vt:lpstr>Arial</vt:lpstr>
      <vt:lpstr>Arial</vt:lpstr>
      <vt:lpstr>Calibri</vt:lpstr>
      <vt:lpstr>Google Sans</vt:lpstr>
      <vt:lpstr>Roboto</vt:lpstr>
      <vt:lpstr>Times New Roman</vt:lpstr>
      <vt:lpstr>Trebuchet MS</vt:lpstr>
      <vt:lpstr>Verdana</vt:lpstr>
      <vt:lpstr>Wingdings</vt:lpstr>
      <vt:lpstr>Eclipse</vt:lpstr>
      <vt:lpstr>DRIVE ROUTE- United Kingdom  </vt:lpstr>
      <vt:lpstr>PowerPoint Presentation</vt:lpstr>
      <vt:lpstr>PowerPoint Presentation</vt:lpstr>
      <vt:lpstr>PowerPoint Presentation</vt:lpstr>
      <vt:lpstr>PowerPoint Presentation</vt:lpstr>
      <vt:lpstr>5G locations: SA </vt:lpstr>
      <vt:lpstr>5G locations: NSA </vt:lpstr>
      <vt:lpstr>5G Throughput location 1 and 2 for _SA</vt:lpstr>
      <vt:lpstr>5G Throughput location 1 and 2_NSA</vt:lpstr>
      <vt:lpstr>EE : 5G-4G-5G handover location: Second location: 51°29'38.1"N 0°19'11.2"W (NR) and </vt:lpstr>
      <vt:lpstr>Three : 5G-4G-5G handover location: 51.4888694,-0.3135572</vt:lpstr>
      <vt:lpstr>VDF: 5G-4G-5G handover   51.48803160066793, -0.31247537058311675(5G) &gt;&gt;&gt;&gt;&gt;&gt;&gt;&gt;&gt;&gt;&gt; 51.48526741397951, -0.3073362581430255 (4G)</vt:lpstr>
      <vt:lpstr>VF New location:   51.48360860855636, -0.30638916693654905 </vt:lpstr>
      <vt:lpstr>  O2/SKY: 5G-4G-5G handover 51.484066420700465, -0.37737402037153345</vt:lpstr>
      <vt:lpstr>Supported LTE band combination’s &amp; their locations:  Source : Atul / Ankit</vt:lpstr>
      <vt:lpstr>Supported NRCA band combination’s &amp; their locations:</vt:lpstr>
      <vt:lpstr>Supported NSA band combination’s &amp; their locations:</vt:lpstr>
      <vt:lpstr>ESIM activation process (SOP)</vt:lpstr>
      <vt:lpstr>EE , Vodafone, O2 Mix coverage mobility route (2-3 routes that you follow during FT</vt:lpstr>
      <vt:lpstr>EE, Three and  Vodafone Mix coverage mobility route (2-3 routes that you follow during FT)</vt:lpstr>
      <vt:lpstr>EE , Vodafone Mix coverage mobility route (2-3 routes that you follow during FT)</vt:lpstr>
      <vt:lpstr>EE , Vodafone, O2 Mix coverage mobility route (2-3 routes that you follow during FT</vt:lpstr>
      <vt:lpstr>PowerPoint Presentation</vt:lpstr>
      <vt:lpstr>PowerPoint Presentation</vt:lpstr>
      <vt:lpstr>PowerPoint Presentation</vt:lpstr>
      <vt:lpstr>PowerPoint Presentation</vt:lpstr>
      <vt:lpstr>Service to OOS locations:</vt:lpstr>
      <vt:lpstr>Cellular preferred VoWiFi case's locations:</vt:lpstr>
      <vt:lpstr>DSS location </vt:lpstr>
      <vt:lpstr>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Ajinkya Dave</dc:creator>
  <cp:lastModifiedBy>Dheeraj Saraswat</cp:lastModifiedBy>
  <cp:revision>71</cp:revision>
  <dcterms:created xsi:type="dcterms:W3CDTF">2020-03-01T23:35:31Z</dcterms:created>
  <dcterms:modified xsi:type="dcterms:W3CDTF">2025-09-30T08:12:43Z</dcterms:modified>
</cp:coreProperties>
</file>