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33" r:id="rId16"/>
    <p:sldId id="534" r:id="rId17"/>
    <p:sldId id="529" r:id="rId18"/>
    <p:sldId id="530" r:id="rId19"/>
    <p:sldId id="531" r:id="rId20"/>
    <p:sldId id="539" r:id="rId21"/>
    <p:sldId id="523" r:id="rId22"/>
    <p:sldId id="550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VODAFONE/IDEA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32045-D7BB-4FBB-AAB0-C63F9BED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19201"/>
            <a:ext cx="4190999" cy="430212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3C7FE-FBBE-4697-ACEB-A379DDCF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68614"/>
              </p:ext>
            </p:extLst>
          </p:nvPr>
        </p:nvGraphicFramePr>
        <p:xfrm>
          <a:off x="188844" y="1219200"/>
          <a:ext cx="4611754" cy="4302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0">
                  <a:extLst>
                    <a:ext uri="{9D8B030D-6E8A-4147-A177-3AD203B41FA5}">
                      <a16:colId xmlns:a16="http://schemas.microsoft.com/office/drawing/2014/main" val="1265965839"/>
                    </a:ext>
                  </a:extLst>
                </a:gridCol>
                <a:gridCol w="813839">
                  <a:extLst>
                    <a:ext uri="{9D8B030D-6E8A-4147-A177-3AD203B41FA5}">
                      <a16:colId xmlns:a16="http://schemas.microsoft.com/office/drawing/2014/main" val="1355774643"/>
                    </a:ext>
                  </a:extLst>
                </a:gridCol>
                <a:gridCol w="1790446">
                  <a:extLst>
                    <a:ext uri="{9D8B030D-6E8A-4147-A177-3AD203B41FA5}">
                      <a16:colId xmlns:a16="http://schemas.microsoft.com/office/drawing/2014/main" val="3929607603"/>
                    </a:ext>
                  </a:extLst>
                </a:gridCol>
                <a:gridCol w="397876">
                  <a:extLst>
                    <a:ext uri="{9D8B030D-6E8A-4147-A177-3AD203B41FA5}">
                      <a16:colId xmlns:a16="http://schemas.microsoft.com/office/drawing/2014/main" val="792730430"/>
                    </a:ext>
                  </a:extLst>
                </a:gridCol>
                <a:gridCol w="244151">
                  <a:extLst>
                    <a:ext uri="{9D8B030D-6E8A-4147-A177-3AD203B41FA5}">
                      <a16:colId xmlns:a16="http://schemas.microsoft.com/office/drawing/2014/main" val="3984806950"/>
                    </a:ext>
                  </a:extLst>
                </a:gridCol>
                <a:gridCol w="289365">
                  <a:extLst>
                    <a:ext uri="{9D8B030D-6E8A-4147-A177-3AD203B41FA5}">
                      <a16:colId xmlns:a16="http://schemas.microsoft.com/office/drawing/2014/main" val="2232865042"/>
                    </a:ext>
                  </a:extLst>
                </a:gridCol>
                <a:gridCol w="705327">
                  <a:extLst>
                    <a:ext uri="{9D8B030D-6E8A-4147-A177-3AD203B41FA5}">
                      <a16:colId xmlns:a16="http://schemas.microsoft.com/office/drawing/2014/main" val="3000833391"/>
                    </a:ext>
                  </a:extLst>
                </a:gridCol>
              </a:tblGrid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Iteration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operator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Lat,Lng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PCI/PSC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Band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Freq.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SignalSIG(Type)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3010574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23.358843333333333,85.30816666666666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-88(LTE)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969116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23.359185000000004,85.30830166666668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39350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-96(LTE)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9691493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23.365018333333335,85.310915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-77(LTE)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8768824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23.368119999999998,85.31080666666666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-81(LTE)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689514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23.369678333333333,85.31173333333332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-76(LTE)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1630423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23.378445000000003,85.31572999999999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39350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-100(LTE)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200686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23.378755,85.31595833333334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-80(LTE)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9978771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23.379331666666666,85.31629333333333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-77(LTE)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954217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23.379403333333336,85.31629666666667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-77(LTE)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8366241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Airtel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23.379836666666666,85.31641166666668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-84(LTE)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783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00346"/>
              </p:ext>
            </p:extLst>
          </p:nvPr>
        </p:nvGraphicFramePr>
        <p:xfrm>
          <a:off x="685800" y="685800"/>
          <a:ext cx="6019800" cy="1042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3542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5706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4723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85.307831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23.357943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609" y="3429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6400800" y="23622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Sahajanad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choke,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17A92-D90B-49E2-9F0A-2BFBF6C1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5118652" cy="38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176016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85.309988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23.357631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4443" y="3852443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6781800" y="2971799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Vasant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F02DC-9AB3-4147-9132-4D461466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52578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Jio:-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Ranchi, Jharkhand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7378" y="1524000"/>
            <a:ext cx="3413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-96dbm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Birsa choke road, Ranchi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5D89C-7168-438B-A4F2-9CF3F9FE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0" y="1066800"/>
            <a:ext cx="52665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50A77-6680-4FFE-9DED-9382DF33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" y="2971800"/>
            <a:ext cx="8342243" cy="3124200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E2264679-0A19-45B2-BBD0-782A55CC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6400800" cy="190500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5589E1-193A-4C9B-B844-B532F47D6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52313"/>
              </p:ext>
            </p:extLst>
          </p:nvPr>
        </p:nvGraphicFramePr>
        <p:xfrm>
          <a:off x="7239000" y="13716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806400" progId="Excel.Sheet.8">
                  <p:embed/>
                </p:oleObj>
              </mc:Choice>
              <mc:Fallback>
                <p:oleObj name="Worksheet" showAsIcon="1" r:id="rId4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0" y="13716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7AAB9-F7D3-4472-BD97-F44A8A31E7CC}"/>
              </a:ext>
            </a:extLst>
          </p:cNvPr>
          <p:cNvSpPr txBox="1"/>
          <p:nvPr/>
        </p:nvSpPr>
        <p:spPr>
          <a:xfrm>
            <a:off x="6223480" y="400637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JIO band 40 Near Cell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8ADEB-3DE4-459B-8E8C-701BB34F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7" y="2819400"/>
            <a:ext cx="5118652" cy="3112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B3B03-CC4A-4C82-9F48-E76F2DA11DAA}"/>
              </a:ext>
            </a:extLst>
          </p:cNvPr>
          <p:cNvSpPr txBox="1"/>
          <p:nvPr/>
        </p:nvSpPr>
        <p:spPr>
          <a:xfrm>
            <a:off x="6096000" y="4800600"/>
            <a:ext cx="264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Sahajanand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Choke,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ranchi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9EE5AB8-849C-4AC3-8F1B-8B156D11D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238633"/>
              </p:ext>
            </p:extLst>
          </p:nvPr>
        </p:nvGraphicFramePr>
        <p:xfrm>
          <a:off x="634449" y="1836255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85.307831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23.357943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8BF2B-2CB3-46D1-9FD0-348B7ABC719B}"/>
              </a:ext>
            </a:extLst>
          </p:cNvPr>
          <p:cNvSpPr txBox="1"/>
          <p:nvPr/>
        </p:nvSpPr>
        <p:spPr>
          <a:xfrm>
            <a:off x="5790091" y="4038599"/>
            <a:ext cx="221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JIO band 40 Edge Cell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92661-00C0-4855-A326-35F72EAFA948}"/>
              </a:ext>
            </a:extLst>
          </p:cNvPr>
          <p:cNvSpPr txBox="1"/>
          <p:nvPr/>
        </p:nvSpPr>
        <p:spPr>
          <a:xfrm>
            <a:off x="5638800" y="2830553"/>
            <a:ext cx="25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Sahajand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Choke , Ranchi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81EA86-B1B8-4DB6-9B7C-DCE764EB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5" y="2256353"/>
            <a:ext cx="4800600" cy="3933825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60E665C-B0D4-4BF1-B0EB-B966D8C86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5418"/>
              </p:ext>
            </p:extLst>
          </p:nvPr>
        </p:nvGraphicFramePr>
        <p:xfrm>
          <a:off x="643491" y="1482049"/>
          <a:ext cx="7128267" cy="55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376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85.309988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23.357631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39746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85.304603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23.355533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Sahajand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choke,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harmu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85243-F7C2-4CF6-8CFD-146B70E1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26" y="1880503"/>
            <a:ext cx="4975474" cy="42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97960"/>
              </p:ext>
            </p:extLst>
          </p:nvPr>
        </p:nvGraphicFramePr>
        <p:xfrm>
          <a:off x="330532" y="1066800"/>
          <a:ext cx="7128267" cy="55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376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85.310006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23.357446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424220" y="34290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609310" y="2219543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Sahajand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Choke,Harmu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7ED1D-9790-4A97-9F8E-39545EF4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2" y="1714500"/>
            <a:ext cx="5765468" cy="41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D917-4735-486C-809D-0CAE3F2F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5029200" cy="4920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04864-0271-4373-97B0-DEA8D651EB0F}"/>
              </a:ext>
            </a:extLst>
          </p:cNvPr>
          <p:cNvSpPr txBox="1"/>
          <p:nvPr/>
        </p:nvSpPr>
        <p:spPr>
          <a:xfrm>
            <a:off x="5898174" y="1676400"/>
            <a:ext cx="2815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-95dbm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Ratu road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Ranchi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95502"/>
              </p:ext>
            </p:extLst>
          </p:nvPr>
        </p:nvGraphicFramePr>
        <p:xfrm>
          <a:off x="342900" y="1245870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87949"/>
              </p:ext>
            </p:extLst>
          </p:nvPr>
        </p:nvGraphicFramePr>
        <p:xfrm>
          <a:off x="311426" y="24571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7270"/>
              </p:ext>
            </p:extLst>
          </p:nvPr>
        </p:nvGraphicFramePr>
        <p:xfrm>
          <a:off x="342900" y="3684270"/>
          <a:ext cx="8458200" cy="108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07B89D-925C-4E3D-A5CC-7305E00B8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81535"/>
              </p:ext>
            </p:extLst>
          </p:nvPr>
        </p:nvGraphicFramePr>
        <p:xfrm>
          <a:off x="342900" y="4962846"/>
          <a:ext cx="8458200" cy="108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D7DE4-EADD-42AE-8540-9E93BF0D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70025"/>
            <a:ext cx="6477000" cy="424497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3CAECC-1494-4850-8572-C611DF0A8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36964"/>
              </p:ext>
            </p:extLst>
          </p:nvPr>
        </p:nvGraphicFramePr>
        <p:xfrm>
          <a:off x="7086600" y="2133600"/>
          <a:ext cx="1600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806400" progId="Excel.Sheet.8">
                  <p:embed/>
                </p:oleObj>
              </mc:Choice>
              <mc:Fallback>
                <p:oleObj name="Worksheet" showAsIcon="1" r:id="rId4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6600" y="2133600"/>
                        <a:ext cx="16002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3&lt;&gt;1 Handover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8784B-87B0-4BBA-B70A-B66FCD31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452425"/>
            <a:ext cx="3335821" cy="469313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F317E3-491D-467A-A31E-C6614DD3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69640"/>
              </p:ext>
            </p:extLst>
          </p:nvPr>
        </p:nvGraphicFramePr>
        <p:xfrm>
          <a:off x="76200" y="1417638"/>
          <a:ext cx="4572000" cy="276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081815639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865935399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493537399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16887919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26489956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53999357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29340160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721437357"/>
                    </a:ext>
                  </a:extLst>
                </a:gridCol>
                <a:gridCol w="326572">
                  <a:extLst>
                    <a:ext uri="{9D8B030D-6E8A-4147-A177-3AD203B41FA5}">
                      <a16:colId xmlns:a16="http://schemas.microsoft.com/office/drawing/2014/main" val="1179849232"/>
                    </a:ext>
                  </a:extLst>
                </a:gridCol>
                <a:gridCol w="326572">
                  <a:extLst>
                    <a:ext uri="{9D8B030D-6E8A-4147-A177-3AD203B41FA5}">
                      <a16:colId xmlns:a16="http://schemas.microsoft.com/office/drawing/2014/main" val="4234327731"/>
                    </a:ext>
                  </a:extLst>
                </a:gridCol>
              </a:tblGrid>
              <a:tr h="226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Iteration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operator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Date Time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Lat,Lng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PCI/PSC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Band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Freq.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SignalSIG(Type)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39308"/>
                  </a:ext>
                </a:extLst>
              </a:tr>
              <a:tr h="8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Vodafone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SimOne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Fri Jun 18 08:36:56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23.355268333333335,85.30017166666667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1351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-83(LTE)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643364"/>
                  </a:ext>
                </a:extLst>
              </a:tr>
              <a:tr h="8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Vodafone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SimOne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Fri Jun 18 08:53:47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23.35525,85.300185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215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-85(LTE)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158816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7301DD-4B62-497B-8B35-362ED3D09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5245"/>
              </p:ext>
            </p:extLst>
          </p:nvPr>
        </p:nvGraphicFramePr>
        <p:xfrm>
          <a:off x="1447800" y="47244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806400" progId="AcroExch.Document.DC">
                  <p:embed/>
                </p:oleObj>
              </mc:Choice>
              <mc:Fallback>
                <p:oleObj name="Acrobat Document" showAsIcon="1" r:id="rId3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7244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524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dirty="0" err="1"/>
              <a:t>OverallDrive</a:t>
            </a:r>
            <a:r>
              <a:rPr lang="en-US" sz="4400" dirty="0"/>
              <a:t>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127F9-9256-42F4-B2E4-D338C696D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784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772F71E-146F-4E58-AAC8-EB2F3AC19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5282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2100,850 MHz – FDD(Band 3 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B8629A3-5881-4781-AD63-AB991BD1F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0602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DF347C78-A5A7-44FE-ACE4-F84E51DD3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3086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http://www.myvi.com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 check MDN*199#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Balance check198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Data Balance check: 121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Supported(Switched to 2G only)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-60dbm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-60dbm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801378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85.309916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23.357590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-60dbm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9499" y="27432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Sahajanand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Choke,Harmu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1F3B1-2107-40D2-BE1D-16943FD3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6" y="1983003"/>
            <a:ext cx="5919094" cy="37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28214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85.307323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23.356533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Sahajanad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Choke,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harmu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Ranchi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6A79A-999D-4843-A65A-683E489C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857334"/>
            <a:ext cx="5562598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Airtel:-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Ranchi,Jharkhand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1295400" y="5542298"/>
            <a:ext cx="2215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Kanke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Road, Ranchi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4B2AD-DF27-4C67-9406-6C0BCBE9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05246"/>
            <a:ext cx="6400800" cy="47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16922</TotalTime>
  <Words>893</Words>
  <Application>Microsoft Office PowerPoint</Application>
  <PresentationFormat>On-screen Show (4:3)</PresentationFormat>
  <Paragraphs>377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Acrobat Document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 </vt:lpstr>
      <vt:lpstr>PowerPoint Presentation</vt:lpstr>
      <vt:lpstr>       VIBand 3&lt;&gt;1 Handover</vt:lpstr>
      <vt:lpstr>    OverallDrive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907</cp:revision>
  <dcterms:created xsi:type="dcterms:W3CDTF">2007-12-16T16:40:02Z</dcterms:created>
  <dcterms:modified xsi:type="dcterms:W3CDTF">2021-06-19T08:48:37Z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