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88" r:id="rId1"/>
  </p:sldMasterIdLst>
  <p:notesMasterIdLst>
    <p:notesMasterId r:id="rId23"/>
  </p:notesMasterIdLst>
  <p:handoutMasterIdLst>
    <p:handoutMasterId r:id="rId24"/>
  </p:handoutMasterIdLst>
  <p:sldIdLst>
    <p:sldId id="343" r:id="rId2"/>
    <p:sldId id="540" r:id="rId3"/>
    <p:sldId id="448" r:id="rId4"/>
    <p:sldId id="465" r:id="rId5"/>
    <p:sldId id="549" r:id="rId6"/>
    <p:sldId id="425" r:id="rId7"/>
    <p:sldId id="456" r:id="rId8"/>
    <p:sldId id="551" r:id="rId9"/>
    <p:sldId id="454" r:id="rId10"/>
    <p:sldId id="541" r:id="rId11"/>
    <p:sldId id="460" r:id="rId12"/>
    <p:sldId id="462" r:id="rId13"/>
    <p:sldId id="464" r:id="rId14"/>
    <p:sldId id="467" r:id="rId15"/>
    <p:sldId id="529" r:id="rId16"/>
    <p:sldId id="530" r:id="rId17"/>
    <p:sldId id="531" r:id="rId18"/>
    <p:sldId id="552" r:id="rId19"/>
    <p:sldId id="554" r:id="rId20"/>
    <p:sldId id="553" r:id="rId21"/>
    <p:sldId id="423" r:id="rId22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C0917"/>
    <a:srgbClr val="9CBD26"/>
    <a:srgbClr val="464AB3"/>
    <a:srgbClr val="DCB328"/>
    <a:srgbClr val="BBBCBA"/>
    <a:srgbClr val="BCBCBC"/>
    <a:srgbClr val="05A2E6"/>
    <a:srgbClr val="A04B9F"/>
    <a:srgbClr val="006F6C"/>
    <a:srgbClr val="1979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99" autoAdjust="0"/>
    <p:restoredTop sz="94533" autoAdjust="0"/>
  </p:normalViewPr>
  <p:slideViewPr>
    <p:cSldViewPr>
      <p:cViewPr varScale="1">
        <p:scale>
          <a:sx n="58" d="100"/>
          <a:sy n="58" d="100"/>
        </p:scale>
        <p:origin x="1476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12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1842" y="-102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uldeep Gairola" userId="b147f4c7d9b9fe2c" providerId="LiveId" clId="{21D6237A-47A5-4EB7-A9BF-B4094C5C97A4}"/>
    <pc:docChg chg="modSld">
      <pc:chgData name="Kuldeep Gairola" userId="b147f4c7d9b9fe2c" providerId="LiveId" clId="{21D6237A-47A5-4EB7-A9BF-B4094C5C97A4}" dt="2021-06-06T07:08:13.746" v="21" actId="14100"/>
      <pc:docMkLst>
        <pc:docMk/>
      </pc:docMkLst>
      <pc:sldChg chg="modSp mod">
        <pc:chgData name="Kuldeep Gairola" userId="b147f4c7d9b9fe2c" providerId="LiveId" clId="{21D6237A-47A5-4EB7-A9BF-B4094C5C97A4}" dt="2021-06-06T06:46:19.430" v="5" actId="1076"/>
        <pc:sldMkLst>
          <pc:docMk/>
          <pc:sldMk cId="0" sldId="425"/>
        </pc:sldMkLst>
        <pc:spChg chg="mod">
          <ac:chgData name="Kuldeep Gairola" userId="b147f4c7d9b9fe2c" providerId="LiveId" clId="{21D6237A-47A5-4EB7-A9BF-B4094C5C97A4}" dt="2021-06-06T06:46:19.430" v="5" actId="1076"/>
          <ac:spMkLst>
            <pc:docMk/>
            <pc:sldMk cId="0" sldId="425"/>
            <ac:spMk id="2" creationId="{00000000-0000-0000-0000-000000000000}"/>
          </ac:spMkLst>
        </pc:spChg>
      </pc:sldChg>
      <pc:sldChg chg="modSp mod">
        <pc:chgData name="Kuldeep Gairola" userId="b147f4c7d9b9fe2c" providerId="LiveId" clId="{21D6237A-47A5-4EB7-A9BF-B4094C5C97A4}" dt="2021-06-06T06:51:24.033" v="14" actId="1076"/>
        <pc:sldMkLst>
          <pc:docMk/>
          <pc:sldMk cId="1010013748" sldId="456"/>
        </pc:sldMkLst>
        <pc:picChg chg="mod">
          <ac:chgData name="Kuldeep Gairola" userId="b147f4c7d9b9fe2c" providerId="LiveId" clId="{21D6237A-47A5-4EB7-A9BF-B4094C5C97A4}" dt="2021-06-06T06:51:24.033" v="14" actId="1076"/>
          <ac:picMkLst>
            <pc:docMk/>
            <pc:sldMk cId="1010013748" sldId="456"/>
            <ac:picMk id="10" creationId="{B9EEF1EE-1F06-481A-8B11-508527A71F8A}"/>
          </ac:picMkLst>
        </pc:picChg>
      </pc:sldChg>
      <pc:sldChg chg="modSp mod">
        <pc:chgData name="Kuldeep Gairola" userId="b147f4c7d9b9fe2c" providerId="LiveId" clId="{21D6237A-47A5-4EB7-A9BF-B4094C5C97A4}" dt="2021-06-06T06:28:56.437" v="0" actId="14734"/>
        <pc:sldMkLst>
          <pc:docMk/>
          <pc:sldMk cId="0" sldId="540"/>
        </pc:sldMkLst>
        <pc:graphicFrameChg chg="modGraphic">
          <ac:chgData name="Kuldeep Gairola" userId="b147f4c7d9b9fe2c" providerId="LiveId" clId="{21D6237A-47A5-4EB7-A9BF-B4094C5C97A4}" dt="2021-06-06T06:28:56.437" v="0" actId="14734"/>
          <ac:graphicFrameMkLst>
            <pc:docMk/>
            <pc:sldMk cId="0" sldId="540"/>
            <ac:graphicFrameMk id="2" creationId="{00000000-0000-0000-0000-000000000000}"/>
          </ac:graphicFrameMkLst>
        </pc:graphicFrameChg>
      </pc:sldChg>
      <pc:sldChg chg="modSp mod">
        <pc:chgData name="Kuldeep Gairola" userId="b147f4c7d9b9fe2c" providerId="LiveId" clId="{21D6237A-47A5-4EB7-A9BF-B4094C5C97A4}" dt="2021-06-06T07:01:08.937" v="20" actId="14100"/>
        <pc:sldMkLst>
          <pc:docMk/>
          <pc:sldMk cId="1740771759" sldId="541"/>
        </pc:sldMkLst>
        <pc:picChg chg="mod">
          <ac:chgData name="Kuldeep Gairola" userId="b147f4c7d9b9fe2c" providerId="LiveId" clId="{21D6237A-47A5-4EB7-A9BF-B4094C5C97A4}" dt="2021-06-06T07:01:08.937" v="20" actId="14100"/>
          <ac:picMkLst>
            <pc:docMk/>
            <pc:sldMk cId="1740771759" sldId="541"/>
            <ac:picMk id="5" creationId="{615B8051-42AE-4BCF-8CA2-5DC833EF8006}"/>
          </ac:picMkLst>
        </pc:picChg>
      </pc:sldChg>
      <pc:sldChg chg="modSp mod">
        <pc:chgData name="Kuldeep Gairola" userId="b147f4c7d9b9fe2c" providerId="LiveId" clId="{21D6237A-47A5-4EB7-A9BF-B4094C5C97A4}" dt="2021-06-06T07:08:13.746" v="21" actId="14100"/>
        <pc:sldMkLst>
          <pc:docMk/>
          <pc:sldMk cId="501308307" sldId="550"/>
        </pc:sldMkLst>
        <pc:picChg chg="mod">
          <ac:chgData name="Kuldeep Gairola" userId="b147f4c7d9b9fe2c" providerId="LiveId" clId="{21D6237A-47A5-4EB7-A9BF-B4094C5C97A4}" dt="2021-06-06T07:08:13.746" v="21" actId="14100"/>
          <ac:picMkLst>
            <pc:docMk/>
            <pc:sldMk cId="501308307" sldId="550"/>
            <ac:picMk id="7" creationId="{EFF66F8B-7C58-4ABA-9328-2BF4E07D2BE9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C0CF4591-258B-4342-AF7E-FFFDBCCC3A8E}" type="datetimeFigureOut">
              <a:rPr lang="en-US"/>
              <a:pPr>
                <a:defRPr/>
              </a:pPr>
              <a:t>6/15/2021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C8212AE9-C339-4A59-A84B-59AC650683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246" name="fc" descr="Confidential"/>
          <p:cNvSpPr txBox="1">
            <a:spLocks noChangeArrowheads="1"/>
          </p:cNvSpPr>
          <p:nvPr/>
        </p:nvSpPr>
        <p:spPr bwMode="auto">
          <a:xfrm>
            <a:off x="0" y="9385300"/>
            <a:ext cx="73152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425293047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E1CAF19C-EE0E-48EE-B6AA-454C66AF66BE}" type="datetimeFigureOut">
              <a:rPr lang="en-US"/>
              <a:pPr>
                <a:defRPr/>
              </a:pPr>
              <a:t>6/15/2021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A2277685-14D2-4D37-9422-8E32D9FB47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152" name="fc" descr="Confidential"/>
          <p:cNvSpPr txBox="1">
            <a:spLocks noChangeArrowheads="1"/>
          </p:cNvSpPr>
          <p:nvPr/>
        </p:nvSpPr>
        <p:spPr bwMode="auto">
          <a:xfrm>
            <a:off x="0" y="9385300"/>
            <a:ext cx="73152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416875441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2048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07021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Picture 4" descr="logo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0"/>
            <a:ext cx="3276600" cy="8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fc" descr="Confidential"/>
          <p:cNvSpPr txBox="1">
            <a:spLocks noChangeArrowheads="1"/>
          </p:cNvSpPr>
          <p:nvPr userDrawn="1"/>
        </p:nvSpPr>
        <p:spPr bwMode="auto">
          <a:xfrm>
            <a:off x="0" y="6642100"/>
            <a:ext cx="91440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4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15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BD463E24-86A2-4270-96A6-002A083AA2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A6000-92C3-4382-AE7C-CAEF63FE67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70E34C-4B11-4B81-B974-26E870CBAA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02225" y="1827213"/>
            <a:ext cx="35814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102225" y="3960813"/>
            <a:ext cx="35814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60A7AE-8B9A-49F0-82DB-F5CAF8598A1B}" type="datetime1">
              <a:rPr lang="en-US" smtClean="0"/>
              <a:pPr>
                <a:defRPr/>
              </a:pPr>
              <a:t>6/15/2021</a:t>
            </a:fld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</a:t>
            </a:r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FA9DA9-606B-4D4A-BBFB-D6C792500A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907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3497C9-781B-4B52-B3F8-162E806A6F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5" name="Chevr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70D3C94-B851-4B6E-B40D-5061259CFE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F667713-734E-4E09-8460-F85663CC87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282CB76-470D-42B2-AABA-1E3A3D57E3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hee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90F1541-EF90-4696-9A27-1F733DC579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4A9D84-FC3E-4976-8DAB-8164F3E387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59B1BCB-74E9-4721-A0E0-13FFA1323F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hee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B5A4848D-7419-4425-91F9-69D1A36041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036BBF65-8F27-4BBA-9A9F-29AE072AE8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7" name="Picture 4" descr="logo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867400" y="0"/>
            <a:ext cx="3276600" cy="8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fc" descr="Confidential"/>
          <p:cNvSpPr txBox="1">
            <a:spLocks noChangeArrowheads="1"/>
          </p:cNvSpPr>
          <p:nvPr userDrawn="1"/>
        </p:nvSpPr>
        <p:spPr bwMode="auto">
          <a:xfrm>
            <a:off x="0" y="6642100"/>
            <a:ext cx="91440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85" r:id="rId1"/>
    <p:sldLayoutId id="2147484380" r:id="rId2"/>
    <p:sldLayoutId id="2147484386" r:id="rId3"/>
    <p:sldLayoutId id="2147484387" r:id="rId4"/>
    <p:sldLayoutId id="2147484388" r:id="rId5"/>
    <p:sldLayoutId id="2147484389" r:id="rId6"/>
    <p:sldLayoutId id="2147484381" r:id="rId7"/>
    <p:sldLayoutId id="2147484390" r:id="rId8"/>
    <p:sldLayoutId id="2147484391" r:id="rId9"/>
    <p:sldLayoutId id="2147484382" r:id="rId10"/>
    <p:sldLayoutId id="2147484383" r:id="rId11"/>
    <p:sldLayoutId id="2147484392" r:id="rId12"/>
  </p:sldLayoutIdLst>
  <p:transition>
    <p:wheel/>
  </p:transition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wmf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jio.com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jio.com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53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mbria" pitchFamily="18" charset="0"/>
                <a:cs typeface="Tahoma" pitchFamily="34" charset="0"/>
              </a:rPr>
              <a:t>MARQUIS TECHNOLOGIES</a:t>
            </a:r>
            <a:br>
              <a:rPr lang="en-US" sz="53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mbria" pitchFamily="18" charset="0"/>
                <a:cs typeface="Times New Roman" pitchFamily="18" charset="0"/>
              </a:rPr>
            </a:br>
            <a:br>
              <a:rPr lang="en-US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endParaRPr lang="en-US" sz="36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2819400"/>
            <a:ext cx="7772400" cy="1200150"/>
          </a:xfrm>
        </p:spPr>
        <p:txBody>
          <a:bodyPr/>
          <a:lstStyle/>
          <a:p>
            <a:pPr marR="0" algn="ctr" eaLnBrk="1" hangingPunct="1"/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Drive Route –Airtel, VI &amp; Reliance JIO</a:t>
            </a:r>
          </a:p>
          <a:p>
            <a:pPr marR="0" algn="ctr" eaLnBrk="1" hangingPunct="1"/>
            <a:endParaRPr lang="en-US" dirty="0">
              <a:solidFill>
                <a:srgbClr val="0070C0"/>
              </a:solidFill>
              <a:latin typeface="Cambria" pitchFamily="18" charset="0"/>
              <a:cs typeface="Times New Roman" pitchFamily="18" charset="0"/>
            </a:endParaRPr>
          </a:p>
          <a:p>
            <a:pPr marR="0" algn="ctr" eaLnBrk="1" hangingPunct="1"/>
            <a:endParaRPr lang="en-US" dirty="0">
              <a:solidFill>
                <a:srgbClr val="0070C0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828800" y="5486400"/>
            <a:ext cx="2590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defRPr/>
            </a:pPr>
            <a:br>
              <a:rPr lang="en-US" altLang="de-DE" sz="1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en-US" altLang="de-DE" sz="14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221" name="Picture 2" descr="C:\Documents and Settings\MT\Local Settings\Temporary Internet Files\Content.IE5\48WXOG2M\MC900412566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3810000"/>
            <a:ext cx="1871663" cy="211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15BE96BA-7E38-452A-A230-45E25FB39E91}"/>
              </a:ext>
            </a:extLst>
          </p:cNvPr>
          <p:cNvSpPr txBox="1">
            <a:spLocks/>
          </p:cNvSpPr>
          <p:nvPr/>
        </p:nvSpPr>
        <p:spPr>
          <a:xfrm>
            <a:off x="478809" y="352863"/>
            <a:ext cx="8229600" cy="73183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r>
              <a:rPr lang="en-US" sz="2800" u="sng" dirty="0" err="1">
                <a:latin typeface="Times New Roman" pitchFamily="18" charset="0"/>
                <a:cs typeface="Times New Roman" pitchFamily="18" charset="0"/>
              </a:rPr>
              <a:t>Airtel</a:t>
            </a:r>
            <a:r>
              <a:rPr lang="en-US" sz="2800" u="sng" dirty="0">
                <a:latin typeface="Times New Roman" pitchFamily="18" charset="0"/>
                <a:cs typeface="Times New Roman" pitchFamily="18" charset="0"/>
              </a:rPr>
              <a:t> Inter-Band HO:</a:t>
            </a:r>
          </a:p>
          <a:p>
            <a:endParaRPr lang="en-US" sz="2800" u="sng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7E120B9-F89B-475D-B818-ADF10A7199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0162196"/>
              </p:ext>
            </p:extLst>
          </p:nvPr>
        </p:nvGraphicFramePr>
        <p:xfrm>
          <a:off x="609600" y="838200"/>
          <a:ext cx="5715000" cy="71755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20672">
                  <a:extLst>
                    <a:ext uri="{9D8B030D-6E8A-4147-A177-3AD203B41FA5}">
                      <a16:colId xmlns:a16="http://schemas.microsoft.com/office/drawing/2014/main" val="111763565"/>
                    </a:ext>
                  </a:extLst>
                </a:gridCol>
                <a:gridCol w="1336889">
                  <a:extLst>
                    <a:ext uri="{9D8B030D-6E8A-4147-A177-3AD203B41FA5}">
                      <a16:colId xmlns:a16="http://schemas.microsoft.com/office/drawing/2014/main" val="2190564191"/>
                    </a:ext>
                  </a:extLst>
                </a:gridCol>
                <a:gridCol w="1623406">
                  <a:extLst>
                    <a:ext uri="{9D8B030D-6E8A-4147-A177-3AD203B41FA5}">
                      <a16:colId xmlns:a16="http://schemas.microsoft.com/office/drawing/2014/main" val="688945570"/>
                    </a:ext>
                  </a:extLst>
                </a:gridCol>
                <a:gridCol w="1134033">
                  <a:extLst>
                    <a:ext uri="{9D8B030D-6E8A-4147-A177-3AD203B41FA5}">
                      <a16:colId xmlns:a16="http://schemas.microsoft.com/office/drawing/2014/main" val="3794761166"/>
                    </a:ext>
                  </a:extLst>
                </a:gridCol>
              </a:tblGrid>
              <a:tr h="51549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No of Band Handovers 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longitude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Latitude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RSRP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35070449"/>
                  </a:ext>
                </a:extLst>
              </a:tr>
              <a:tr h="17186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 9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77.425543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dirty="0">
                          <a:effectLst/>
                        </a:rPr>
                        <a:t> 23.263715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-75 to -105 dBM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58332229"/>
                  </a:ext>
                </a:extLst>
              </a:tr>
            </a:tbl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600200"/>
            <a:ext cx="41148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1600201"/>
            <a:ext cx="37338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6858000" y="762000"/>
          <a:ext cx="914400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Worksheet" showAsIcon="1" r:id="rId4" imgW="914400" imgH="806400" progId="Excel.Sheet.8">
                  <p:embed/>
                </p:oleObj>
              </mc:Choice>
              <mc:Fallback>
                <p:oleObj name="Worksheet" showAsIcon="1" r:id="rId4" imgW="914400" imgH="806400" progId="Excel.Shee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762000"/>
                        <a:ext cx="914400" cy="806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48200" y="5029200"/>
            <a:ext cx="142782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740771759"/>
      </p:ext>
    </p:extLst>
  </p:cSld>
  <p:clrMapOvr>
    <a:masterClrMapping/>
  </p:clrMapOvr>
  <p:transition>
    <p:whee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152400"/>
            <a:ext cx="8153400" cy="533400"/>
          </a:xfrm>
        </p:spPr>
        <p:txBody>
          <a:bodyPr>
            <a:normAutofit/>
          </a:bodyPr>
          <a:lstStyle/>
          <a:p>
            <a:r>
              <a:rPr lang="en-US" sz="2000" u="sng" dirty="0" err="1">
                <a:latin typeface="Times New Roman" pitchFamily="18" charset="0"/>
                <a:cs typeface="Times New Roman" pitchFamily="18" charset="0"/>
              </a:rPr>
              <a:t>Jio</a:t>
            </a:r>
            <a:r>
              <a:rPr lang="en-US" sz="2000" u="sng" dirty="0">
                <a:latin typeface="Times New Roman" pitchFamily="18" charset="0"/>
                <a:cs typeface="Times New Roman" pitchFamily="18" charset="0"/>
              </a:rPr>
              <a:t> Network Parameters  Near Cell:</a:t>
            </a:r>
            <a:endParaRPr lang="en-IN" sz="20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 flipH="1">
            <a:off x="4343401" y="5943600"/>
            <a:ext cx="2613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RSRP: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-65dbm to -75dbm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685800"/>
            <a:ext cx="3533775" cy="557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1000" y="1676400"/>
            <a:ext cx="40767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Right Arrow 12"/>
          <p:cNvSpPr/>
          <p:nvPr/>
        </p:nvSpPr>
        <p:spPr>
          <a:xfrm rot="2206278">
            <a:off x="3156542" y="5542808"/>
            <a:ext cx="1355913" cy="1517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5656193"/>
              </p:ext>
            </p:extLst>
          </p:nvPr>
        </p:nvGraphicFramePr>
        <p:xfrm>
          <a:off x="4191001" y="914400"/>
          <a:ext cx="4648198" cy="7134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85799">
                  <a:extLst>
                    <a:ext uri="{9D8B030D-6E8A-4147-A177-3AD203B41FA5}">
                      <a16:colId xmlns:a16="http://schemas.microsoft.com/office/drawing/2014/main" val="3030046429"/>
                    </a:ext>
                  </a:extLst>
                </a:gridCol>
                <a:gridCol w="806800">
                  <a:extLst>
                    <a:ext uri="{9D8B030D-6E8A-4147-A177-3AD203B41FA5}">
                      <a16:colId xmlns:a16="http://schemas.microsoft.com/office/drawing/2014/main" val="1319841444"/>
                    </a:ext>
                  </a:extLst>
                </a:gridCol>
                <a:gridCol w="1025174">
                  <a:extLst>
                    <a:ext uri="{9D8B030D-6E8A-4147-A177-3AD203B41FA5}">
                      <a16:colId xmlns:a16="http://schemas.microsoft.com/office/drawing/2014/main" val="92116997"/>
                    </a:ext>
                  </a:extLst>
                </a:gridCol>
                <a:gridCol w="377826">
                  <a:extLst>
                    <a:ext uri="{9D8B030D-6E8A-4147-A177-3AD203B41FA5}">
                      <a16:colId xmlns:a16="http://schemas.microsoft.com/office/drawing/2014/main" val="392654364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446168895"/>
                    </a:ext>
                  </a:extLst>
                </a:gridCol>
                <a:gridCol w="1142999">
                  <a:extLst>
                    <a:ext uri="{9D8B030D-6E8A-4147-A177-3AD203B41FA5}">
                      <a16:colId xmlns:a16="http://schemas.microsoft.com/office/drawing/2014/main" val="370128931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Near cell(NC)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longitude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latitude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RSRP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PCI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FDD E-ARFCN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4939224"/>
                  </a:ext>
                </a:extLst>
              </a:tr>
              <a:tr h="33240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77.425543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23.263715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-75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38948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20932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4298761"/>
      </p:ext>
    </p:extLst>
  </p:cSld>
  <p:clrMapOvr>
    <a:masterClrMapping/>
  </p:clrMapOvr>
  <p:transition>
    <p:whee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228600"/>
            <a:ext cx="504331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Edge Cell (Reliance JIO)</a:t>
            </a:r>
            <a:endParaRPr lang="en-IN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10800000" flipV="1">
            <a:off x="4648919" y="6020637"/>
            <a:ext cx="2666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RSRP: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-95dbm to -110dbm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838200"/>
            <a:ext cx="4114800" cy="554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1676400"/>
            <a:ext cx="37338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ight Arrow 9"/>
          <p:cNvSpPr/>
          <p:nvPr/>
        </p:nvSpPr>
        <p:spPr>
          <a:xfrm rot="1620943">
            <a:off x="1182186" y="5172619"/>
            <a:ext cx="3662041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75656193"/>
              </p:ext>
            </p:extLst>
          </p:nvPr>
        </p:nvGraphicFramePr>
        <p:xfrm>
          <a:off x="4572001" y="914400"/>
          <a:ext cx="4572000" cy="6251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61999">
                  <a:extLst>
                    <a:ext uri="{9D8B030D-6E8A-4147-A177-3AD203B41FA5}">
                      <a16:colId xmlns:a16="http://schemas.microsoft.com/office/drawing/2014/main" val="3030046429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1319841444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92116997"/>
                    </a:ext>
                  </a:extLst>
                </a:gridCol>
                <a:gridCol w="482600">
                  <a:extLst>
                    <a:ext uri="{9D8B030D-6E8A-4147-A177-3AD203B41FA5}">
                      <a16:colId xmlns:a16="http://schemas.microsoft.com/office/drawing/2014/main" val="3926543645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446168895"/>
                    </a:ext>
                  </a:extLst>
                </a:gridCol>
                <a:gridCol w="1143001">
                  <a:extLst>
                    <a:ext uri="{9D8B030D-6E8A-4147-A177-3AD203B41FA5}">
                      <a16:colId xmlns:a16="http://schemas.microsoft.com/office/drawing/2014/main" val="3701289311"/>
                    </a:ext>
                  </a:extLst>
                </a:gridCol>
              </a:tblGrid>
              <a:tr h="13620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Near cell(NC)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longitude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latitude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RSRP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PCI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FDD E-ARFCN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4939224"/>
                  </a:ext>
                </a:extLst>
              </a:tr>
              <a:tr h="24987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77.432515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23.260146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-102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230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38750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20932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8208956"/>
      </p:ext>
    </p:extLst>
  </p:cSld>
  <p:clrMapOvr>
    <a:masterClrMapping/>
  </p:clrMapOvr>
  <p:transition>
    <p:whee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399" y="191483"/>
            <a:ext cx="56388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Calibri" panose="020F0502020204030204" pitchFamily="34" charset="0"/>
                <a:cs typeface="Calibri" pitchFamily="34" charset="0"/>
              </a:rPr>
              <a:t>Mixed Mobility </a:t>
            </a:r>
            <a:r>
              <a:rPr lang="en-US" sz="2000" b="1" dirty="0" err="1">
                <a:latin typeface="Calibri" panose="020F0502020204030204" pitchFamily="34" charset="0"/>
                <a:cs typeface="Calibri" pitchFamily="34" charset="0"/>
              </a:rPr>
              <a:t>Jio</a:t>
            </a:r>
            <a:r>
              <a:rPr lang="en-US" sz="2000" b="1" dirty="0">
                <a:latin typeface="Calibri" panose="020F0502020204030204" pitchFamily="34" charset="0"/>
                <a:cs typeface="Calibri" pitchFamily="34" charset="0"/>
              </a:rPr>
              <a:t>:-</a:t>
            </a:r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N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Bhopal,M.P</a:t>
            </a:r>
            <a:endParaRPr lang="en-IN" sz="20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58000" y="1600200"/>
            <a:ext cx="25146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67000" y="5930942"/>
            <a:ext cx="3133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RSRP: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-65dbm to -110dbm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685800"/>
            <a:ext cx="38862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685800"/>
            <a:ext cx="39624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Down Arrow 6"/>
          <p:cNvSpPr/>
          <p:nvPr/>
        </p:nvSpPr>
        <p:spPr>
          <a:xfrm>
            <a:off x="2590800" y="2590800"/>
            <a:ext cx="152400" cy="3352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529143"/>
      </p:ext>
    </p:extLst>
  </p:cSld>
  <p:clrMapOvr>
    <a:masterClrMapping/>
  </p:clrMapOvr>
  <p:transition>
    <p:whee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50046F6-85BD-4B42-8A66-FA0E5F4156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5715000" cy="609600"/>
          </a:xfrm>
        </p:spPr>
        <p:txBody>
          <a:bodyPr>
            <a:normAutofit/>
          </a:bodyPr>
          <a:lstStyle/>
          <a:p>
            <a:r>
              <a:rPr lang="en-US" sz="2400" u="sng" dirty="0" err="1">
                <a:latin typeface="Times New Roman" pitchFamily="18" charset="0"/>
                <a:cs typeface="Times New Roman" pitchFamily="18" charset="0"/>
              </a:rPr>
              <a:t>Jio</a:t>
            </a:r>
            <a:r>
              <a:rPr lang="en-US" sz="2400" u="sng" dirty="0">
                <a:latin typeface="Times New Roman" pitchFamily="18" charset="0"/>
                <a:cs typeface="Times New Roman" pitchFamily="18" charset="0"/>
              </a:rPr>
              <a:t> Inter-Band HO: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92F2C7FA-88FE-4175-8C43-147CF2F25A1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61586583"/>
              </p:ext>
            </p:extLst>
          </p:nvPr>
        </p:nvGraphicFramePr>
        <p:xfrm>
          <a:off x="381000" y="685800"/>
          <a:ext cx="6629400" cy="68579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18102">
                  <a:extLst>
                    <a:ext uri="{9D8B030D-6E8A-4147-A177-3AD203B41FA5}">
                      <a16:colId xmlns:a16="http://schemas.microsoft.com/office/drawing/2014/main" val="549928184"/>
                    </a:ext>
                  </a:extLst>
                </a:gridCol>
                <a:gridCol w="1179708">
                  <a:extLst>
                    <a:ext uri="{9D8B030D-6E8A-4147-A177-3AD203B41FA5}">
                      <a16:colId xmlns:a16="http://schemas.microsoft.com/office/drawing/2014/main" val="2438324632"/>
                    </a:ext>
                  </a:extLst>
                </a:gridCol>
                <a:gridCol w="1116184">
                  <a:extLst>
                    <a:ext uri="{9D8B030D-6E8A-4147-A177-3AD203B41FA5}">
                      <a16:colId xmlns:a16="http://schemas.microsoft.com/office/drawing/2014/main" val="3911256893"/>
                    </a:ext>
                  </a:extLst>
                </a:gridCol>
                <a:gridCol w="455591">
                  <a:extLst>
                    <a:ext uri="{9D8B030D-6E8A-4147-A177-3AD203B41FA5}">
                      <a16:colId xmlns:a16="http://schemas.microsoft.com/office/drawing/2014/main" val="4026713677"/>
                    </a:ext>
                  </a:extLst>
                </a:gridCol>
                <a:gridCol w="433060">
                  <a:extLst>
                    <a:ext uri="{9D8B030D-6E8A-4147-A177-3AD203B41FA5}">
                      <a16:colId xmlns:a16="http://schemas.microsoft.com/office/drawing/2014/main" val="1607481373"/>
                    </a:ext>
                  </a:extLst>
                </a:gridCol>
                <a:gridCol w="1626755">
                  <a:extLst>
                    <a:ext uri="{9D8B030D-6E8A-4147-A177-3AD203B41FA5}">
                      <a16:colId xmlns:a16="http://schemas.microsoft.com/office/drawing/2014/main" val="1075408564"/>
                    </a:ext>
                  </a:extLst>
                </a:gridCol>
              </a:tblGrid>
              <a:tr h="314348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4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Band Handover 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4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longitude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4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latitude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4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RSRP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PCI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4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TDD E-ARFCN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6278437"/>
                  </a:ext>
                </a:extLst>
              </a:tr>
              <a:tr h="371451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kumimoji="0" lang="en-IN" sz="1400" b="0" i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77.425543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kumimoji="0" lang="en-IN" sz="1400" b="0" i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23.263715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-75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89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38948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2939557"/>
                  </a:ext>
                </a:extLst>
              </a:tr>
            </a:tbl>
          </a:graphicData>
        </a:graphic>
      </p:graphicFrame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1371600"/>
            <a:ext cx="37338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4800" y="1371600"/>
            <a:ext cx="366712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14800" y="5143500"/>
            <a:ext cx="184785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7239000" y="685800"/>
          <a:ext cx="914400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Worksheet" showAsIcon="1" r:id="rId5" imgW="914400" imgH="806400" progId="Excel.Sheet.8">
                  <p:embed/>
                </p:oleObj>
              </mc:Choice>
              <mc:Fallback>
                <p:oleObj name="Worksheet" showAsIcon="1" r:id="rId5" imgW="914400" imgH="806400" progId="Excel.Sheet.8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9000" y="685800"/>
                        <a:ext cx="914400" cy="806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28681732"/>
      </p:ext>
    </p:extLst>
  </p:cSld>
  <p:clrMapOvr>
    <a:masterClrMapping/>
  </p:clrMapOvr>
  <p:transition>
    <p:wheel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 </a:t>
            </a:r>
            <a:r>
              <a:rPr lang="en-US" sz="2000" u="sng" dirty="0">
                <a:latin typeface="Times New Roman" pitchFamily="18" charset="0"/>
                <a:cs typeface="Times New Roman" pitchFamily="18" charset="0"/>
              </a:rPr>
              <a:t>Network Parameters  </a:t>
            </a:r>
            <a:r>
              <a:rPr lang="en-US" sz="2000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Near Cell: </a:t>
            </a:r>
            <a:br>
              <a:rPr lang="en-US" sz="4000" dirty="0">
                <a:latin typeface="Calibri" pitchFamily="34" charset="0"/>
                <a:cs typeface="Calibri" pitchFamily="34" charset="0"/>
              </a:rPr>
            </a:br>
            <a:endParaRPr lang="en-IN" sz="20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0197242-BB0E-4F19-B08E-AEA13DA7640A}"/>
              </a:ext>
            </a:extLst>
          </p:cNvPr>
          <p:cNvSpPr txBox="1"/>
          <p:nvPr/>
        </p:nvSpPr>
        <p:spPr>
          <a:xfrm>
            <a:off x="4572001" y="6025992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RSRP: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-65dbm to -75dbm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914400"/>
            <a:ext cx="360045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ight Arrow 8"/>
          <p:cNvSpPr/>
          <p:nvPr/>
        </p:nvSpPr>
        <p:spPr>
          <a:xfrm rot="1744102" flipV="1">
            <a:off x="2464442" y="5679871"/>
            <a:ext cx="2201317" cy="364226"/>
          </a:xfrm>
          <a:prstGeom prst="rightArrow">
            <a:avLst>
              <a:gd name="adj1" fmla="val 50000"/>
              <a:gd name="adj2" fmla="val 6273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4800" y="1676400"/>
            <a:ext cx="36957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7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5656193"/>
              </p:ext>
            </p:extLst>
          </p:nvPr>
        </p:nvGraphicFramePr>
        <p:xfrm>
          <a:off x="4114801" y="990600"/>
          <a:ext cx="4876800" cy="609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57488">
                  <a:extLst>
                    <a:ext uri="{9D8B030D-6E8A-4147-A177-3AD203B41FA5}">
                      <a16:colId xmlns:a16="http://schemas.microsoft.com/office/drawing/2014/main" val="3030046429"/>
                    </a:ext>
                  </a:extLst>
                </a:gridCol>
                <a:gridCol w="708518">
                  <a:extLst>
                    <a:ext uri="{9D8B030D-6E8A-4147-A177-3AD203B41FA5}">
                      <a16:colId xmlns:a16="http://schemas.microsoft.com/office/drawing/2014/main" val="1319841444"/>
                    </a:ext>
                  </a:extLst>
                </a:gridCol>
                <a:gridCol w="826606">
                  <a:extLst>
                    <a:ext uri="{9D8B030D-6E8A-4147-A177-3AD203B41FA5}">
                      <a16:colId xmlns:a16="http://schemas.microsoft.com/office/drawing/2014/main" val="92116997"/>
                    </a:ext>
                  </a:extLst>
                </a:gridCol>
                <a:gridCol w="472345">
                  <a:extLst>
                    <a:ext uri="{9D8B030D-6E8A-4147-A177-3AD203B41FA5}">
                      <a16:colId xmlns:a16="http://schemas.microsoft.com/office/drawing/2014/main" val="3926543645"/>
                    </a:ext>
                  </a:extLst>
                </a:gridCol>
                <a:gridCol w="829588">
                  <a:extLst>
                    <a:ext uri="{9D8B030D-6E8A-4147-A177-3AD203B41FA5}">
                      <a16:colId xmlns:a16="http://schemas.microsoft.com/office/drawing/2014/main" val="2446168895"/>
                    </a:ext>
                  </a:extLst>
                </a:gridCol>
                <a:gridCol w="1182255">
                  <a:extLst>
                    <a:ext uri="{9D8B030D-6E8A-4147-A177-3AD203B41FA5}">
                      <a16:colId xmlns:a16="http://schemas.microsoft.com/office/drawing/2014/main" val="3701289311"/>
                    </a:ext>
                  </a:extLst>
                </a:gridCol>
              </a:tblGrid>
              <a:tr h="25660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Near cell(NC)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longitude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latitude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RSRP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PCI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FDD E-ARFCN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4939224"/>
                  </a:ext>
                </a:extLst>
              </a:tr>
              <a:tr h="35299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77.430555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23.255409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-65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40140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20932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6115882"/>
      </p:ext>
    </p:extLst>
  </p:cSld>
  <p:clrMapOvr>
    <a:masterClrMapping/>
  </p:clrMapOvr>
  <p:transition>
    <p:wheel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2000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Cell Edge VI: </a:t>
            </a:r>
            <a:br>
              <a:rPr lang="en-US" sz="4000" dirty="0">
                <a:latin typeface="Calibri" pitchFamily="34" charset="0"/>
                <a:cs typeface="Calibri" pitchFamily="34" charset="0"/>
              </a:rPr>
            </a:br>
            <a:endParaRPr lang="en-IN" sz="20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8767470-DD44-4BCE-A8CE-DBBA2EB4C4DC}"/>
              </a:ext>
            </a:extLst>
          </p:cNvPr>
          <p:cNvSpPr txBox="1"/>
          <p:nvPr/>
        </p:nvSpPr>
        <p:spPr>
          <a:xfrm>
            <a:off x="2895600" y="6156424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RSRP: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-95dbm to -105dbm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7200" y="1752600"/>
            <a:ext cx="36576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914400"/>
            <a:ext cx="3609975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ight Arrow 5"/>
          <p:cNvSpPr/>
          <p:nvPr/>
        </p:nvSpPr>
        <p:spPr>
          <a:xfrm rot="2825189">
            <a:off x="1878067" y="5037702"/>
            <a:ext cx="2600382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5656193"/>
              </p:ext>
            </p:extLst>
          </p:nvPr>
        </p:nvGraphicFramePr>
        <p:xfrm>
          <a:off x="3962401" y="990600"/>
          <a:ext cx="5029199" cy="609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84284">
                  <a:extLst>
                    <a:ext uri="{9D8B030D-6E8A-4147-A177-3AD203B41FA5}">
                      <a16:colId xmlns:a16="http://schemas.microsoft.com/office/drawing/2014/main" val="3030046429"/>
                    </a:ext>
                  </a:extLst>
                </a:gridCol>
                <a:gridCol w="730659">
                  <a:extLst>
                    <a:ext uri="{9D8B030D-6E8A-4147-A177-3AD203B41FA5}">
                      <a16:colId xmlns:a16="http://schemas.microsoft.com/office/drawing/2014/main" val="1319841444"/>
                    </a:ext>
                  </a:extLst>
                </a:gridCol>
                <a:gridCol w="852437">
                  <a:extLst>
                    <a:ext uri="{9D8B030D-6E8A-4147-A177-3AD203B41FA5}">
                      <a16:colId xmlns:a16="http://schemas.microsoft.com/office/drawing/2014/main" val="92116997"/>
                    </a:ext>
                  </a:extLst>
                </a:gridCol>
                <a:gridCol w="487106">
                  <a:extLst>
                    <a:ext uri="{9D8B030D-6E8A-4147-A177-3AD203B41FA5}">
                      <a16:colId xmlns:a16="http://schemas.microsoft.com/office/drawing/2014/main" val="3926543645"/>
                    </a:ext>
                  </a:extLst>
                </a:gridCol>
                <a:gridCol w="547995">
                  <a:extLst>
                    <a:ext uri="{9D8B030D-6E8A-4147-A177-3AD203B41FA5}">
                      <a16:colId xmlns:a16="http://schemas.microsoft.com/office/drawing/2014/main" val="2446168895"/>
                    </a:ext>
                  </a:extLst>
                </a:gridCol>
                <a:gridCol w="1526718">
                  <a:extLst>
                    <a:ext uri="{9D8B030D-6E8A-4147-A177-3AD203B41FA5}">
                      <a16:colId xmlns:a16="http://schemas.microsoft.com/office/drawing/2014/main" val="3701289311"/>
                    </a:ext>
                  </a:extLst>
                </a:gridCol>
              </a:tblGrid>
              <a:tr h="25660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Near cell(NC)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longitude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latitude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RSRP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PCI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FDD E-ARFCN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4939224"/>
                  </a:ext>
                </a:extLst>
              </a:tr>
              <a:tr h="35299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77.432878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23.259517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-103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272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40140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20932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2938588"/>
      </p:ext>
    </p:extLst>
  </p:cSld>
  <p:clrMapOvr>
    <a:masterClrMapping/>
  </p:clrMapOvr>
  <p:transition>
    <p:wheel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Mixed coverage area Vodafone: </a:t>
            </a:r>
            <a:br>
              <a:rPr lang="en-US" sz="2000" dirty="0">
                <a:latin typeface="Calibri" pitchFamily="34" charset="0"/>
                <a:cs typeface="Calibri" pitchFamily="34" charset="0"/>
              </a:rPr>
            </a:br>
            <a:endParaRPr lang="en-IN" sz="18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914400"/>
            <a:ext cx="3533775" cy="558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1000" y="914400"/>
            <a:ext cx="3514725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4800600" y="6198991"/>
            <a:ext cx="2895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RSRP: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-65dbm to -110dbm</a:t>
            </a:r>
          </a:p>
        </p:txBody>
      </p:sp>
      <p:sp>
        <p:nvSpPr>
          <p:cNvPr id="7" name="Right Arrow 6"/>
          <p:cNvSpPr/>
          <p:nvPr/>
        </p:nvSpPr>
        <p:spPr>
          <a:xfrm rot="3273414">
            <a:off x="2237234" y="5124452"/>
            <a:ext cx="3013565" cy="206289"/>
          </a:xfrm>
          <a:prstGeom prst="rightArrow">
            <a:avLst>
              <a:gd name="adj1" fmla="val 50000"/>
              <a:gd name="adj2" fmla="val 5595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581672"/>
      </p:ext>
    </p:extLst>
  </p:cSld>
  <p:clrMapOvr>
    <a:masterClrMapping/>
  </p:clrMapOvr>
  <p:transition>
    <p:wheel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914401"/>
          <a:ext cx="6477001" cy="68579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08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37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94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10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821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4612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14348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4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Band Handover 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4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longitude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4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latitude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4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RSRP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PCI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4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TDD E-ARFCN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51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kumimoji="0" lang="en-IN" sz="1400" b="0" i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77.434379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kumimoji="0" lang="en-IN" sz="1400" b="0" i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23.255346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-63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459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39150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Autofit/>
          </a:bodyPr>
          <a:lstStyle/>
          <a:p>
            <a:r>
              <a:rPr lang="en-US" sz="2800" u="sng" dirty="0">
                <a:latin typeface="Times New Roman" pitchFamily="18" charset="0"/>
                <a:cs typeface="Times New Roman" pitchFamily="18" charset="0"/>
              </a:rPr>
              <a:t>VI Inter-Band HO:</a:t>
            </a:r>
            <a:endParaRPr lang="en-US" sz="2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43401" y="1676400"/>
            <a:ext cx="3047999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676400"/>
            <a:ext cx="3810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49858" y="3657600"/>
            <a:ext cx="1694142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7086600" y="838200"/>
          <a:ext cx="914400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Worksheet" showAsIcon="1" r:id="rId5" imgW="914400" imgH="806400" progId="Excel.Sheet.8">
                  <p:embed/>
                </p:oleObj>
              </mc:Choice>
              <mc:Fallback>
                <p:oleObj name="Worksheet" showAsIcon="1" r:id="rId5" imgW="914400" imgH="806400" progId="Excel.Sheet.8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6600" y="838200"/>
                        <a:ext cx="914400" cy="806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wheel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EF29CFC-8AF0-4D0E-BA35-58B735291A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09800" y="1219200"/>
            <a:ext cx="6785614" cy="5059362"/>
          </a:xfrm>
          <a:ln>
            <a:solidFill>
              <a:schemeClr val="tx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C24A10A7-7D1D-405E-84D0-CA43BDD6B0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Drive Route</a:t>
            </a:r>
          </a:p>
        </p:txBody>
      </p:sp>
    </p:spTree>
    <p:extLst>
      <p:ext uri="{BB962C8B-B14F-4D97-AF65-F5344CB8AC3E}">
        <p14:creationId xmlns:p14="http://schemas.microsoft.com/office/powerpoint/2010/main" val="2161684993"/>
      </p:ext>
    </p:extLst>
  </p:cSld>
  <p:clrMapOvr>
    <a:masterClrMapping/>
  </p:clrMapOvr>
  <p:transition>
    <p:whee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IN" sz="2400" b="0" u="sng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Operator Information:</a:t>
            </a:r>
            <a:endParaRPr lang="en-US" sz="2400" b="0" u="sng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6451030"/>
              </p:ext>
            </p:extLst>
          </p:nvPr>
        </p:nvGraphicFramePr>
        <p:xfrm>
          <a:off x="304800" y="1295401"/>
          <a:ext cx="8458200" cy="10668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13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448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6705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Operator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JIO</a:t>
                      </a:r>
                      <a:r>
                        <a:rPr lang="en-US" sz="1600" b="0" i="0" u="none" strike="noStrike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4G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365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MCC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405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3365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MNC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 panose="020B0602030504020204" pitchFamily="34" charset="0"/>
                        </a:rPr>
                        <a:t>863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3365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APN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 dirty="0" err="1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Jionet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0211573"/>
              </p:ext>
            </p:extLst>
          </p:nvPr>
        </p:nvGraphicFramePr>
        <p:xfrm>
          <a:off x="304800" y="2609529"/>
          <a:ext cx="8458200" cy="10293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13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448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8597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Operator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Airtel 4G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8922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MCC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404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9247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MNC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 panose="020B0602030504020204" pitchFamily="34" charset="0"/>
                        </a:rPr>
                        <a:t>93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842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>
                          <a:effectLst/>
                        </a:rPr>
                        <a:t>APN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Airtelgprs.com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6175917"/>
              </p:ext>
            </p:extLst>
          </p:nvPr>
        </p:nvGraphicFramePr>
        <p:xfrm>
          <a:off x="304800" y="3886200"/>
          <a:ext cx="8458200" cy="10293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13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448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8597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Operator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baseline="0" dirty="0">
                          <a:effectLst/>
                        </a:rPr>
                        <a:t>VI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7635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MCC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404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9247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MNC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 panose="020B0602030504020204" pitchFamily="34" charset="0"/>
                        </a:rPr>
                        <a:t>78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842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APN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internet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6175917"/>
              </p:ext>
            </p:extLst>
          </p:nvPr>
        </p:nvGraphicFramePr>
        <p:xfrm>
          <a:off x="228600" y="5181600"/>
          <a:ext cx="8458200" cy="10915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13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448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8597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Operator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baseline="0" dirty="0">
                          <a:effectLst/>
                        </a:rPr>
                        <a:t>BSNL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7635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MCC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404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147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MNC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 panose="020B0602030504020204" pitchFamily="34" charset="0"/>
                        </a:rPr>
                        <a:t>58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842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APN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 dirty="0" err="1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bsnlnet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wheel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/>
          <a:p>
            <a:r>
              <a:rPr lang="en-US" sz="2800" u="sng" dirty="0">
                <a:latin typeface="Times New Roman" pitchFamily="18" charset="0"/>
                <a:cs typeface="Times New Roman" pitchFamily="18" charset="0"/>
              </a:rPr>
              <a:t>CA Combinations: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066800"/>
            <a:ext cx="35814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1000" y="838200"/>
            <a:ext cx="3724275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5181600" y="54864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Airtel</a:t>
            </a:r>
            <a:r>
              <a:rPr lang="en-US" dirty="0"/>
              <a:t> Operator</a:t>
            </a: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91000" y="3733800"/>
            <a:ext cx="3733800" cy="286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1066800"/>
            <a:ext cx="8229600" cy="3352800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buNone/>
              <a:defRPr/>
            </a:pPr>
            <a:endParaRPr lang="en-U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</a:endParaRPr>
          </a:p>
          <a:p>
            <a:pPr marL="109537" indent="0" algn="ctr">
              <a:spcBef>
                <a:spcPct val="50000"/>
              </a:spcBef>
              <a:buNone/>
              <a:defRPr/>
            </a:pPr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</a:endParaRPr>
          </a:p>
          <a:p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  <a:t>			</a:t>
            </a:r>
            <a:r>
              <a:rPr lang="en-US" sz="60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  <a:t>THANK YOU</a:t>
            </a:r>
            <a:br>
              <a:rPr lang="en-US" sz="60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endParaRPr lang="en-US" sz="60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F19F79B-E149-4B7D-BD30-1BD37ED62E9A}"/>
              </a:ext>
            </a:extLst>
          </p:cNvPr>
          <p:cNvSpPr/>
          <p:nvPr/>
        </p:nvSpPr>
        <p:spPr>
          <a:xfrm>
            <a:off x="2590800" y="5214584"/>
            <a:ext cx="3886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cs typeface="Times New Roman" pitchFamily="18" charset="0"/>
              </a:rPr>
              <a:t>MARQUIS TECHNOLOGIES</a:t>
            </a:r>
          </a:p>
        </p:txBody>
      </p:sp>
    </p:spTree>
  </p:cSld>
  <p:clrMapOvr>
    <a:masterClrMapping/>
  </p:clrMapOvr>
  <p:transition>
    <p:whee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152400"/>
            <a:ext cx="7924800" cy="533400"/>
          </a:xfrm>
        </p:spPr>
        <p:txBody>
          <a:bodyPr>
            <a:normAutofit fontScale="90000"/>
          </a:bodyPr>
          <a:lstStyle/>
          <a:p>
            <a:r>
              <a:rPr lang="en-IN" sz="4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Operator Information 1</a:t>
            </a:r>
            <a:endParaRPr lang="en-US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5949687"/>
              </p:ext>
            </p:extLst>
          </p:nvPr>
        </p:nvGraphicFramePr>
        <p:xfrm>
          <a:off x="762000" y="1143000"/>
          <a:ext cx="7543800" cy="4724397"/>
        </p:xfrm>
        <a:graphic>
          <a:graphicData uri="http://schemas.openxmlformats.org/drawingml/2006/table">
            <a:tbl>
              <a:tblPr/>
              <a:tblGrid>
                <a:gridCol w="3771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71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509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Functionality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Airtel</a:t>
                      </a:r>
                      <a:endParaRPr lang="en-IN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3701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Website</a:t>
                      </a:r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: http://www.airtel.com</a:t>
                      </a:r>
                      <a:b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WAP APN: </a:t>
                      </a:r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airtelgprs.com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35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Customer care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35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MNC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93</a:t>
                      </a:r>
                      <a:endParaRPr lang="en-IN" sz="16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3513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Bands supported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Both FDD and TDD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3513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LTE 2300 MHz – TDD(Band 40)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3513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LTE 1800,2100– FDD(Band 3 and</a:t>
                      </a:r>
                      <a:r>
                        <a:rPr lang="en-IN" sz="1600" b="0" i="0" u="none" strike="noStrike" baseline="0" dirty="0">
                          <a:solidFill>
                            <a:schemeClr val="tx1"/>
                          </a:solidFill>
                          <a:latin typeface="Calibri"/>
                        </a:rPr>
                        <a:t> 1</a:t>
                      </a:r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3513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USSD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 check MDN: *282#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3513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Balance check: *123#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3513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Data Balance check: *121*114#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35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VoLTE</a:t>
                      </a:r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/Vo-</a:t>
                      </a:r>
                      <a:r>
                        <a:rPr lang="en-IN" sz="16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Wifi</a:t>
                      </a:r>
                      <a:endParaRPr lang="en-IN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Supported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4398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CSFB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Supported (CSFB to 2G)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whee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152400"/>
            <a:ext cx="7924800" cy="533400"/>
          </a:xfrm>
        </p:spPr>
        <p:txBody>
          <a:bodyPr>
            <a:normAutofit fontScale="90000"/>
          </a:bodyPr>
          <a:lstStyle/>
          <a:p>
            <a:r>
              <a:rPr lang="en-IN" sz="4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Operator Information 2</a:t>
            </a:r>
            <a:endParaRPr lang="en-US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9685461"/>
              </p:ext>
            </p:extLst>
          </p:nvPr>
        </p:nvGraphicFramePr>
        <p:xfrm>
          <a:off x="762000" y="1066801"/>
          <a:ext cx="7696200" cy="4876803"/>
        </p:xfrm>
        <a:graphic>
          <a:graphicData uri="http://schemas.openxmlformats.org/drawingml/2006/table">
            <a:tbl>
              <a:tblPr/>
              <a:tblGrid>
                <a:gridCol w="3848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48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8108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Functionality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RELIANCE</a:t>
                      </a:r>
                      <a:r>
                        <a:rPr lang="en-US" sz="1600" b="1" i="0" u="none" strike="noStrike" baseline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JIO</a:t>
                      </a:r>
                      <a:endParaRPr lang="en-IN" sz="1600" b="1" i="0" u="none" strike="noStrik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1222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Website:</a:t>
                      </a:r>
                      <a:r>
                        <a:rPr lang="en-IN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IN" sz="160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hlinkClick r:id="rId2"/>
                        </a:rPr>
                        <a:t>http://www.jio.com</a:t>
                      </a:r>
                      <a:endParaRPr lang="en-IN" sz="160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WAP APN</a:t>
                      </a:r>
                      <a:r>
                        <a:rPr lang="en-IN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: </a:t>
                      </a:r>
                      <a:r>
                        <a:rPr lang="en-IN" sz="1600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Jionet</a:t>
                      </a:r>
                      <a:endParaRPr lang="en-IN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678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Customer care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678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MNC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863</a:t>
                      </a:r>
                      <a:endParaRPr lang="en-IN" sz="1600" b="0" i="0" u="none" strike="noStrik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6781"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Bands supported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Both FDD and TDD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6781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LTE 2300 MHz –TDD(Band 40)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678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LTE 850 MHz – FDD(Band 5)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1098732"/>
                  </a:ext>
                </a:extLst>
              </a:tr>
              <a:tr h="316781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LTE 1800 MHz –FDD(Band 3)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6781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USSD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6781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6781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678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 err="1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VoLTE</a:t>
                      </a:r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/Vo-</a:t>
                      </a:r>
                      <a:r>
                        <a:rPr lang="en-IN" sz="1600" b="1" i="0" u="none" strike="noStrike" dirty="0" err="1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Wifi</a:t>
                      </a:r>
                      <a:endParaRPr lang="en-IN" sz="1600" b="1" i="0" u="none" strike="noStrik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Supported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1669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CSFB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Not Supported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1280120"/>
      </p:ext>
    </p:extLst>
  </p:cSld>
  <p:clrMapOvr>
    <a:masterClrMapping/>
  </p:clrMapOvr>
  <p:transition>
    <p:whee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152400"/>
            <a:ext cx="7924800" cy="533400"/>
          </a:xfrm>
        </p:spPr>
        <p:txBody>
          <a:bodyPr>
            <a:normAutofit fontScale="90000"/>
          </a:bodyPr>
          <a:lstStyle/>
          <a:p>
            <a:r>
              <a:rPr lang="en-IN" sz="4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Operator Information 3</a:t>
            </a:r>
            <a:endParaRPr lang="en-US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8499143"/>
              </p:ext>
            </p:extLst>
          </p:nvPr>
        </p:nvGraphicFramePr>
        <p:xfrm>
          <a:off x="762000" y="990601"/>
          <a:ext cx="7620000" cy="5052114"/>
        </p:xfrm>
        <a:graphic>
          <a:graphicData uri="http://schemas.openxmlformats.org/drawingml/2006/table">
            <a:tbl>
              <a:tblPr/>
              <a:tblGrid>
                <a:gridCol w="381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1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1340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Functionality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VI</a:t>
                      </a:r>
                      <a:endParaRPr lang="en-IN" sz="1600" b="1" i="0" u="none" strike="noStrik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9467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Website:</a:t>
                      </a:r>
                      <a:r>
                        <a:rPr lang="en-IN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IN" sz="1600" u="none" strike="noStrike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hlinkClick r:id="rId2"/>
                        </a:rPr>
                        <a:t>http://www.</a:t>
                      </a:r>
                      <a:r>
                        <a:rPr lang="en-IN" sz="1600" u="none" strike="noStrike" dirty="0">
                          <a:solidFill>
                            <a:schemeClr val="accent3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myvi.in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WAP APN</a:t>
                      </a:r>
                      <a:r>
                        <a:rPr lang="en-IN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: internet</a:t>
                      </a:r>
                      <a:endParaRPr lang="en-IN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189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Customer care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189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MNC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78</a:t>
                      </a:r>
                      <a:endParaRPr lang="en-IN" sz="1600" b="0" i="0" u="none" strike="noStrik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1890"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Bands supported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Both FDD and TDD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1890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LTE 2300 MHz –TDD(Band 40,41)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18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LTE 1800 MHz –FDD(Band 3) </a:t>
                      </a:r>
                    </a:p>
                    <a:p>
                      <a:pPr algn="ctr" rtl="0" fontAlgn="ctr"/>
                      <a:endParaRPr lang="en-IN" sz="1600" b="0" i="0" u="none" strike="noStrik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1098732"/>
                  </a:ext>
                </a:extLst>
              </a:tr>
              <a:tr h="321890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IN" sz="1600" b="0" i="0" u="none" strike="noStrik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1890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USSD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 check MDN </a:t>
                      </a:r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*199#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1890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Recharge</a:t>
                      </a:r>
                      <a:r>
                        <a:rPr lang="en-IN" sz="1600" b="0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 *</a:t>
                      </a:r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199*5#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1890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All Balance</a:t>
                      </a:r>
                      <a:r>
                        <a:rPr lang="en-IN" sz="1600" b="0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IN" sz="1600" b="0" i="0" u="none" strike="noStrike" baseline="0" dirty="0" err="1">
                          <a:solidFill>
                            <a:srgbClr val="000000"/>
                          </a:solidFill>
                          <a:latin typeface="Calibri"/>
                        </a:rPr>
                        <a:t>Chk</a:t>
                      </a:r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: </a:t>
                      </a:r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*199*2*1#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189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 err="1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VoLTE</a:t>
                      </a:r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IN" sz="1600" b="1" i="0" u="none" strike="noStrike" dirty="0" err="1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VoWifi</a:t>
                      </a:r>
                      <a:endParaRPr lang="en-IN" sz="1600" b="1" i="0" u="none" strike="noStrik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Supported / Not Support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2502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CSFB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Supported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6525859"/>
      </p:ext>
    </p:extLst>
  </p:cSld>
  <p:clrMapOvr>
    <a:masterClrMapping/>
  </p:clrMapOvr>
  <p:transition>
    <p:whee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71500" y="1790700"/>
            <a:ext cx="8001000" cy="3276600"/>
          </a:xfrm>
        </p:spPr>
        <p:txBody>
          <a:bodyPr/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Near Cell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:- 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Stationary: RSRP : -65dbm to -75dbm   </a:t>
            </a:r>
          </a:p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Cell Edge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:- 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Stationary: RSRP : -95dbm to -110dbm  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Mixed     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:- 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Mobility:    RSRP :  -65dbm to -110dbm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152400"/>
            <a:ext cx="8001000" cy="533400"/>
          </a:xfrm>
        </p:spPr>
        <p:txBody>
          <a:bodyPr>
            <a:noAutofit/>
          </a:bodyPr>
          <a:lstStyle/>
          <a:p>
            <a:r>
              <a:rPr lang="en-US" sz="4000" u="sng" dirty="0">
                <a:effectLst/>
                <a:latin typeface="Times New Roman" pitchFamily="18" charset="0"/>
                <a:cs typeface="Times New Roman" pitchFamily="18" charset="0"/>
              </a:rPr>
              <a:t>Drive Route</a:t>
            </a:r>
          </a:p>
        </p:txBody>
      </p:sp>
    </p:spTree>
  </p:cSld>
  <p:clrMapOvr>
    <a:masterClrMapping/>
  </p:clrMapOvr>
  <p:transition>
    <p:whee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228600"/>
            <a:ext cx="8534400" cy="609600"/>
          </a:xfrm>
        </p:spPr>
        <p:txBody>
          <a:bodyPr>
            <a:noAutofit/>
          </a:bodyPr>
          <a:lstStyle/>
          <a:p>
            <a:r>
              <a:rPr lang="en-US" sz="2800" u="sng" dirty="0" err="1">
                <a:latin typeface="Times New Roman" pitchFamily="18" charset="0"/>
                <a:cs typeface="Times New Roman" pitchFamily="18" charset="0"/>
              </a:rPr>
              <a:t>Airtel</a:t>
            </a:r>
            <a:r>
              <a:rPr lang="en-US" sz="2800" u="sng" dirty="0">
                <a:latin typeface="Times New Roman" pitchFamily="18" charset="0"/>
                <a:cs typeface="Times New Roman" pitchFamily="18" charset="0"/>
              </a:rPr>
              <a:t> Network Parameters :Near Cell</a:t>
            </a:r>
            <a:endParaRPr lang="en-US" sz="24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96001" y="6248400"/>
            <a:ext cx="28911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RSRP: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-65dbm to -75dbm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524000"/>
            <a:ext cx="4904608" cy="4876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9" name="Right Arrow 8"/>
          <p:cNvSpPr/>
          <p:nvPr/>
        </p:nvSpPr>
        <p:spPr>
          <a:xfrm rot="2326114">
            <a:off x="3997526" y="5418013"/>
            <a:ext cx="2280251" cy="1843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1524000"/>
            <a:ext cx="356235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ctangle 10"/>
          <p:cNvSpPr/>
          <p:nvPr/>
        </p:nvSpPr>
        <p:spPr>
          <a:xfrm>
            <a:off x="533400" y="1066800"/>
            <a:ext cx="4571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>
            <a:stCxn id="11" idx="0"/>
          </p:cNvCxnSpPr>
          <p:nvPr/>
        </p:nvCxnSpPr>
        <p:spPr>
          <a:xfrm rot="5400000" flipH="1" flipV="1">
            <a:off x="2983230" y="-1360170"/>
            <a:ext cx="1588" cy="48539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5656193"/>
              </p:ext>
            </p:extLst>
          </p:nvPr>
        </p:nvGraphicFramePr>
        <p:xfrm>
          <a:off x="228601" y="838200"/>
          <a:ext cx="5486401" cy="609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4674">
                  <a:extLst>
                    <a:ext uri="{9D8B030D-6E8A-4147-A177-3AD203B41FA5}">
                      <a16:colId xmlns:a16="http://schemas.microsoft.com/office/drawing/2014/main" val="3030046429"/>
                    </a:ext>
                  </a:extLst>
                </a:gridCol>
                <a:gridCol w="797083">
                  <a:extLst>
                    <a:ext uri="{9D8B030D-6E8A-4147-A177-3AD203B41FA5}">
                      <a16:colId xmlns:a16="http://schemas.microsoft.com/office/drawing/2014/main" val="1319841444"/>
                    </a:ext>
                  </a:extLst>
                </a:gridCol>
                <a:gridCol w="929931">
                  <a:extLst>
                    <a:ext uri="{9D8B030D-6E8A-4147-A177-3AD203B41FA5}">
                      <a16:colId xmlns:a16="http://schemas.microsoft.com/office/drawing/2014/main" val="92116997"/>
                    </a:ext>
                  </a:extLst>
                </a:gridCol>
                <a:gridCol w="531389">
                  <a:extLst>
                    <a:ext uri="{9D8B030D-6E8A-4147-A177-3AD203B41FA5}">
                      <a16:colId xmlns:a16="http://schemas.microsoft.com/office/drawing/2014/main" val="3926543645"/>
                    </a:ext>
                  </a:extLst>
                </a:gridCol>
                <a:gridCol w="597813">
                  <a:extLst>
                    <a:ext uri="{9D8B030D-6E8A-4147-A177-3AD203B41FA5}">
                      <a16:colId xmlns:a16="http://schemas.microsoft.com/office/drawing/2014/main" val="2446168895"/>
                    </a:ext>
                  </a:extLst>
                </a:gridCol>
                <a:gridCol w="1665511">
                  <a:extLst>
                    <a:ext uri="{9D8B030D-6E8A-4147-A177-3AD203B41FA5}">
                      <a16:colId xmlns:a16="http://schemas.microsoft.com/office/drawing/2014/main" val="3701289311"/>
                    </a:ext>
                  </a:extLst>
                </a:gridCol>
              </a:tblGrid>
              <a:tr h="25660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Near cell(NC)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longitude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latitude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RSRP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PCI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FDD E-ARFCN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4939224"/>
                  </a:ext>
                </a:extLst>
              </a:tr>
              <a:tr h="35299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77.427355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23.259158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-70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477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39150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20932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0013748"/>
      </p:ext>
    </p:extLst>
  </p:cSld>
  <p:clrMapOvr>
    <a:masterClrMapping/>
  </p:clrMapOvr>
  <p:transition>
    <p:whee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u="sng" dirty="0">
                <a:latin typeface="Times New Roman" pitchFamily="18" charset="0"/>
                <a:cs typeface="Times New Roman" pitchFamily="18" charset="0"/>
              </a:rPr>
              <a:t>Edge Cell (</a:t>
            </a:r>
            <a:r>
              <a:rPr lang="en-US" sz="2800" u="sng" dirty="0" err="1">
                <a:latin typeface="Times New Roman" pitchFamily="18" charset="0"/>
                <a:cs typeface="Times New Roman" pitchFamily="18" charset="0"/>
              </a:rPr>
              <a:t>Airtel</a:t>
            </a:r>
            <a:r>
              <a:rPr lang="en-US" sz="2800" u="sng" dirty="0">
                <a:latin typeface="Times New Roman" pitchFamily="18" charset="0"/>
                <a:cs typeface="Times New Roman" pitchFamily="18" charset="0"/>
              </a:rPr>
              <a:t>):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0" y="1676400"/>
            <a:ext cx="37338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1676400"/>
            <a:ext cx="36576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3505200" y="6400800"/>
            <a:ext cx="2971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537" indent="0">
              <a:buNone/>
            </a:pPr>
            <a:r>
              <a:rPr lang="en-US" b="1" dirty="0">
                <a:latin typeface="Calibri" panose="020F0502020204030204" pitchFamily="34" charset="0"/>
                <a:cs typeface="Calibri" pitchFamily="34" charset="0"/>
              </a:rPr>
              <a:t>RSRP:</a:t>
            </a:r>
            <a:r>
              <a:rPr lang="en-US" dirty="0">
                <a:latin typeface="Calibri" panose="020F0502020204030204" pitchFamily="34" charset="0"/>
                <a:cs typeface="Calibri" pitchFamily="34" charset="0"/>
              </a:rPr>
              <a:t> -95dbm to -110dbm</a:t>
            </a:r>
          </a:p>
        </p:txBody>
      </p:sp>
      <p:sp>
        <p:nvSpPr>
          <p:cNvPr id="7" name="Rectangle 6"/>
          <p:cNvSpPr/>
          <p:nvPr/>
        </p:nvSpPr>
        <p:spPr>
          <a:xfrm>
            <a:off x="4953000" y="5460326"/>
            <a:ext cx="3581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ight Arrow 7"/>
          <p:cNvSpPr/>
          <p:nvPr/>
        </p:nvSpPr>
        <p:spPr>
          <a:xfrm rot="3868348" flipV="1">
            <a:off x="2061224" y="4968164"/>
            <a:ext cx="2376043" cy="2221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75656193"/>
              </p:ext>
            </p:extLst>
          </p:nvPr>
        </p:nvGraphicFramePr>
        <p:xfrm>
          <a:off x="3429000" y="762000"/>
          <a:ext cx="5635346" cy="89868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95400">
                  <a:extLst>
                    <a:ext uri="{9D8B030D-6E8A-4147-A177-3AD203B41FA5}">
                      <a16:colId xmlns:a16="http://schemas.microsoft.com/office/drawing/2014/main" val="3030046429"/>
                    </a:ext>
                  </a:extLst>
                </a:gridCol>
                <a:gridCol w="939521">
                  <a:extLst>
                    <a:ext uri="{9D8B030D-6E8A-4147-A177-3AD203B41FA5}">
                      <a16:colId xmlns:a16="http://schemas.microsoft.com/office/drawing/2014/main" val="1319841444"/>
                    </a:ext>
                  </a:extLst>
                </a:gridCol>
                <a:gridCol w="657225">
                  <a:extLst>
                    <a:ext uri="{9D8B030D-6E8A-4147-A177-3AD203B41FA5}">
                      <a16:colId xmlns:a16="http://schemas.microsoft.com/office/drawing/2014/main" val="92116997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3926543645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446168895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3701289311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Near cell(NC)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longitude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latitude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RSRP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PCI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FDD E-ARFCN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4939224"/>
                  </a:ext>
                </a:extLst>
              </a:tr>
              <a:tr h="36528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77.432894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23.259495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-103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350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39150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2093205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whee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62000" y="228600"/>
            <a:ext cx="5410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Mixed Mobility </a:t>
            </a:r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Airtel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</a:t>
            </a:r>
            <a:endParaRPr lang="en-IN" sz="28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58000" y="1600200"/>
            <a:ext cx="25146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1"/>
          </p:nvPr>
        </p:nvSpPr>
        <p:spPr>
          <a:xfrm>
            <a:off x="5867400" y="5257800"/>
            <a:ext cx="2857500" cy="1104503"/>
          </a:xfrm>
        </p:spPr>
        <p:txBody>
          <a:bodyPr/>
          <a:lstStyle/>
          <a:p>
            <a:pPr marL="109537" indent="0">
              <a:buNone/>
            </a:pPr>
            <a:r>
              <a:rPr lang="en-US" sz="1800" b="1" dirty="0">
                <a:latin typeface="Calibri" panose="020F0502020204030204" pitchFamily="34" charset="0"/>
                <a:cs typeface="Calibri" pitchFamily="34" charset="0"/>
              </a:rPr>
              <a:t>RSRP:</a:t>
            </a:r>
            <a:r>
              <a:rPr lang="en-US" sz="1800" dirty="0">
                <a:latin typeface="Calibri" panose="020F0502020204030204" pitchFamily="34" charset="0"/>
                <a:cs typeface="Calibri" pitchFamily="34" charset="0"/>
              </a:rPr>
              <a:t> -65dbm to -110dbm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AD207A2-433E-4871-B4F1-E4A0BE9A80FB}"/>
              </a:ext>
            </a:extLst>
          </p:cNvPr>
          <p:cNvSpPr/>
          <p:nvPr/>
        </p:nvSpPr>
        <p:spPr>
          <a:xfrm>
            <a:off x="762000" y="5715000"/>
            <a:ext cx="4267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New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Ashoka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Garden Area, Bhopal ,M.P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838200"/>
            <a:ext cx="4191000" cy="463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Right Arrow 11"/>
          <p:cNvSpPr/>
          <p:nvPr/>
        </p:nvSpPr>
        <p:spPr>
          <a:xfrm rot="10620499">
            <a:off x="5111479" y="5329760"/>
            <a:ext cx="749840" cy="2525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0" y="685800"/>
            <a:ext cx="35052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12825621"/>
      </p:ext>
    </p:extLst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14169</TotalTime>
  <Words>636</Words>
  <Application>Microsoft Office PowerPoint</Application>
  <PresentationFormat>On-screen Show (4:3)</PresentationFormat>
  <Paragraphs>259</Paragraphs>
  <Slides>21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arial</vt:lpstr>
      <vt:lpstr>Calibri</vt:lpstr>
      <vt:lpstr>Cambria</vt:lpstr>
      <vt:lpstr>Lucida Sans Unicode</vt:lpstr>
      <vt:lpstr>Times New Roman</vt:lpstr>
      <vt:lpstr>Verdana</vt:lpstr>
      <vt:lpstr>Wingdings 2</vt:lpstr>
      <vt:lpstr>Wingdings 3</vt:lpstr>
      <vt:lpstr>Concourse</vt:lpstr>
      <vt:lpstr>Worksheet</vt:lpstr>
      <vt:lpstr>MARQUIS TECHNOLOGIES  </vt:lpstr>
      <vt:lpstr>Operator Information:</vt:lpstr>
      <vt:lpstr>Operator Information 1</vt:lpstr>
      <vt:lpstr>Operator Information 2</vt:lpstr>
      <vt:lpstr>Operator Information 3</vt:lpstr>
      <vt:lpstr>Drive Route</vt:lpstr>
      <vt:lpstr>Airtel Network Parameters :Near Cell</vt:lpstr>
      <vt:lpstr>Edge Cell (Airtel):</vt:lpstr>
      <vt:lpstr>PowerPoint Presentation</vt:lpstr>
      <vt:lpstr>PowerPoint Presentation</vt:lpstr>
      <vt:lpstr>Jio Network Parameters  Near Cell:</vt:lpstr>
      <vt:lpstr>PowerPoint Presentation</vt:lpstr>
      <vt:lpstr>PowerPoint Presentation</vt:lpstr>
      <vt:lpstr>Jio Inter-Band HO:</vt:lpstr>
      <vt:lpstr>VI Network Parameters  Near Cell:  </vt:lpstr>
      <vt:lpstr>Cell Edge VI:  </vt:lpstr>
      <vt:lpstr>Mixed coverage area Vodafone:  </vt:lpstr>
      <vt:lpstr>VI Inter-Band HO:</vt:lpstr>
      <vt:lpstr>Drive Route</vt:lpstr>
      <vt:lpstr>CA Combinations:</vt:lpstr>
      <vt:lpstr>           THANK YOU 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MARQUIS TECHNOLOGIES</dc:title>
  <dc:subject>Marketing Presentation</dc:subject>
  <dc:creator>Kailash</dc:creator>
  <cp:lastModifiedBy>Deepesh Meena</cp:lastModifiedBy>
  <cp:revision>943</cp:revision>
  <dcterms:created xsi:type="dcterms:W3CDTF">2007-12-16T16:40:02Z</dcterms:created>
  <dcterms:modified xsi:type="dcterms:W3CDTF">2021-06-15T19:28:57Z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4fea9ac1-470f-4ff8-9b19-4c01456e19dc</vt:lpwstr>
  </property>
  <property fmtid="{D5CDD505-2E9C-101B-9397-08002B2CF9AE}" pid="3" name="NokiaConfidentiality">
    <vt:lpwstr>Confidential</vt:lpwstr>
  </property>
</Properties>
</file>