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405" r:id="rId4"/>
    <p:sldId id="406" r:id="rId5"/>
    <p:sldId id="457" r:id="rId6"/>
    <p:sldId id="488" r:id="rId7"/>
    <p:sldId id="490" r:id="rId8"/>
    <p:sldId id="489" r:id="rId9"/>
    <p:sldId id="485" r:id="rId10"/>
    <p:sldId id="486" r:id="rId11"/>
    <p:sldId id="487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endra Khadka NITK17K" initials="BKN" lastIdx="1" clrIdx="0">
    <p:extLst>
      <p:ext uri="{19B8F6BF-5375-455C-9EA6-DF929625EA0E}">
        <p15:presenceInfo xmlns:p15="http://schemas.microsoft.com/office/powerpoint/2012/main" userId="Birendra Khadka NITK17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endParaRPr lang="en-US" sz="2400" b="1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b="1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Bratislava/ Slovakia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38200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US" u="sng" dirty="0"/>
              <a:t> 5G Orange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98DE6-5CD4-4E7A-8103-1B13FDDB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5214938"/>
            <a:ext cx="6818312" cy="804862"/>
          </a:xfrm>
        </p:spPr>
        <p:txBody>
          <a:bodyPr/>
          <a:lstStyle/>
          <a:p>
            <a:r>
              <a:rPr lang="sv-SE" sz="1200" b="0" i="0" dirty="0">
                <a:solidFill>
                  <a:srgbClr val="3C4043"/>
                </a:solidFill>
                <a:effectLst/>
                <a:ea typeface="Roboto" panose="02000000000000000000" pitchFamily="2" charset="0"/>
              </a:rPr>
              <a:t>Route: </a:t>
            </a:r>
            <a:r>
              <a:rPr lang="sv-SE" sz="1200" b="0" i="0" dirty="0">
                <a:solidFill>
                  <a:srgbClr val="002060"/>
                </a:solidFill>
                <a:effectLst/>
                <a:ea typeface="Roboto" panose="02000000000000000000" pitchFamily="2" charset="0"/>
              </a:rPr>
              <a:t>Panónska cesta &gt;&gt;Petržalka &gt;&gt; Aupark &gt;&gt;Einsteinova</a:t>
            </a:r>
          </a:p>
          <a:p>
            <a:endParaRPr lang="en-IN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fi-FI" sz="1200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-110dbm		</a:t>
            </a:r>
            <a:r>
              <a:rPr lang="fi-FI" sz="1200" dirty="0"/>
              <a:t>Lat &amp; Long</a:t>
            </a:r>
            <a:r>
              <a:rPr lang="fi-FI" sz="1400" dirty="0"/>
              <a:t>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48.1328591,17.1054255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14/05/2022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39971E3-AB8E-B174-8DFF-47BBCE9D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37678"/>
            <a:ext cx="6477000" cy="32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14400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US" u="sng" dirty="0"/>
              <a:t> 5G O2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69B94-7927-438E-94A4-48F4420BB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7800" y="5138738"/>
            <a:ext cx="6513512" cy="804862"/>
          </a:xfrm>
        </p:spPr>
        <p:txBody>
          <a:bodyPr/>
          <a:lstStyle/>
          <a:p>
            <a:r>
              <a:rPr lang="en-US" sz="1200" dirty="0"/>
              <a:t>Route: </a:t>
            </a:r>
            <a:r>
              <a:rPr lang="en-US" sz="1200" dirty="0">
                <a:solidFill>
                  <a:srgbClr val="002060"/>
                </a:solidFill>
              </a:rPr>
              <a:t>OXICO&gt;&gt; </a:t>
            </a:r>
            <a:r>
              <a:rPr lang="sv-SE" sz="1200" b="0" i="0" dirty="0">
                <a:solidFill>
                  <a:srgbClr val="002060"/>
                </a:solidFill>
                <a:effectLst/>
                <a:ea typeface="Roboto" panose="02000000000000000000" pitchFamily="2" charset="0"/>
              </a:rPr>
              <a:t>Panónska cesta &gt;&gt; Aupark&gt;&gt; Ružinov&gt;&gt; TESCO Extra                      					(Panónska cesta) 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-80dbm to -110dbm		</a:t>
            </a:r>
            <a:r>
              <a:rPr lang="en-US" sz="1200" dirty="0">
                <a:cs typeface="Calibri" pitchFamily="34" charset="0"/>
              </a:rPr>
              <a:t>Long/Lat: </a:t>
            </a:r>
            <a:r>
              <a:rPr lang="en-IN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48.1219119,17.0988628</a:t>
            </a: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14/05/2022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9D06DF5-554F-CCFA-EF48-21DF572C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5135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72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Slovakia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Bratislava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City)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27644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Slovakia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Europe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Bratislava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GMT +02 </a:t>
                      </a: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 European Time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</a:t>
            </a:r>
            <a:r>
              <a:rPr lang="en-IN" sz="3200" dirty="0">
                <a:latin typeface="+mj-lt"/>
                <a:ea typeface="+mj-ea"/>
                <a:cs typeface="+mj-cs"/>
              </a:rPr>
              <a:t>Slovakia: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21971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02/04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T-Mobile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24561"/>
              </p:ext>
            </p:extLst>
          </p:nvPr>
        </p:nvGraphicFramePr>
        <p:xfrm>
          <a:off x="673100" y="3085358"/>
          <a:ext cx="3898900" cy="137308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T-Mobile Network Info1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 (15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+), B7 (2600), B20 (800 DD)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26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B1 (2100)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(E-GSM), 1800 (DCS)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78432"/>
              </p:ext>
            </p:extLst>
          </p:nvPr>
        </p:nvGraphicFramePr>
        <p:xfrm>
          <a:off x="4953000" y="3078691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Orange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(60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B7 (2600), B20 (800 DD)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B1 (2100)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(E-GSM), 1800 (DCS)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53957"/>
              </p:ext>
            </p:extLst>
          </p:nvPr>
        </p:nvGraphicFramePr>
        <p:xfrm>
          <a:off x="2774951" y="4743872"/>
          <a:ext cx="3898900" cy="146875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O2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N28 (10 MHz) ,</a:t>
                      </a:r>
                    </a:p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(110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+), B20 (800 DD)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2100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T-Mobile- Supports 5G,LTE, VoLTE,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Orange- Supports  5G, LTE, VoLTE ,VoWifi,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O2- Supports 5G , LTE, VoLTE, VoWiFi, WCDMA and 2G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82978" y="20574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z="700" smtClean="0">
                <a:latin typeface="+mn-lt"/>
              </a:rPr>
              <a:pPr/>
              <a:t>14/05/2022</a:t>
            </a:fld>
            <a:endParaRPr lang="en-US" sz="70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700">
                <a:latin typeface="+mn-lt"/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z="700" smtClean="0">
                <a:latin typeface="+mn-lt"/>
              </a:rPr>
              <a:pPr/>
              <a:t>6</a:t>
            </a:fld>
            <a:endParaRPr lang="en-US" sz="70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7A884B-5692-4701-BAD7-2CB67AE18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41375"/>
              </p:ext>
            </p:extLst>
          </p:nvPr>
        </p:nvGraphicFramePr>
        <p:xfrm>
          <a:off x="1066800" y="990601"/>
          <a:ext cx="7620000" cy="525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049">
                  <a:extLst>
                    <a:ext uri="{9D8B030D-6E8A-4147-A177-3AD203B41FA5}">
                      <a16:colId xmlns:a16="http://schemas.microsoft.com/office/drawing/2014/main" val="1181114023"/>
                    </a:ext>
                  </a:extLst>
                </a:gridCol>
                <a:gridCol w="1714951">
                  <a:extLst>
                    <a:ext uri="{9D8B030D-6E8A-4147-A177-3AD203B41FA5}">
                      <a16:colId xmlns:a16="http://schemas.microsoft.com/office/drawing/2014/main" val="4416869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5991042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79273562"/>
                    </a:ext>
                  </a:extLst>
                </a:gridCol>
              </a:tblGrid>
              <a:tr h="267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u="none" strike="noStrike">
                          <a:effectLst/>
                        </a:rPr>
                        <a:t>Operator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u="none" strike="noStrike">
                          <a:effectLst/>
                        </a:rPr>
                        <a:t>Mobility Scenario 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u="none" strike="noStrike">
                          <a:effectLst/>
                        </a:rPr>
                        <a:t>Location Tested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u="none" strike="noStrike">
                          <a:effectLst/>
                        </a:rPr>
                        <a:t>Longitude / Latitude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3312331258"/>
                  </a:ext>
                </a:extLst>
              </a:tr>
              <a:tr h="27785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T-Mobile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4G-3G-4G HO SPOT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3848093254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SRVCC to 3G/2G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Most SNP 1, 851 01 Petržalka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48.1368956,17.1024094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4182613248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IRAT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189896282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Good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Viedenská cesta, Petržalka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48.1349271,17.0990097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793944498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Poor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u="none" strike="noStrike">
                          <a:effectLst/>
                        </a:rPr>
                        <a:t>Sky Park Bratislava, Jurkovičova Tepláreň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48.1390041,17.0980103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876443588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OOS Area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901760754"/>
                  </a:ext>
                </a:extLst>
              </a:tr>
              <a:tr h="26716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Orange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4G-3G-4G HO SPOT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559043621"/>
                  </a:ext>
                </a:extLst>
              </a:tr>
              <a:tr h="352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SRVCC to 3G/2G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VIVO Mall, Vajnorská 10645/100, 831 04 Bratislava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48.1686645,17.1365012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4018542438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IRAT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073292142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Good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Shell Petrol pump, Panónska cesta, Petržalka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48.1190742,17.0972165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448925649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Poor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Pasienky, Trnavská, Bratislava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48.1648759,17.1353173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377849189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OOS Area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3135462153"/>
                  </a:ext>
                </a:extLst>
              </a:tr>
              <a:tr h="26716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O2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4G-3G-4G HO SPOT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95712264"/>
                  </a:ext>
                </a:extLst>
              </a:tr>
              <a:tr h="352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SRVCC to 3G/2G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VIVO Mall, Vajnorská 10645/100, 831 04 Bratislava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48.1686645,17.1365012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473959559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IRAT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797500479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Good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OXICO, Panónska cesta, Petržalka,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48.1219119,17.0988628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2842176559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Poor Coverage for testing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Pasienky, Trnavská, Bratislava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48.1648759,17.1353173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650785105"/>
                  </a:ext>
                </a:extLst>
              </a:tr>
              <a:tr h="267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OOS Area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u="none" strike="noStrike">
                          <a:effectLst/>
                        </a:rPr>
                        <a:t>No Location Found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 dirty="0">
                          <a:effectLst/>
                        </a:rPr>
                        <a:t>NA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361559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A920-829D-43B3-8961-06F6B38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500" b="1" dirty="0">
                <a:effectLst/>
              </a:rPr>
              <a:t>4G-3G-4G HO SPOT,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SRVCC-3G/2G (T-Mobile):</a:t>
            </a:r>
            <a:endParaRPr lang="en-GB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B799-5C3A-4D52-A375-73354E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D472-971A-4503-A190-E7D3719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26F3-523C-40DE-A5E4-ACB0A8A7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5A65A-08FF-43A7-862D-9A9C5FB59582}"/>
              </a:ext>
            </a:extLst>
          </p:cNvPr>
          <p:cNvSpPr txBox="1"/>
          <p:nvPr/>
        </p:nvSpPr>
        <p:spPr>
          <a:xfrm>
            <a:off x="1260577" y="5195026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+mn-lt"/>
              </a:rPr>
              <a:t>Route: </a:t>
            </a:r>
            <a:r>
              <a:rPr lang="fi-FI" sz="1200" dirty="0">
                <a:solidFill>
                  <a:srgbClr val="002060"/>
                </a:solidFill>
                <a:latin typeface="+mn-lt"/>
              </a:rPr>
              <a:t>UFO Lookout Tower&gt;&gt; Sky Park Bratislava&gt;&gt; Podhradie</a:t>
            </a:r>
          </a:p>
          <a:p>
            <a:endParaRPr lang="fi-FI" sz="1200" dirty="0">
              <a:solidFill>
                <a:srgbClr val="002060"/>
              </a:solidFill>
              <a:latin typeface="+mn-lt"/>
            </a:endParaRPr>
          </a:p>
          <a:p>
            <a:r>
              <a:rPr lang="fi-FI" sz="1200" dirty="0">
                <a:latin typeface="+mn-lt"/>
              </a:rPr>
              <a:t>RSRP: </a:t>
            </a:r>
            <a:r>
              <a:rPr lang="en-US" sz="1200" dirty="0">
                <a:solidFill>
                  <a:srgbClr val="002060"/>
                </a:solidFill>
                <a:latin typeface="+mn-lt"/>
                <a:cs typeface="Calibri" pitchFamily="34" charset="0"/>
              </a:rPr>
              <a:t>-100dbm to -125dbm</a:t>
            </a:r>
            <a:r>
              <a:rPr lang="fi-FI" sz="1200" dirty="0">
                <a:latin typeface="+mn-lt"/>
              </a:rPr>
              <a:t> 		Lat &amp; Long: </a:t>
            </a:r>
            <a:r>
              <a:rPr lang="fi-FI" sz="1200" dirty="0">
                <a:solidFill>
                  <a:srgbClr val="002060"/>
                </a:solidFill>
                <a:latin typeface="+mn-lt"/>
              </a:rPr>
              <a:t>48.1368956,17.1024094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4FE032E-0F68-BEB7-79DA-469AD191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53" y="1638336"/>
            <a:ext cx="6528847" cy="32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A920-829D-43B3-8961-06F6B38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500" b="1" dirty="0">
                <a:effectLst/>
              </a:rPr>
              <a:t>4G-3G-4G HO SPOT,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SRVCC-3G/2G (Orange &amp; O2):</a:t>
            </a:r>
            <a:endParaRPr lang="en-GB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E06D-30AC-4381-BB9C-3F3EA20E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827213"/>
            <a:ext cx="7088187" cy="4114800"/>
          </a:xfrm>
        </p:spPr>
        <p:txBody>
          <a:bodyPr/>
          <a:lstStyle/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to 3G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B799-5C3A-4D52-A375-73354E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D472-971A-4503-A190-E7D3719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26F3-523C-40DE-A5E4-ACB0A8A7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8E31893-B2D1-EA71-7FBE-C7EFCD2A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43" y="1691107"/>
            <a:ext cx="6588868" cy="3257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F5A65A-08FF-43A7-862D-9A9C5FB59582}"/>
              </a:ext>
            </a:extLst>
          </p:cNvPr>
          <p:cNvSpPr txBox="1"/>
          <p:nvPr/>
        </p:nvSpPr>
        <p:spPr>
          <a:xfrm>
            <a:off x="1260577" y="5195026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+mn-lt"/>
              </a:rPr>
              <a:t>Route: </a:t>
            </a:r>
            <a:r>
              <a:rPr lang="fi-FI" sz="1200" dirty="0">
                <a:solidFill>
                  <a:srgbClr val="002060"/>
                </a:solidFill>
                <a:latin typeface="+mn-lt"/>
              </a:rPr>
              <a:t>VIVO (Vajnorská) &gt;&gt; Hostinského sídlisko &gt;&gt;Pasienky</a:t>
            </a:r>
          </a:p>
          <a:p>
            <a:endParaRPr lang="fi-FI" sz="1200" dirty="0">
              <a:solidFill>
                <a:srgbClr val="002060"/>
              </a:solidFill>
              <a:latin typeface="+mn-lt"/>
            </a:endParaRPr>
          </a:p>
          <a:p>
            <a:r>
              <a:rPr lang="fi-FI" sz="1200" dirty="0">
                <a:latin typeface="+mn-lt"/>
              </a:rPr>
              <a:t>RSRP: </a:t>
            </a:r>
            <a:r>
              <a:rPr lang="en-US" sz="1200" dirty="0">
                <a:solidFill>
                  <a:srgbClr val="002060"/>
                </a:solidFill>
                <a:latin typeface="+mn-lt"/>
                <a:cs typeface="Calibri" pitchFamily="34" charset="0"/>
              </a:rPr>
              <a:t>-100dbm to -125dbm</a:t>
            </a:r>
            <a:r>
              <a:rPr lang="fi-FI" sz="1200" dirty="0">
                <a:latin typeface="+mn-lt"/>
              </a:rPr>
              <a:t> 		Lat &amp; Long: 4</a:t>
            </a:r>
            <a:r>
              <a:rPr lang="en-US" sz="1200" dirty="0">
                <a:solidFill>
                  <a:srgbClr val="002060"/>
                </a:solidFill>
                <a:latin typeface="+mn-lt"/>
                <a:cs typeface="Calibri" pitchFamily="34" charset="0"/>
              </a:rPr>
              <a:t>8.1686645,17.1365012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38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51171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US" u="sng" dirty="0"/>
              <a:t> 5G T-Mobile Drive Route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737A1-0F7D-43CF-B15E-CFE45EC4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5197104"/>
            <a:ext cx="7123112" cy="1033462"/>
          </a:xfrm>
        </p:spPr>
        <p:txBody>
          <a:bodyPr/>
          <a:lstStyle/>
          <a:p>
            <a:r>
              <a:rPr lang="fi-FI" sz="1200" dirty="0"/>
              <a:t>Route: </a:t>
            </a:r>
            <a:r>
              <a:rPr lang="fi-FI" sz="1200" dirty="0">
                <a:solidFill>
                  <a:srgbClr val="002060"/>
                </a:solidFill>
              </a:rPr>
              <a:t>Most SNP&gt;&gt; Krížna&gt;&gt; Ružinov&gt;&gt; Bajkalská&gt;&gt; EINPARK (Petržalka).</a:t>
            </a:r>
          </a:p>
          <a:p>
            <a:endParaRPr lang="fi-FI" dirty="0"/>
          </a:p>
          <a:p>
            <a:r>
              <a:rPr lang="fi-FI" sz="1200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-110dbm 		</a:t>
            </a:r>
            <a:r>
              <a:rPr lang="fi-FI" sz="1200" dirty="0"/>
              <a:t>Lat &amp; Long</a:t>
            </a:r>
            <a:r>
              <a:rPr lang="fi-FI" dirty="0"/>
              <a:t>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48.1314797,17.0976981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14/05/2022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ED75EC53-ED57-AEE9-8DBC-E6C5330B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44" y="1763951"/>
            <a:ext cx="6629400" cy="32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667</Words>
  <Application>Microsoft Office PowerPoint</Application>
  <PresentationFormat>On-screen Show (4:3)</PresentationFormat>
  <Paragraphs>201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</vt:lpstr>
      <vt:lpstr>Calibri</vt:lpstr>
      <vt:lpstr>Cambria</vt:lpstr>
      <vt:lpstr>Century Gothic</vt:lpstr>
      <vt:lpstr>Lucida Grande</vt:lpstr>
      <vt:lpstr>Roboto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PowerPoint Presentation</vt:lpstr>
      <vt:lpstr>PowerPoint Presentation</vt:lpstr>
      <vt:lpstr>G-4G HO SPOT SRVCC to 3G 4G-3G-4G HO SPOT, SRVCC-3G/2G (T-Mobile):</vt:lpstr>
      <vt:lpstr>G 4G-34G HO SPOT SRVCC to 3G 4G-3G-4G HO SPOT, SRVCC-3G/2G (Orange &amp; O2):</vt:lpstr>
      <vt:lpstr> 5G T-Mobile Drive Route</vt:lpstr>
      <vt:lpstr> 5G Orange Drive Route</vt:lpstr>
      <vt:lpstr> 5G O2 Drive Route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MARQUIS TECHNOLOGIES  </dc:title>
  <dc:creator>Anil Patidar</dc:creator>
  <cp:lastModifiedBy>Nitin Katke</cp:lastModifiedBy>
  <cp:revision>32</cp:revision>
  <dcterms:created xsi:type="dcterms:W3CDTF">2020-10-02T15:45:52Z</dcterms:created>
  <dcterms:modified xsi:type="dcterms:W3CDTF">2022-05-14T11:07:30Z</dcterms:modified>
</cp:coreProperties>
</file>