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8" r:id="rId1"/>
  </p:sldMasterIdLst>
  <p:notesMasterIdLst>
    <p:notesMasterId r:id="rId21"/>
  </p:notesMasterIdLst>
  <p:handoutMasterIdLst>
    <p:handoutMasterId r:id="rId22"/>
  </p:handoutMasterIdLst>
  <p:sldIdLst>
    <p:sldId id="343" r:id="rId2"/>
    <p:sldId id="456" r:id="rId3"/>
    <p:sldId id="405" r:id="rId4"/>
    <p:sldId id="499" r:id="rId5"/>
    <p:sldId id="406" r:id="rId6"/>
    <p:sldId id="440" r:id="rId7"/>
    <p:sldId id="441" r:id="rId8"/>
    <p:sldId id="457" r:id="rId9"/>
    <p:sldId id="485" r:id="rId10"/>
    <p:sldId id="486" r:id="rId11"/>
    <p:sldId id="487" r:id="rId12"/>
    <p:sldId id="491" r:id="rId13"/>
    <p:sldId id="496" r:id="rId14"/>
    <p:sldId id="488" r:id="rId15"/>
    <p:sldId id="493" r:id="rId16"/>
    <p:sldId id="489" r:id="rId17"/>
    <p:sldId id="498" r:id="rId18"/>
    <p:sldId id="490" r:id="rId19"/>
    <p:sldId id="423" r:id="rId20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000066"/>
    <a:srgbClr val="6600FF"/>
    <a:srgbClr val="FFFF00"/>
    <a:srgbClr val="0000FF"/>
    <a:srgbClr val="19791E"/>
    <a:srgbClr val="DFCEAB"/>
    <a:srgbClr val="DBC8A1"/>
    <a:srgbClr val="DAC69E"/>
    <a:srgbClr val="CCB1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91" autoAdjust="0"/>
    <p:restoredTop sz="94533" autoAdjust="0"/>
  </p:normalViewPr>
  <p:slideViewPr>
    <p:cSldViewPr>
      <p:cViewPr>
        <p:scale>
          <a:sx n="81" d="100"/>
          <a:sy n="81" d="100"/>
        </p:scale>
        <p:origin x="145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70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1842" y="-102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639F114B-EA61-4354-9DA4-A8A94FB6ED50}" type="datetimeFigureOut">
              <a:rPr lang="en-US"/>
              <a:pPr>
                <a:defRPr/>
              </a:pPr>
              <a:t>2/27/2023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2D6D8172-4687-4E50-99BE-ABF50288E4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c"/>
          <p:cNvSpPr txBox="1"/>
          <p:nvPr/>
        </p:nvSpPr>
        <p:spPr>
          <a:xfrm>
            <a:off x="0" y="9385300"/>
            <a:ext cx="7315200" cy="2462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endParaRPr lang="en-US" sz="1000" b="1">
              <a:solidFill>
                <a:srgbClr val="3E843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8005146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4A3CE9B2-F33A-465E-9961-6BF8D5C71432}" type="datetimeFigureOut">
              <a:rPr lang="en-US"/>
              <a:pPr>
                <a:defRPr/>
              </a:pPr>
              <a:t>2/27/2023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07002383-3B7E-425C-9B7B-D5426F28D0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fc"/>
          <p:cNvSpPr txBox="1"/>
          <p:nvPr/>
        </p:nvSpPr>
        <p:spPr>
          <a:xfrm>
            <a:off x="0" y="9385300"/>
            <a:ext cx="7315200" cy="2462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endParaRPr lang="en-US" sz="1000" b="1" i="0" u="none" baseline="0">
              <a:solidFill>
                <a:srgbClr val="3E843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7911085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2408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3222625" y="304800"/>
            <a:ext cx="11909425" cy="4724400"/>
            <a:chOff x="-2030" y="192"/>
            <a:chExt cx="7502" cy="2976"/>
          </a:xfrm>
        </p:grpSpPr>
        <p:sp>
          <p:nvSpPr>
            <p:cNvPr id="5" name="Line 3"/>
            <p:cNvSpPr>
              <a:spLocks noChangeShapeType="1"/>
            </p:cNvSpPr>
            <p:nvPr/>
          </p:nvSpPr>
          <p:spPr bwMode="auto">
            <a:xfrm>
              <a:off x="912" y="1584"/>
              <a:ext cx="45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auto">
            <a:xfrm>
              <a:off x="-1584" y="864"/>
              <a:ext cx="2304" cy="2304"/>
            </a:xfrm>
            <a:custGeom>
              <a:avLst/>
              <a:gdLst>
                <a:gd name="G0" fmla="+- 12083 0 0"/>
                <a:gd name="G1" fmla="+- -32000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44083" y="2368"/>
                </a:cxn>
                <a:cxn ang="0">
                  <a:pos x="64000" y="32000"/>
                </a:cxn>
                <a:cxn ang="0">
                  <a:pos x="44083" y="61631"/>
                </a:cxn>
                <a:cxn ang="0">
                  <a:pos x="44083" y="61631"/>
                </a:cxn>
                <a:cxn ang="0">
                  <a:pos x="44082" y="61631"/>
                </a:cxn>
                <a:cxn ang="0">
                  <a:pos x="44083" y="61632"/>
                </a:cxn>
                <a:cxn ang="0">
                  <a:pos x="44083" y="2368"/>
                </a:cxn>
                <a:cxn ang="0">
                  <a:pos x="44082" y="2368"/>
                </a:cxn>
                <a:cxn ang="0">
                  <a:pos x="44083" y="2368"/>
                </a:cxn>
              </a:cxnLst>
              <a:rect l="T13" t="T15" r="T17" b="T19"/>
              <a:pathLst>
                <a:path w="64000" h="64000">
                  <a:moveTo>
                    <a:pt x="44083" y="2368"/>
                  </a:moveTo>
                  <a:cubicBezTo>
                    <a:pt x="56127" y="7280"/>
                    <a:pt x="64000" y="18993"/>
                    <a:pt x="64000" y="32000"/>
                  </a:cubicBezTo>
                  <a:cubicBezTo>
                    <a:pt x="64000" y="45006"/>
                    <a:pt x="56127" y="56719"/>
                    <a:pt x="44083" y="61631"/>
                  </a:cubicBezTo>
                  <a:cubicBezTo>
                    <a:pt x="44082" y="61631"/>
                    <a:pt x="44082" y="61631"/>
                    <a:pt x="44082" y="61631"/>
                  </a:cubicBezTo>
                  <a:lnTo>
                    <a:pt x="44083" y="61632"/>
                  </a:lnTo>
                  <a:lnTo>
                    <a:pt x="44083" y="2368"/>
                  </a:lnTo>
                  <a:lnTo>
                    <a:pt x="44082" y="2368"/>
                  </a:lnTo>
                  <a:cubicBezTo>
                    <a:pt x="44082" y="2368"/>
                    <a:pt x="44082" y="2368"/>
                    <a:pt x="44083" y="2368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7" name="AutoShape 5"/>
            <p:cNvSpPr>
              <a:spLocks noChangeArrowheads="1"/>
            </p:cNvSpPr>
            <p:nvPr/>
          </p:nvSpPr>
          <p:spPr bwMode="auto">
            <a:xfrm>
              <a:off x="-2030" y="192"/>
              <a:ext cx="2544" cy="2544"/>
            </a:xfrm>
            <a:custGeom>
              <a:avLst/>
              <a:gdLst>
                <a:gd name="G0" fmla="+- 18994 0 0"/>
                <a:gd name="G1" fmla="+- -30013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50994" y="6246"/>
                </a:cxn>
                <a:cxn ang="0">
                  <a:pos x="64000" y="32000"/>
                </a:cxn>
                <a:cxn ang="0">
                  <a:pos x="50994" y="57753"/>
                </a:cxn>
                <a:cxn ang="0">
                  <a:pos x="50994" y="57753"/>
                </a:cxn>
                <a:cxn ang="0">
                  <a:pos x="50993" y="57753"/>
                </a:cxn>
                <a:cxn ang="0">
                  <a:pos x="50994" y="57754"/>
                </a:cxn>
                <a:cxn ang="0">
                  <a:pos x="50994" y="6246"/>
                </a:cxn>
                <a:cxn ang="0">
                  <a:pos x="50993" y="6246"/>
                </a:cxn>
                <a:cxn ang="0">
                  <a:pos x="50994" y="6246"/>
                </a:cxn>
              </a:cxnLst>
              <a:rect l="T13" t="T15" r="T17" b="T19"/>
              <a:pathLst>
                <a:path w="64000" h="64000">
                  <a:moveTo>
                    <a:pt x="50994" y="6246"/>
                  </a:moveTo>
                  <a:cubicBezTo>
                    <a:pt x="59172" y="12279"/>
                    <a:pt x="64000" y="21837"/>
                    <a:pt x="64000" y="32000"/>
                  </a:cubicBezTo>
                  <a:cubicBezTo>
                    <a:pt x="64000" y="42162"/>
                    <a:pt x="59172" y="51720"/>
                    <a:pt x="50994" y="57753"/>
                  </a:cubicBezTo>
                  <a:cubicBezTo>
                    <a:pt x="50993" y="57753"/>
                    <a:pt x="50993" y="57753"/>
                    <a:pt x="50993" y="57753"/>
                  </a:cubicBezTo>
                  <a:lnTo>
                    <a:pt x="50994" y="57754"/>
                  </a:lnTo>
                  <a:lnTo>
                    <a:pt x="50994" y="6246"/>
                  </a:lnTo>
                  <a:lnTo>
                    <a:pt x="50993" y="6246"/>
                  </a:lnTo>
                  <a:cubicBezTo>
                    <a:pt x="50993" y="6246"/>
                    <a:pt x="50993" y="6246"/>
                    <a:pt x="50994" y="6246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</p:grpSp>
      <p:pic>
        <p:nvPicPr>
          <p:cNvPr id="8" name="Picture 4" descr="log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0"/>
            <a:ext cx="3276600" cy="8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4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443038" y="985838"/>
            <a:ext cx="7239000" cy="144462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443038" y="3427413"/>
            <a:ext cx="72390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3AB42C-10FD-4B15-BC19-527DD77DA7DD}" type="datetime1">
              <a:rPr lang="en-GB" smtClean="0"/>
              <a:pPr>
                <a:defRPr/>
              </a:pPr>
              <a:t>27/02/2023</a:t>
            </a:fld>
            <a:endParaRPr lang="en-US"/>
          </a:p>
        </p:txBody>
      </p:sp>
      <p:sp>
        <p:nvSpPr>
          <p:cNvPr id="10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 </a:t>
            </a:r>
          </a:p>
        </p:txBody>
      </p:sp>
      <p:sp>
        <p:nvSpPr>
          <p:cNvPr id="11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07A444-ECFA-444C-AD31-3AAC1E12D7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fc"/>
          <p:cNvSpPr txBox="1"/>
          <p:nvPr userDrawn="1"/>
        </p:nvSpPr>
        <p:spPr>
          <a:xfrm>
            <a:off x="0" y="6642100"/>
            <a:ext cx="9144000" cy="2462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endParaRPr lang="en-US" sz="1000" b="1" i="0" u="none" baseline="0">
              <a:solidFill>
                <a:srgbClr val="3E843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99B0D3-4702-4ADA-A554-F68244FCB972}" type="datetime1">
              <a:rPr lang="en-GB" smtClean="0"/>
              <a:pPr>
                <a:defRPr/>
              </a:pPr>
              <a:t>27/02/2023</a:t>
            </a:fld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 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19BAC0-7567-4F3D-8368-8222F1B7F8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6413" y="301625"/>
            <a:ext cx="1827212" cy="56403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0013" y="301625"/>
            <a:ext cx="5334000" cy="56403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FBFD2B-561F-4266-8C3B-97C363FD26DA}" type="datetime1">
              <a:rPr lang="en-GB" smtClean="0"/>
              <a:pPr>
                <a:defRPr/>
              </a:pPr>
              <a:t>27/02/2023</a:t>
            </a:fld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 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927598-304B-4E7B-BA94-FA376A1BAC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E28890-3123-4B78-AC04-049D0BA92FBF}" type="datetime1">
              <a:rPr lang="en-GB" smtClean="0"/>
              <a:pPr>
                <a:defRPr/>
              </a:pPr>
              <a:t>27/02/2023</a:t>
            </a:fld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 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27E5B4-39F0-43AA-BDA7-C97F776AB0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276DDC-2C91-4A4A-B9E6-7E5467081B67}" type="datetime1">
              <a:rPr lang="en-GB" smtClean="0"/>
              <a:pPr>
                <a:defRPr/>
              </a:pPr>
              <a:t>27/02/2023</a:t>
            </a:fld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 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E852CC-94C4-45F5-89DD-D47C7B8FCC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2225" y="1827213"/>
            <a:ext cx="35814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B811BB-3262-4B14-899C-0009D2B1F2A6}" type="datetime1">
              <a:rPr lang="en-GB" smtClean="0"/>
              <a:pPr>
                <a:defRPr/>
              </a:pPr>
              <a:t>27/02/2023</a:t>
            </a:fld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 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828F04-2782-42DC-9CB8-3AA7882253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21927C-B560-4ED5-AD84-18C7BC7AE495}" type="datetime1">
              <a:rPr lang="en-GB" smtClean="0"/>
              <a:pPr>
                <a:defRPr/>
              </a:pPr>
              <a:t>27/02/2023</a:t>
            </a:fld>
            <a:endParaRPr lang="en-U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 </a:t>
            </a:r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98A2A2-0C48-4500-A34B-17EEA0D2E9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DF01D3-196D-4756-A01D-B2A041CC5366}" type="datetime1">
              <a:rPr lang="en-GB" smtClean="0"/>
              <a:pPr>
                <a:defRPr/>
              </a:pPr>
              <a:t>27/02/2023</a:t>
            </a:fld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 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5B5A84-9E6F-4EDF-97FD-7E6C893D92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BCB621-EB69-44F8-8187-47FA8AE88EE6}" type="datetime1">
              <a:rPr lang="en-GB" smtClean="0"/>
              <a:pPr>
                <a:defRPr/>
              </a:pPr>
              <a:t>27/02/2023</a:t>
            </a:fld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 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EAC991-40F7-46D0-AD9A-EC2BE2330C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5509B2-9265-45E7-A245-CE2AA82ADBC9}" type="datetime1">
              <a:rPr lang="en-GB" smtClean="0"/>
              <a:pPr>
                <a:defRPr/>
              </a:pPr>
              <a:t>27/02/2023</a:t>
            </a:fld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 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DEA6FA-7507-4AAE-9252-B56E4CBF8A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3D7A9A-55EB-4DF2-8460-78ABA1E4B55F}" type="datetime1">
              <a:rPr lang="en-GB" smtClean="0"/>
              <a:pPr>
                <a:defRPr/>
              </a:pPr>
              <a:t>27/02/2023</a:t>
            </a:fld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 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CE688A-3683-4B15-8F47-E51A707044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-3238500" y="0"/>
            <a:ext cx="11925300" cy="3810000"/>
            <a:chOff x="-2040" y="0"/>
            <a:chExt cx="7512" cy="2400"/>
          </a:xfrm>
        </p:grpSpPr>
        <p:sp>
          <p:nvSpPr>
            <p:cNvPr id="16387" name="AutoShape 3"/>
            <p:cNvSpPr>
              <a:spLocks noChangeArrowheads="1"/>
            </p:cNvSpPr>
            <p:nvPr/>
          </p:nvSpPr>
          <p:spPr bwMode="auto">
            <a:xfrm>
              <a:off x="-2040" y="432"/>
              <a:ext cx="2592" cy="1968"/>
            </a:xfrm>
            <a:custGeom>
              <a:avLst/>
              <a:gdLst>
                <a:gd name="G0" fmla="+- 18296 0 0"/>
                <a:gd name="G1" fmla="+- -30880 0 0"/>
                <a:gd name="G2" fmla="+- 31512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50296" y="5746"/>
                </a:cxn>
                <a:cxn ang="0">
                  <a:pos x="64000" y="32000"/>
                </a:cxn>
                <a:cxn ang="0">
                  <a:pos x="50296" y="58253"/>
                </a:cxn>
                <a:cxn ang="0">
                  <a:pos x="50296" y="58253"/>
                </a:cxn>
                <a:cxn ang="0">
                  <a:pos x="50295" y="58253"/>
                </a:cxn>
                <a:cxn ang="0">
                  <a:pos x="50296" y="58254"/>
                </a:cxn>
                <a:cxn ang="0">
                  <a:pos x="50296" y="5746"/>
                </a:cxn>
                <a:cxn ang="0">
                  <a:pos x="50295" y="5746"/>
                </a:cxn>
                <a:cxn ang="0">
                  <a:pos x="50296" y="5746"/>
                </a:cxn>
              </a:cxnLst>
              <a:rect l="T13" t="T15" r="T17" b="T19"/>
              <a:pathLst>
                <a:path w="64000" h="64000">
                  <a:moveTo>
                    <a:pt x="50296" y="5746"/>
                  </a:moveTo>
                  <a:cubicBezTo>
                    <a:pt x="58882" y="11730"/>
                    <a:pt x="64000" y="21534"/>
                    <a:pt x="64000" y="32000"/>
                  </a:cubicBezTo>
                  <a:cubicBezTo>
                    <a:pt x="64000" y="42465"/>
                    <a:pt x="58882" y="52269"/>
                    <a:pt x="50296" y="58253"/>
                  </a:cubicBezTo>
                  <a:cubicBezTo>
                    <a:pt x="50296" y="58253"/>
                    <a:pt x="50296" y="58253"/>
                    <a:pt x="50295" y="58253"/>
                  </a:cubicBezTo>
                  <a:lnTo>
                    <a:pt x="50296" y="58254"/>
                  </a:lnTo>
                  <a:lnTo>
                    <a:pt x="50296" y="5746"/>
                  </a:lnTo>
                  <a:lnTo>
                    <a:pt x="50295" y="5746"/>
                  </a:lnTo>
                  <a:cubicBezTo>
                    <a:pt x="50296" y="5746"/>
                    <a:pt x="50296" y="5746"/>
                    <a:pt x="50296" y="5746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6388" name="AutoShape 4"/>
            <p:cNvSpPr>
              <a:spLocks noChangeArrowheads="1"/>
            </p:cNvSpPr>
            <p:nvPr/>
          </p:nvSpPr>
          <p:spPr bwMode="auto">
            <a:xfrm>
              <a:off x="-1528" y="0"/>
              <a:ext cx="1949" cy="1987"/>
            </a:xfrm>
            <a:custGeom>
              <a:avLst/>
              <a:gdLst>
                <a:gd name="G0" fmla="+- 18077 0 0"/>
                <a:gd name="G1" fmla="+- -30880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50077" y="5595"/>
                </a:cxn>
                <a:cxn ang="0">
                  <a:pos x="64000" y="32000"/>
                </a:cxn>
                <a:cxn ang="0">
                  <a:pos x="50077" y="58404"/>
                </a:cxn>
                <a:cxn ang="0">
                  <a:pos x="50077" y="58404"/>
                </a:cxn>
                <a:cxn ang="0">
                  <a:pos x="50076" y="58404"/>
                </a:cxn>
                <a:cxn ang="0">
                  <a:pos x="50077" y="58405"/>
                </a:cxn>
                <a:cxn ang="0">
                  <a:pos x="50077" y="5595"/>
                </a:cxn>
                <a:cxn ang="0">
                  <a:pos x="50076" y="5595"/>
                </a:cxn>
                <a:cxn ang="0">
                  <a:pos x="50077" y="5595"/>
                </a:cxn>
              </a:cxnLst>
              <a:rect l="T13" t="T15" r="T17" b="T19"/>
              <a:pathLst>
                <a:path w="64000" h="64000">
                  <a:moveTo>
                    <a:pt x="50077" y="5595"/>
                  </a:moveTo>
                  <a:cubicBezTo>
                    <a:pt x="58790" y="11560"/>
                    <a:pt x="64000" y="21440"/>
                    <a:pt x="64000" y="32000"/>
                  </a:cubicBezTo>
                  <a:cubicBezTo>
                    <a:pt x="64000" y="42559"/>
                    <a:pt x="58790" y="52439"/>
                    <a:pt x="50077" y="58404"/>
                  </a:cubicBezTo>
                  <a:cubicBezTo>
                    <a:pt x="50077" y="58404"/>
                    <a:pt x="50077" y="58404"/>
                    <a:pt x="50076" y="58404"/>
                  </a:cubicBezTo>
                  <a:lnTo>
                    <a:pt x="50077" y="58405"/>
                  </a:lnTo>
                  <a:lnTo>
                    <a:pt x="50077" y="5595"/>
                  </a:lnTo>
                  <a:lnTo>
                    <a:pt x="50076" y="5595"/>
                  </a:lnTo>
                  <a:cubicBezTo>
                    <a:pt x="50077" y="5595"/>
                    <a:pt x="50077" y="5595"/>
                    <a:pt x="50077" y="5595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6389" name="Line 5"/>
            <p:cNvSpPr>
              <a:spLocks noChangeShapeType="1"/>
            </p:cNvSpPr>
            <p:nvPr/>
          </p:nvSpPr>
          <p:spPr bwMode="auto">
            <a:xfrm>
              <a:off x="864" y="960"/>
              <a:ext cx="460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</p:grpSp>
      <p:sp>
        <p:nvSpPr>
          <p:cNvPr id="102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370013" y="301625"/>
            <a:ext cx="73136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0013" y="1827213"/>
            <a:ext cx="7313612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392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fld id="{642081CF-51F8-4B14-880B-DEDCC213C93C}" type="datetime1">
              <a:rPr lang="en-GB" smtClean="0"/>
              <a:pPr>
                <a:defRPr/>
              </a:pPr>
              <a:t>27/02/2023</a:t>
            </a:fld>
            <a:endParaRPr lang="en-US"/>
          </a:p>
        </p:txBody>
      </p:sp>
      <p:sp>
        <p:nvSpPr>
          <p:cNvPr id="1639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Confidential </a:t>
            </a:r>
          </a:p>
        </p:txBody>
      </p:sp>
      <p:sp>
        <p:nvSpPr>
          <p:cNvPr id="1639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fld id="{EB74ABE7-3D27-4CD6-A17E-9725CF3F98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2" name="Picture 4" descr="logo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867400" y="0"/>
            <a:ext cx="3276600" cy="8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fc"/>
          <p:cNvSpPr txBox="1"/>
          <p:nvPr userDrawn="1"/>
        </p:nvSpPr>
        <p:spPr>
          <a:xfrm>
            <a:off x="0" y="6642100"/>
            <a:ext cx="9144000" cy="2462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endParaRPr lang="en-US" sz="1000" b="1" i="0" u="none" baseline="0">
              <a:solidFill>
                <a:srgbClr val="3E8430"/>
              </a:solidFill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20" r:id="rId1"/>
    <p:sldLayoutId id="2147484208" r:id="rId2"/>
    <p:sldLayoutId id="2147484209" r:id="rId3"/>
    <p:sldLayoutId id="2147484210" r:id="rId4"/>
    <p:sldLayoutId id="2147484211" r:id="rId5"/>
    <p:sldLayoutId id="2147484212" r:id="rId6"/>
    <p:sldLayoutId id="2147484213" r:id="rId7"/>
    <p:sldLayoutId id="2147484214" r:id="rId8"/>
    <p:sldLayoutId id="2147484215" r:id="rId9"/>
    <p:sldLayoutId id="2147484216" r:id="rId10"/>
    <p:sldLayoutId id="2147484217" r:id="rId11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¡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5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itchFamily="2" charset="2"/>
        <a:buChar char="¡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19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arquistech.com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95400" y="1295400"/>
            <a:ext cx="7496175" cy="2301875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Tahoma" pitchFamily="34" charset="0"/>
              </a:rPr>
              <a:t>             </a:t>
            </a:r>
            <a:r>
              <a:rPr lang="en-US" sz="3200" kern="1200" dirty="0">
                <a:latin typeface="Century Gothic" panose="020B0502020202020204" pitchFamily="34" charset="0"/>
              </a:rPr>
              <a:t>MARQUIS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Tahoma" pitchFamily="34" charset="0"/>
              </a:rPr>
              <a:t> </a:t>
            </a:r>
            <a:r>
              <a:rPr lang="en-US" sz="3200" kern="1200" dirty="0">
                <a:latin typeface="Century Gothic" panose="020B0502020202020204" pitchFamily="34" charset="0"/>
              </a:rPr>
              <a:t>TECHNOLOGIES</a:t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2895600"/>
            <a:ext cx="6937375" cy="2895600"/>
          </a:xfrm>
        </p:spPr>
        <p:txBody>
          <a:bodyPr/>
          <a:lstStyle/>
          <a:p>
            <a:pPr algn="ctr" eaLnBrk="1" hangingPunct="1"/>
            <a:r>
              <a:rPr lang="en-US" sz="4000" b="1" kern="1200" dirty="0">
                <a:solidFill>
                  <a:schemeClr val="tx2"/>
                </a:solidFill>
                <a:latin typeface="Century Gothic" panose="020B0502020202020204" pitchFamily="34" charset="0"/>
                <a:ea typeface="+mj-ea"/>
                <a:cs typeface="+mj-cs"/>
              </a:rPr>
              <a:t>Drive Route- Phnom Penh, Cambodia</a:t>
            </a:r>
          </a:p>
          <a:p>
            <a:pPr algn="ctr" eaLnBrk="1" hangingPunct="1"/>
            <a:endParaRPr lang="en-US" sz="2400" kern="1200" dirty="0">
              <a:solidFill>
                <a:schemeClr val="tx2"/>
              </a:solidFill>
              <a:latin typeface="Century Gothic" panose="020B0502020202020204" pitchFamily="34" charset="0"/>
              <a:ea typeface="+mj-ea"/>
              <a:cs typeface="+mj-cs"/>
            </a:endParaRPr>
          </a:p>
          <a:p>
            <a:pPr algn="ctr" eaLnBrk="1" hangingPunct="1"/>
            <a:endParaRPr lang="en-US" sz="2400" kern="1200" dirty="0">
              <a:solidFill>
                <a:schemeClr val="tx2"/>
              </a:solidFill>
              <a:latin typeface="Century Gothic" panose="020B0502020202020204" pitchFamily="34" charset="0"/>
              <a:ea typeface="+mj-ea"/>
              <a:cs typeface="+mj-cs"/>
            </a:endParaRPr>
          </a:p>
          <a:p>
            <a:pPr algn="ctr" eaLnBrk="1" hangingPunct="1"/>
            <a:r>
              <a:rPr lang="en-US" sz="2400" kern="1200" dirty="0">
                <a:solidFill>
                  <a:schemeClr val="tx2"/>
                </a:solidFill>
                <a:latin typeface="Century Gothic" panose="020B0502020202020204" pitchFamily="34" charset="0"/>
                <a:ea typeface="+mj-ea"/>
                <a:cs typeface="+mj-cs"/>
              </a:rPr>
              <a:t>	</a:t>
            </a:r>
          </a:p>
          <a:p>
            <a:pPr algn="ctr" eaLnBrk="1" hangingPunct="1"/>
            <a:endParaRPr lang="en-US" sz="2400" kern="1200" dirty="0">
              <a:solidFill>
                <a:schemeClr val="tx2"/>
              </a:solidFill>
              <a:latin typeface="Century Gothic" panose="020B0502020202020204" pitchFamily="34" charset="0"/>
              <a:ea typeface="+mj-ea"/>
              <a:cs typeface="+mj-cs"/>
            </a:endParaRPr>
          </a:p>
          <a:p>
            <a:pPr algn="ctr" eaLnBrk="1" hangingPunct="1"/>
            <a:r>
              <a:rPr lang="en-US" sz="2400" kern="1200" dirty="0">
                <a:solidFill>
                  <a:schemeClr val="tx2"/>
                </a:solidFill>
                <a:latin typeface="Century Gothic" panose="020B0502020202020204" pitchFamily="34" charset="0"/>
                <a:ea typeface="+mj-ea"/>
                <a:cs typeface="+mj-cs"/>
              </a:rPr>
              <a:t>	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 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57FDEA6-E0CC-45B0-BA8D-6ACAA35159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>
                <a:latin typeface="Calibri" panose="020F0502020204030204" pitchFamily="34" charset="0"/>
                <a:cs typeface="Calibri" panose="020F0502020204030204" pitchFamily="34" charset="0"/>
              </a:rPr>
              <a:t>Edge Cell(Smart, </a:t>
            </a:r>
            <a:r>
              <a:rPr lang="en-US" u="sng" dirty="0" err="1">
                <a:latin typeface="Calibri" panose="020F0502020204030204" pitchFamily="34" charset="0"/>
                <a:cs typeface="Calibri" panose="020F0502020204030204" pitchFamily="34" charset="0"/>
              </a:rPr>
              <a:t>Seatel</a:t>
            </a:r>
            <a:r>
              <a:rPr lang="en-US" u="sng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u="sng" dirty="0" err="1">
                <a:latin typeface="Calibri" panose="020F0502020204030204" pitchFamily="34" charset="0"/>
                <a:cs typeface="Calibri" panose="020F0502020204030204" pitchFamily="34" charset="0"/>
              </a:rPr>
              <a:t>Metfone</a:t>
            </a:r>
            <a:r>
              <a:rPr lang="en-US" u="sng" dirty="0">
                <a:latin typeface="Calibri" panose="020F0502020204030204" pitchFamily="34" charset="0"/>
                <a:cs typeface="Calibri" panose="020F0502020204030204" pitchFamily="34" charset="0"/>
              </a:rPr>
              <a:t>):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F4D935B-E6FA-477B-977B-907542FE31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694622"/>
            <a:ext cx="7008812" cy="4490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5526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5FF7DD5-B22C-4BB0-8D6A-0F42415417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>
                <a:latin typeface="Calibri" panose="020F0502020204030204" pitchFamily="34" charset="0"/>
                <a:cs typeface="Calibri" panose="020F0502020204030204" pitchFamily="34" charset="0"/>
              </a:rPr>
              <a:t>Near cell Smart 4G VoLTE Coverage</a:t>
            </a:r>
            <a:r>
              <a:rPr lang="en-US" dirty="0"/>
              <a:t>: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DB2729A-4011-4864-BB9F-0A879B7273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774400"/>
            <a:ext cx="6652572" cy="478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3744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5FF7DD5-B22C-4BB0-8D6A-0F42415417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>
                <a:latin typeface="Calibri" panose="020F0502020204030204" pitchFamily="34" charset="0"/>
                <a:cs typeface="Calibri" panose="020F0502020204030204" pitchFamily="34" charset="0"/>
              </a:rPr>
              <a:t>Near cell </a:t>
            </a:r>
            <a:r>
              <a:rPr lang="en-US" u="sng" dirty="0" err="1">
                <a:latin typeface="Calibri" panose="020F0502020204030204" pitchFamily="34" charset="0"/>
                <a:cs typeface="Calibri" panose="020F0502020204030204" pitchFamily="34" charset="0"/>
              </a:rPr>
              <a:t>Seatel</a:t>
            </a:r>
            <a:r>
              <a:rPr lang="en-US" u="sng" dirty="0">
                <a:latin typeface="Calibri" panose="020F0502020204030204" pitchFamily="34" charset="0"/>
                <a:cs typeface="Calibri" panose="020F0502020204030204" pitchFamily="34" charset="0"/>
              </a:rPr>
              <a:t> 4G VoLTE Coverage</a:t>
            </a:r>
            <a:r>
              <a:rPr lang="en-US" dirty="0"/>
              <a:t>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897944B-9887-4089-BBC8-E1FE62044A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0013" y="1600200"/>
            <a:ext cx="6484964" cy="491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4765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5FF7DD5-B22C-4BB0-8D6A-0F42415417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005" y="301625"/>
            <a:ext cx="7529620" cy="1143000"/>
          </a:xfrm>
        </p:spPr>
        <p:txBody>
          <a:bodyPr/>
          <a:lstStyle/>
          <a:p>
            <a:r>
              <a:rPr lang="en-US" u="sng" dirty="0">
                <a:latin typeface="Calibri" panose="020F0502020204030204" pitchFamily="34" charset="0"/>
                <a:cs typeface="Calibri" panose="020F0502020204030204" pitchFamily="34" charset="0"/>
              </a:rPr>
              <a:t>Near cell </a:t>
            </a:r>
            <a:r>
              <a:rPr lang="en-US" u="sng" dirty="0" err="1">
                <a:latin typeface="Calibri" panose="020F0502020204030204" pitchFamily="34" charset="0"/>
                <a:cs typeface="Calibri" panose="020F0502020204030204" pitchFamily="34" charset="0"/>
              </a:rPr>
              <a:t>Metfone</a:t>
            </a:r>
            <a:r>
              <a:rPr lang="en-US" u="sng" dirty="0">
                <a:latin typeface="Calibri" panose="020F0502020204030204" pitchFamily="34" charset="0"/>
                <a:cs typeface="Calibri" panose="020F0502020204030204" pitchFamily="34" charset="0"/>
              </a:rPr>
              <a:t> 4G VoLTE Coverage</a:t>
            </a:r>
            <a:r>
              <a:rPr lang="en-US" dirty="0"/>
              <a:t>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EFE9D5-8634-4C30-84EB-FAD24DBEDD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4005" y="1828800"/>
            <a:ext cx="7506053" cy="4265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8912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64444" y="457200"/>
            <a:ext cx="6141156" cy="1371600"/>
          </a:xfrm>
        </p:spPr>
        <p:txBody>
          <a:bodyPr>
            <a:normAutofit fontScale="90000"/>
          </a:bodyPr>
          <a:lstStyle/>
          <a:p>
            <a:r>
              <a:rPr lang="en-US" sz="46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Smart</a:t>
            </a:r>
            <a:r>
              <a:rPr lang="en-US" sz="4600" b="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4G to </a:t>
            </a:r>
            <a:r>
              <a:rPr lang="en-US" sz="46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sz="4600" b="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G &amp; 3G to 4G</a:t>
            </a:r>
            <a:r>
              <a:rPr lang="en-US" sz="3600" b="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br>
              <a:rPr lang="en-US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3600" u="sng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4F99769-07D5-4A9D-A3F3-D65FE2D96D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600200"/>
            <a:ext cx="6618279" cy="4407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7695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64444" y="457200"/>
            <a:ext cx="6750756" cy="1371600"/>
          </a:xfrm>
        </p:spPr>
        <p:txBody>
          <a:bodyPr>
            <a:normAutofit fontScale="90000"/>
          </a:bodyPr>
          <a:lstStyle/>
          <a:p>
            <a:r>
              <a:rPr lang="en-US" sz="4600" b="0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Metfone</a:t>
            </a:r>
            <a:r>
              <a:rPr lang="en-US" sz="4600" b="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6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en-US" sz="4600" b="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G to 3G &amp; 3G to 4G</a:t>
            </a:r>
            <a:r>
              <a:rPr lang="en-US" sz="3600" b="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br>
              <a:rPr lang="en-US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3600" u="sng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92522C-2D6B-9FFB-827B-2DE5D20C7E47}"/>
              </a:ext>
            </a:extLst>
          </p:cNvPr>
          <p:cNvSpPr txBox="1"/>
          <p:nvPr/>
        </p:nvSpPr>
        <p:spPr>
          <a:xfrm>
            <a:off x="304800" y="5105400"/>
            <a:ext cx="192390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Drive from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st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456 to St 598 to street #1003</a:t>
            </a:r>
            <a:endParaRPr lang="en-PH" sz="1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4B8C656-7F0A-4A7C-BFAB-05D9D36F79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8706" y="1601089"/>
            <a:ext cx="4686587" cy="4799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1271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591B43E-BF91-4675-AEC4-208C74AE2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066800"/>
          </a:xfrm>
        </p:spPr>
        <p:txBody>
          <a:bodyPr>
            <a:normAutofit fontScale="90000"/>
          </a:bodyPr>
          <a:lstStyle/>
          <a:p>
            <a:br>
              <a:rPr lang="en-US" sz="4600" u="sng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4600" u="sng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4600" u="sng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4600" u="sng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600" u="sng" dirty="0">
                <a:latin typeface="Calibri" panose="020F0502020204030204" pitchFamily="34" charset="0"/>
                <a:cs typeface="Calibri" panose="020F0502020204030204" pitchFamily="34" charset="0"/>
              </a:rPr>
              <a:t>Smart 4G Handover inside Aeon Mall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5BD8CF-039C-48EF-B2DF-EFF8B1C10D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4732" y="1676400"/>
            <a:ext cx="6774536" cy="4480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7582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591B43E-BF91-4675-AEC4-208C74AE2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066800"/>
          </a:xfrm>
        </p:spPr>
        <p:txBody>
          <a:bodyPr>
            <a:normAutofit fontScale="90000"/>
          </a:bodyPr>
          <a:lstStyle/>
          <a:p>
            <a:br>
              <a:rPr lang="en-US" sz="4600" u="sng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4600" u="sng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4600" u="sng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4600" u="sng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600" u="sng" dirty="0" err="1">
                <a:latin typeface="Calibri" panose="020F0502020204030204" pitchFamily="34" charset="0"/>
                <a:cs typeface="Calibri" panose="020F0502020204030204" pitchFamily="34" charset="0"/>
              </a:rPr>
              <a:t>Metfone</a:t>
            </a:r>
            <a:r>
              <a:rPr lang="en-US" sz="4600" u="sng" dirty="0">
                <a:latin typeface="Calibri" panose="020F0502020204030204" pitchFamily="34" charset="0"/>
                <a:cs typeface="Calibri" panose="020F0502020204030204" pitchFamily="34" charset="0"/>
              </a:rPr>
              <a:t> 4G Handover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7945F0-2B1A-40CB-BAC4-15C1A75660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289" y="1676400"/>
            <a:ext cx="7163421" cy="43895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A697DB4-08D8-40A9-925C-9CC283A85211}"/>
              </a:ext>
            </a:extLst>
          </p:cNvPr>
          <p:cNvSpPr txBox="1"/>
          <p:nvPr/>
        </p:nvSpPr>
        <p:spPr>
          <a:xfrm>
            <a:off x="838200" y="6400800"/>
            <a:ext cx="579838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Drive route: Toul </a:t>
            </a:r>
            <a:r>
              <a:rPr lang="en-US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Tompoung</a:t>
            </a:r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 &gt;&gt; Mao </a:t>
            </a:r>
            <a:r>
              <a:rPr lang="en-US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Tse</a:t>
            </a:r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 Tong Blvd. &gt;&gt;</a:t>
            </a:r>
            <a:r>
              <a:rPr lang="en-US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Yothapol</a:t>
            </a:r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khemarak</a:t>
            </a:r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 Blvd. &gt;&gt;  </a:t>
            </a:r>
            <a:r>
              <a:rPr lang="en-US" sz="1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Jawaharlal Nehru Blvd</a:t>
            </a:r>
          </a:p>
        </p:txBody>
      </p:sp>
    </p:spTree>
    <p:extLst>
      <p:ext uri="{BB962C8B-B14F-4D97-AF65-F5344CB8AC3E}">
        <p14:creationId xmlns:p14="http://schemas.microsoft.com/office/powerpoint/2010/main" val="6882733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601FB1F-554A-4536-AC43-38E768AFF22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br>
              <a:rPr lang="en-US" u="sng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F1CC5C74-32C2-494E-9C9D-A8D697894E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000" y="301718"/>
            <a:ext cx="6477000" cy="1199704"/>
          </a:xfrm>
        </p:spPr>
        <p:txBody>
          <a:bodyPr/>
          <a:lstStyle/>
          <a:p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Smart,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Seatel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&amp;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Metfone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4G Area without fluctuation: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D891C1-886C-40E9-9BA5-550B4A662A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981200"/>
            <a:ext cx="7239627" cy="3947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5143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143000"/>
            <a:ext cx="8229600" cy="3352800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buNone/>
              <a:defRPr/>
            </a:pPr>
            <a:endParaRPr lang="en-U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en-US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cs typeface="Times New Roman" pitchFamily="18" charset="0"/>
              </a:rPr>
              <a:t>MARQUIS TECHNOLOGIES</a:t>
            </a:r>
          </a:p>
          <a:p>
            <a:pPr algn="ctr">
              <a:spcBef>
                <a:spcPct val="50000"/>
              </a:spcBef>
              <a:defRPr/>
            </a:pPr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hlinkClick r:id="rId2"/>
            </a:endParaRPr>
          </a:p>
          <a:p>
            <a:pPr algn="ctr">
              <a:spcBef>
                <a:spcPct val="50000"/>
              </a:spcBef>
              <a:defRPr/>
            </a:pPr>
            <a:r>
              <a:rPr lang="en-US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hlinkClick r:id="rId2"/>
              </a:rPr>
              <a:t>www.marquistech.com</a:t>
            </a:r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</a:endParaRPr>
          </a:p>
          <a:p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457200" y="457200"/>
            <a:ext cx="8229600" cy="1143000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  <a:t>		</a:t>
            </a:r>
            <a:r>
              <a:rPr lang="en-US" sz="60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  <a:t>THANK YOU</a:t>
            </a:r>
            <a:br>
              <a:rPr lang="en-US" sz="60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endParaRPr lang="en-US" sz="60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5"/>
          <p:cNvSpPr txBox="1">
            <a:spLocks noGrp="1" noChangeArrowheads="1"/>
          </p:cNvSpPr>
          <p:nvPr/>
        </p:nvSpPr>
        <p:spPr bwMode="auto">
          <a:xfrm>
            <a:off x="2514600" y="6208637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1400" dirty="0">
              <a:latin typeface="Calibri" pitchFamily="34" charset="0"/>
              <a:ea typeface="ヒラギノ角ゴ Pro W3" pitchFamily="124" charset="-128"/>
            </a:endParaRPr>
          </a:p>
        </p:txBody>
      </p:sp>
      <p:sp>
        <p:nvSpPr>
          <p:cNvPr id="17414" name="Rectangle 6"/>
          <p:cNvSpPr txBox="1">
            <a:spLocks noGrp="1" noChangeArrowheads="1"/>
          </p:cNvSpPr>
          <p:nvPr/>
        </p:nvSpPr>
        <p:spPr bwMode="auto">
          <a:xfrm>
            <a:off x="8229600" y="64008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de-DE" sz="1400" dirty="0">
              <a:latin typeface="Lucida Grande" pitchFamily="1" charset="0"/>
              <a:ea typeface="ヒラギノ角ゴ Pro W3" pitchFamily="124" charset="-128"/>
            </a:endParaRPr>
          </a:p>
        </p:txBody>
      </p:sp>
      <p:graphicFrame>
        <p:nvGraphicFramePr>
          <p:cNvPr id="17556" name="Group 1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4984193"/>
              </p:ext>
            </p:extLst>
          </p:nvPr>
        </p:nvGraphicFramePr>
        <p:xfrm>
          <a:off x="1752600" y="2590800"/>
          <a:ext cx="5562600" cy="2067560"/>
        </p:xfrm>
        <a:graphic>
          <a:graphicData uri="http://schemas.openxmlformats.org/drawingml/2006/table">
            <a:tbl>
              <a:tblPr/>
              <a:tblGrid>
                <a:gridCol w="28059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566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30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Country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Cambodia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Continent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APAC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City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Phnom Penh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Time Zone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GMT +7 hour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Currency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KHR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3362089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International Dialing Code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+855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61680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3200400"/>
            <a:ext cx="7313612" cy="1143000"/>
          </a:xfrm>
        </p:spPr>
        <p:txBody>
          <a:bodyPr/>
          <a:lstStyle/>
          <a:p>
            <a:r>
              <a:rPr lang="en-US" dirty="0"/>
              <a:t>	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27E5B4-39F0-43AA-BDA7-C97F776AB08E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600200" y="908464"/>
            <a:ext cx="49552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Operators in Cambodia</a:t>
            </a:r>
            <a:endParaRPr lang="en-IN" sz="36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841A3DE-28CB-162B-4CF7-C4BFB413F4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0888621"/>
              </p:ext>
            </p:extLst>
          </p:nvPr>
        </p:nvGraphicFramePr>
        <p:xfrm>
          <a:off x="1676400" y="4165126"/>
          <a:ext cx="5410200" cy="17815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23340">
                  <a:extLst>
                    <a:ext uri="{9D8B030D-6E8A-4147-A177-3AD203B41FA5}">
                      <a16:colId xmlns:a16="http://schemas.microsoft.com/office/drawing/2014/main" val="3112968970"/>
                    </a:ext>
                  </a:extLst>
                </a:gridCol>
                <a:gridCol w="3186850">
                  <a:extLst>
                    <a:ext uri="{9D8B030D-6E8A-4147-A177-3AD203B41FA5}">
                      <a16:colId xmlns:a16="http://schemas.microsoft.com/office/drawing/2014/main" val="1404878789"/>
                    </a:ext>
                  </a:extLst>
                </a:gridCol>
                <a:gridCol w="1300010">
                  <a:extLst>
                    <a:ext uri="{9D8B030D-6E8A-4147-A177-3AD203B41FA5}">
                      <a16:colId xmlns:a16="http://schemas.microsoft.com/office/drawing/2014/main" val="2684034541"/>
                    </a:ext>
                  </a:extLst>
                </a:gridCol>
              </a:tblGrid>
              <a:tr h="433564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Smart Network Info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1813465"/>
                  </a:ext>
                </a:extLst>
              </a:tr>
              <a:tr h="22271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RAT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Band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Comment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94056263"/>
                  </a:ext>
                </a:extLst>
              </a:tr>
              <a:tr h="24616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5G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Not supported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16736053"/>
                  </a:ext>
                </a:extLst>
              </a:tr>
              <a:tr h="38682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4G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Band 1 (2100 MHz), Band 3 (1800 MHz)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32254766"/>
                  </a:ext>
                </a:extLst>
              </a:tr>
              <a:tr h="24616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3G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B1(2100MHz)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25946158"/>
                  </a:ext>
                </a:extLst>
              </a:tr>
              <a:tr h="24616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2G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900Mhz, 1800MHz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64232635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493FC491-A448-ED80-2E5C-E95F2A4C79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5657511"/>
              </p:ext>
            </p:extLst>
          </p:nvPr>
        </p:nvGraphicFramePr>
        <p:xfrm>
          <a:off x="1676400" y="2057400"/>
          <a:ext cx="4245243" cy="15352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15081">
                  <a:extLst>
                    <a:ext uri="{9D8B030D-6E8A-4147-A177-3AD203B41FA5}">
                      <a16:colId xmlns:a16="http://schemas.microsoft.com/office/drawing/2014/main" val="3020648797"/>
                    </a:ext>
                  </a:extLst>
                </a:gridCol>
                <a:gridCol w="1415081">
                  <a:extLst>
                    <a:ext uri="{9D8B030D-6E8A-4147-A177-3AD203B41FA5}">
                      <a16:colId xmlns:a16="http://schemas.microsoft.com/office/drawing/2014/main" val="2713407517"/>
                    </a:ext>
                  </a:extLst>
                </a:gridCol>
                <a:gridCol w="1415081">
                  <a:extLst>
                    <a:ext uri="{9D8B030D-6E8A-4147-A177-3AD203B41FA5}">
                      <a16:colId xmlns:a16="http://schemas.microsoft.com/office/drawing/2014/main" val="3078322083"/>
                    </a:ext>
                  </a:extLst>
                </a:gridCol>
              </a:tblGrid>
              <a:tr h="51882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PH" sz="1400" u="none" strike="noStrike">
                          <a:effectLst/>
                        </a:rPr>
                        <a:t>MCC</a:t>
                      </a:r>
                      <a:endParaRPr lang="en-PH" sz="1400" b="1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PH" sz="1400" u="none" strike="noStrike">
                          <a:effectLst/>
                        </a:rPr>
                        <a:t>MNC</a:t>
                      </a:r>
                      <a:endParaRPr lang="en-PH" sz="1400" b="1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PH" sz="1400" u="none" strike="noStrike" dirty="0">
                          <a:effectLst/>
                        </a:rPr>
                        <a:t>Operator</a:t>
                      </a:r>
                      <a:endParaRPr lang="en-PH" sz="14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0041513"/>
                  </a:ext>
                </a:extLst>
              </a:tr>
              <a:tr h="338822">
                <a:tc>
                  <a:txBody>
                    <a:bodyPr/>
                    <a:lstStyle/>
                    <a:p>
                      <a:pPr algn="ctr" fontAlgn="ctr"/>
                      <a:r>
                        <a:rPr lang="en-PH" sz="1800" u="none" strike="noStrike" dirty="0">
                          <a:effectLst/>
                        </a:rPr>
                        <a:t> 456</a:t>
                      </a:r>
                      <a:endParaRPr lang="en-PH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PH" sz="1300" u="none" strike="noStrike" dirty="0">
                          <a:effectLst/>
                        </a:rPr>
                        <a:t> 06</a:t>
                      </a:r>
                      <a:endParaRPr lang="en-PH" sz="13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PH" sz="1300" u="none" strike="noStrike" dirty="0">
                          <a:effectLst/>
                        </a:rPr>
                        <a:t>Smart</a:t>
                      </a:r>
                      <a:endParaRPr lang="en-PH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88257416"/>
                  </a:ext>
                </a:extLst>
              </a:tr>
              <a:tr h="338822">
                <a:tc>
                  <a:txBody>
                    <a:bodyPr/>
                    <a:lstStyle/>
                    <a:p>
                      <a:pPr algn="ctr" fontAlgn="ctr"/>
                      <a:r>
                        <a:rPr lang="en-PH" sz="1800" u="none" strike="noStrike" dirty="0">
                          <a:effectLst/>
                        </a:rPr>
                        <a:t> 456</a:t>
                      </a:r>
                      <a:endParaRPr lang="en-PH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PH" sz="1300" u="none" strike="noStrike" dirty="0">
                          <a:effectLst/>
                        </a:rPr>
                        <a:t>  11 </a:t>
                      </a:r>
                      <a:endParaRPr lang="en-PH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PH" sz="1300" u="none" strike="noStrike" dirty="0" err="1">
                          <a:effectLst/>
                        </a:rPr>
                        <a:t>Seatel</a:t>
                      </a:r>
                      <a:endParaRPr lang="en-PH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9874448"/>
                  </a:ext>
                </a:extLst>
              </a:tr>
              <a:tr h="338822">
                <a:tc>
                  <a:txBody>
                    <a:bodyPr/>
                    <a:lstStyle/>
                    <a:p>
                      <a:pPr algn="ctr" fontAlgn="ctr"/>
                      <a:r>
                        <a:rPr lang="en-PH" sz="1800" u="none" strike="noStrike" dirty="0">
                          <a:effectLst/>
                        </a:rPr>
                        <a:t> 456</a:t>
                      </a:r>
                      <a:endParaRPr lang="en-PH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PH" sz="1300" u="none" strike="noStrike" dirty="0">
                          <a:effectLst/>
                        </a:rPr>
                        <a:t>08</a:t>
                      </a:r>
                      <a:endParaRPr lang="en-PH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PH" sz="1300" u="none" strike="noStrike" dirty="0" err="1">
                          <a:effectLst/>
                        </a:rPr>
                        <a:t>Metfone</a:t>
                      </a:r>
                      <a:endParaRPr lang="en-PH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569814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5598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455D282-34C3-E60C-90F6-8F9C2FB346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BCB621-EB69-44F8-8187-47FA8AE88EE6}" type="datetime1">
              <a:rPr lang="en-GB" smtClean="0"/>
              <a:pPr>
                <a:defRPr/>
              </a:pPr>
              <a:t>27/02/2023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218E74F-FCAF-ACFE-7782-C345B359F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Confidential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83C094-118A-0AA0-E869-B7CF31DCD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EAC991-40F7-46D0-AD9A-EC2BE2330C24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C7B779FB-828F-6BD3-A95C-7F565B7B42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5243355"/>
              </p:ext>
            </p:extLst>
          </p:nvPr>
        </p:nvGraphicFramePr>
        <p:xfrm>
          <a:off x="1552222" y="4114800"/>
          <a:ext cx="5410200" cy="17815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23340">
                  <a:extLst>
                    <a:ext uri="{9D8B030D-6E8A-4147-A177-3AD203B41FA5}">
                      <a16:colId xmlns:a16="http://schemas.microsoft.com/office/drawing/2014/main" val="3112968970"/>
                    </a:ext>
                  </a:extLst>
                </a:gridCol>
                <a:gridCol w="3186850">
                  <a:extLst>
                    <a:ext uri="{9D8B030D-6E8A-4147-A177-3AD203B41FA5}">
                      <a16:colId xmlns:a16="http://schemas.microsoft.com/office/drawing/2014/main" val="1404878789"/>
                    </a:ext>
                  </a:extLst>
                </a:gridCol>
                <a:gridCol w="1300010">
                  <a:extLst>
                    <a:ext uri="{9D8B030D-6E8A-4147-A177-3AD203B41FA5}">
                      <a16:colId xmlns:a16="http://schemas.microsoft.com/office/drawing/2014/main" val="2684034541"/>
                    </a:ext>
                  </a:extLst>
                </a:gridCol>
              </a:tblGrid>
              <a:tr h="433564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Metfone</a:t>
                      </a:r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Network Info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1813465"/>
                  </a:ext>
                </a:extLst>
              </a:tr>
              <a:tr h="22271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RAT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Band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Comment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94056263"/>
                  </a:ext>
                </a:extLst>
              </a:tr>
              <a:tr h="24616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5G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NA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Not supported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16736053"/>
                  </a:ext>
                </a:extLst>
              </a:tr>
              <a:tr h="38682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4G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B3(1800MHz), Band 5(850MHz), Band7  (2600MHz)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32254766"/>
                  </a:ext>
                </a:extLst>
              </a:tr>
              <a:tr h="24616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3G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B1 (2100MHz)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25946158"/>
                  </a:ext>
                </a:extLst>
              </a:tr>
              <a:tr h="24616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2G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900Mhz, 1800MHz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64232635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462AE517-4C1F-C459-12DF-0FEECE8CD4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906798"/>
              </p:ext>
            </p:extLst>
          </p:nvPr>
        </p:nvGraphicFramePr>
        <p:xfrm>
          <a:off x="1552222" y="1766735"/>
          <a:ext cx="5410200" cy="17815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23340">
                  <a:extLst>
                    <a:ext uri="{9D8B030D-6E8A-4147-A177-3AD203B41FA5}">
                      <a16:colId xmlns:a16="http://schemas.microsoft.com/office/drawing/2014/main" val="3112968970"/>
                    </a:ext>
                  </a:extLst>
                </a:gridCol>
                <a:gridCol w="3186850">
                  <a:extLst>
                    <a:ext uri="{9D8B030D-6E8A-4147-A177-3AD203B41FA5}">
                      <a16:colId xmlns:a16="http://schemas.microsoft.com/office/drawing/2014/main" val="1404878789"/>
                    </a:ext>
                  </a:extLst>
                </a:gridCol>
                <a:gridCol w="1300010">
                  <a:extLst>
                    <a:ext uri="{9D8B030D-6E8A-4147-A177-3AD203B41FA5}">
                      <a16:colId xmlns:a16="http://schemas.microsoft.com/office/drawing/2014/main" val="2684034541"/>
                    </a:ext>
                  </a:extLst>
                </a:gridCol>
              </a:tblGrid>
              <a:tr h="433564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Seatel</a:t>
                      </a:r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Network Info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1813465"/>
                  </a:ext>
                </a:extLst>
              </a:tr>
              <a:tr h="22271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RAT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Band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Comment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94056263"/>
                  </a:ext>
                </a:extLst>
              </a:tr>
              <a:tr h="24616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5G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NA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Not supported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16736053"/>
                  </a:ext>
                </a:extLst>
              </a:tr>
              <a:tr h="38682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4G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Band 5 (850 MHz)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32254766"/>
                  </a:ext>
                </a:extLst>
              </a:tr>
              <a:tr h="24616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3G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25946158"/>
                  </a:ext>
                </a:extLst>
              </a:tr>
              <a:tr h="24616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2G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642326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95962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419100"/>
            <a:ext cx="7540625" cy="1143000"/>
          </a:xfrm>
        </p:spPr>
        <p:txBody>
          <a:bodyPr/>
          <a:lstStyle/>
          <a:p>
            <a:r>
              <a:rPr lang="en-US" dirty="0"/>
              <a:t>  Operators and General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676400"/>
            <a:ext cx="7616825" cy="32004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Smart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- Supports VoLTE, LTE, WCDMA and 2G only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Seatel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- Supports VoLTE and LTE only</a:t>
            </a:r>
          </a:p>
          <a:p>
            <a:pPr marL="0" indent="0">
              <a:buNone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Metfone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- Supports VoLTE and LTE , WCDMA and 2G only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27E5B4-39F0-43AA-BDA7-C97F776AB08E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6749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USSD codes for balance check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0013" y="2362199"/>
            <a:ext cx="7313612" cy="3579813"/>
          </a:xfrm>
        </p:spPr>
        <p:txBody>
          <a:bodyPr/>
          <a:lstStyle/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Smart balance check: *123#</a:t>
            </a:r>
          </a:p>
          <a:p>
            <a:pPr marL="0" indent="0">
              <a:buNone/>
            </a:pP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Seatel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balance check: NA</a:t>
            </a:r>
          </a:p>
          <a:p>
            <a:pPr marL="0" indent="0">
              <a:buNone/>
            </a:pP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Metfone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balance check: *097#</a:t>
            </a:r>
          </a:p>
          <a:p>
            <a:pPr marL="0" indent="0">
              <a:buNone/>
            </a:pPr>
            <a:endParaRPr lang="en-US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Confidential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27E5B4-39F0-43AA-BDA7-C97F776AB08E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5910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6816" y="304800"/>
            <a:ext cx="7313612" cy="1143000"/>
          </a:xfrm>
        </p:spPr>
        <p:txBody>
          <a:bodyPr/>
          <a:lstStyle/>
          <a:p>
            <a:r>
              <a:rPr lang="en-US" dirty="0"/>
              <a:t>Supplementary Services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0013" y="2362199"/>
            <a:ext cx="7313612" cy="3579813"/>
          </a:xfrm>
        </p:spPr>
        <p:txBody>
          <a:bodyPr/>
          <a:lstStyle/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Smart: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Call forwarding  and Call Waiting supported</a:t>
            </a:r>
          </a:p>
          <a:p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Seatel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NA</a:t>
            </a:r>
          </a:p>
          <a:p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Metfone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Call Waiting supported</a:t>
            </a:r>
          </a:p>
          <a:p>
            <a:pPr marL="0" indent="0">
              <a:buNone/>
            </a:pP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Confidential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27E5B4-39F0-43AA-BDA7-C97F776AB08E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0396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5"/>
          <p:cNvSpPr txBox="1">
            <a:spLocks noChangeArrowheads="1"/>
          </p:cNvSpPr>
          <p:nvPr/>
        </p:nvSpPr>
        <p:spPr bwMode="auto">
          <a:xfrm>
            <a:off x="0" y="772180"/>
            <a:ext cx="9144000" cy="523220"/>
          </a:xfrm>
          <a:prstGeom prst="rect">
            <a:avLst/>
          </a:prstGeom>
          <a:solidFill>
            <a:srgbClr val="437D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2800" b="1" dirty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RSRP Criteria</a:t>
            </a:r>
          </a:p>
        </p:txBody>
      </p:sp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228600" y="1408113"/>
            <a:ext cx="6705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4039" name="Rectangle 6"/>
          <p:cNvSpPr txBox="1">
            <a:spLocks noGrp="1" noChangeArrowheads="1"/>
          </p:cNvSpPr>
          <p:nvPr/>
        </p:nvSpPr>
        <p:spPr bwMode="auto">
          <a:xfrm>
            <a:off x="8382000" y="64008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de-DE" sz="1400" dirty="0">
              <a:latin typeface="Lucida Grande" pitchFamily="1" charset="0"/>
              <a:ea typeface="ヒラギノ角ゴ Pro W3" pitchFamily="124" charset="-128"/>
            </a:endParaRPr>
          </a:p>
        </p:txBody>
      </p:sp>
      <p:sp>
        <p:nvSpPr>
          <p:cNvPr id="10" name="Content Placeholder 1"/>
          <p:cNvSpPr txBox="1">
            <a:spLocks/>
          </p:cNvSpPr>
          <p:nvPr/>
        </p:nvSpPr>
        <p:spPr>
          <a:xfrm>
            <a:off x="457200" y="1524000"/>
            <a:ext cx="8458200" cy="4191000"/>
          </a:xfrm>
          <a:prstGeom prst="rect">
            <a:avLst/>
          </a:prstGeom>
        </p:spPr>
        <p:txBody>
          <a:bodyPr/>
          <a:lstStyle>
            <a:lvl1pPr marL="365125" indent="-255588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eaLnBrk="1" fontAlgn="base" hangingPunct="1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eaLnBrk="1" fontAlgn="base" hangingPunct="1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fontAlgn="base" hangingPunct="1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fontAlgn="base" hangingPunct="1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537" indent="0">
              <a:buFont typeface="Wingdings 3" pitchFamily="18" charset="2"/>
              <a:buNone/>
            </a:pPr>
            <a:endParaRPr lang="en-US" sz="2400" b="1" dirty="0">
              <a:latin typeface="Calibri" pitchFamily="34" charset="0"/>
              <a:cs typeface="Calibri" pitchFamily="34" charset="0"/>
            </a:endParaRPr>
          </a:p>
          <a:p>
            <a:pPr marL="109537" indent="0">
              <a:buFont typeface="Wingdings 3" pitchFamily="18" charset="2"/>
              <a:buNone/>
            </a:pPr>
            <a:endParaRPr lang="en-US" sz="2400" b="1" dirty="0">
              <a:latin typeface="Calibri" pitchFamily="34" charset="0"/>
              <a:cs typeface="Calibri" pitchFamily="34" charset="0"/>
            </a:endParaRPr>
          </a:p>
          <a:p>
            <a:r>
              <a:rPr lang="en-US" sz="2400" b="1" dirty="0">
                <a:latin typeface="Calibri" pitchFamily="34" charset="0"/>
                <a:cs typeface="Calibri" pitchFamily="34" charset="0"/>
              </a:rPr>
              <a:t>Near Cell	</a:t>
            </a:r>
            <a:r>
              <a:rPr lang="en-US" sz="2400" dirty="0"/>
              <a:t>:-</a:t>
            </a:r>
            <a:r>
              <a:rPr lang="en-US" sz="20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Stationary: RSRP : -65dbm to -85dbm   </a:t>
            </a:r>
          </a:p>
          <a:p>
            <a:r>
              <a:rPr lang="en-US" sz="2400" b="1" dirty="0">
                <a:latin typeface="Calibri" pitchFamily="34" charset="0"/>
                <a:cs typeface="Calibri" pitchFamily="34" charset="0"/>
              </a:rPr>
              <a:t>Cell Edge	</a:t>
            </a:r>
            <a:r>
              <a:rPr lang="en-US" sz="2400" dirty="0"/>
              <a:t>:-</a:t>
            </a:r>
            <a:r>
              <a:rPr lang="en-US" sz="20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Stationary: RSRP : -95dbm to -110dbm   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  <a:p>
            <a:r>
              <a:rPr lang="en-US" sz="2400" b="1" dirty="0">
                <a:latin typeface="Calibri" pitchFamily="34" charset="0"/>
                <a:cs typeface="Calibri" pitchFamily="34" charset="0"/>
              </a:rPr>
              <a:t>Mixed</a:t>
            </a:r>
            <a:r>
              <a:rPr lang="en-US" sz="2400" dirty="0"/>
              <a:t>	:-</a:t>
            </a:r>
            <a:r>
              <a:rPr lang="en-US" sz="20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Mobility: RSRP    : -65dbm to -120dbm</a:t>
            </a:r>
            <a:endParaRPr lang="en-US" sz="2000" b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97792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F43AF73-31A4-4711-B75D-7DE5D695E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19101"/>
            <a:ext cx="8229600" cy="1143000"/>
          </a:xfrm>
        </p:spPr>
        <p:txBody>
          <a:bodyPr/>
          <a:lstStyle/>
          <a:p>
            <a:r>
              <a:rPr lang="en-US" u="sng" dirty="0">
                <a:latin typeface="Calibri" panose="020F0502020204030204" pitchFamily="34" charset="0"/>
                <a:cs typeface="Calibri" panose="020F0502020204030204" pitchFamily="34" charset="0"/>
              </a:rPr>
              <a:t> 4G Near Cell (Smart, </a:t>
            </a:r>
            <a:r>
              <a:rPr lang="en-US" u="sng" dirty="0" err="1">
                <a:latin typeface="Calibri" panose="020F0502020204030204" pitchFamily="34" charset="0"/>
                <a:cs typeface="Calibri" panose="020F0502020204030204" pitchFamily="34" charset="0"/>
              </a:rPr>
              <a:t>Seatel</a:t>
            </a:r>
            <a:r>
              <a:rPr lang="en-US" u="sng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u="sng" dirty="0" err="1">
                <a:latin typeface="Calibri" panose="020F0502020204030204" pitchFamily="34" charset="0"/>
                <a:cs typeface="Calibri" panose="020F0502020204030204" pitchFamily="34" charset="0"/>
              </a:rPr>
              <a:t>Metfone</a:t>
            </a:r>
            <a:r>
              <a:rPr lang="en-US" u="sng" dirty="0">
                <a:latin typeface="Calibri" panose="020F0502020204030204" pitchFamily="34" charset="0"/>
                <a:cs typeface="Calibri" panose="020F0502020204030204" pitchFamily="34" charset="0"/>
              </a:rPr>
              <a:t>):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E26E0C9-6D9A-4CF9-BCFC-62DBAD6050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703" y="1676400"/>
            <a:ext cx="6858594" cy="4922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322751"/>
      </p:ext>
    </p:extLst>
  </p:cSld>
  <p:clrMapOvr>
    <a:masterClrMapping/>
  </p:clrMapOvr>
</p:sld>
</file>

<file path=ppt/theme/theme1.xml><?xml version="1.0" encoding="utf-8"?>
<a:theme xmlns:a="http://schemas.openxmlformats.org/drawingml/2006/main" name="Eclipse">
  <a:themeElements>
    <a:clrScheme name="Eclipse 1">
      <a:dk1>
        <a:srgbClr val="000000"/>
      </a:dk1>
      <a:lt1>
        <a:srgbClr val="FFFFFF"/>
      </a:lt1>
      <a:dk2>
        <a:srgbClr val="006666"/>
      </a:dk2>
      <a:lt2>
        <a:srgbClr val="5F5F5F"/>
      </a:lt2>
      <a:accent1>
        <a:srgbClr val="33CCCC"/>
      </a:accent1>
      <a:accent2>
        <a:srgbClr val="99CCCC"/>
      </a:accent2>
      <a:accent3>
        <a:srgbClr val="FFFFFF"/>
      </a:accent3>
      <a:accent4>
        <a:srgbClr val="000000"/>
      </a:accent4>
      <a:accent5>
        <a:srgbClr val="ADE2E2"/>
      </a:accent5>
      <a:accent6>
        <a:srgbClr val="8AB9B9"/>
      </a:accent6>
      <a:hlink>
        <a:srgbClr val="006666"/>
      </a:hlink>
      <a:folHlink>
        <a:srgbClr val="B2B2B2"/>
      </a:folHlink>
    </a:clrScheme>
    <a:fontScheme name="Eclips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Eclipse 1">
        <a:dk1>
          <a:srgbClr val="000000"/>
        </a:dk1>
        <a:lt1>
          <a:srgbClr val="FFFF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A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2">
        <a:dk1>
          <a:srgbClr val="000000"/>
        </a:dk1>
        <a:lt1>
          <a:srgbClr val="FFFFFF"/>
        </a:lt1>
        <a:dk2>
          <a:srgbClr val="333366"/>
        </a:dk2>
        <a:lt2>
          <a:srgbClr val="5F5F5F"/>
        </a:lt2>
        <a:accent1>
          <a:srgbClr val="CC99FF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CAFF"/>
        </a:accent5>
        <a:accent6>
          <a:srgbClr val="8AB9B9"/>
        </a:accent6>
        <a:hlink>
          <a:srgbClr val="666699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3">
        <a:dk1>
          <a:srgbClr val="000000"/>
        </a:dk1>
        <a:lt1>
          <a:srgbClr val="FFFFFF"/>
        </a:lt1>
        <a:dk2>
          <a:srgbClr val="0000CC"/>
        </a:dk2>
        <a:lt2>
          <a:srgbClr val="434343"/>
        </a:lt2>
        <a:accent1>
          <a:srgbClr val="99CC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7B900"/>
        </a:accent6>
        <a:hlink>
          <a:srgbClr val="FF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4">
        <a:dk1>
          <a:srgbClr val="000000"/>
        </a:dk1>
        <a:lt1>
          <a:srgbClr val="64AAAE"/>
        </a:lt1>
        <a:dk2>
          <a:srgbClr val="FFFFCC"/>
        </a:dk2>
        <a:lt2>
          <a:srgbClr val="5F5F5F"/>
        </a:lt2>
        <a:accent1>
          <a:srgbClr val="B4B1DB"/>
        </a:accent1>
        <a:accent2>
          <a:srgbClr val="61C1D7"/>
        </a:accent2>
        <a:accent3>
          <a:srgbClr val="B8D2D3"/>
        </a:accent3>
        <a:accent4>
          <a:srgbClr val="000000"/>
        </a:accent4>
        <a:accent5>
          <a:srgbClr val="D6D5EA"/>
        </a:accent5>
        <a:accent6>
          <a:srgbClr val="57AFC3"/>
        </a:accent6>
        <a:hlink>
          <a:srgbClr val="2571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5">
        <a:dk1>
          <a:srgbClr val="5F5F5F"/>
        </a:dk1>
        <a:lt1>
          <a:srgbClr val="F8F8F8"/>
        </a:lt1>
        <a:dk2>
          <a:srgbClr val="2A285A"/>
        </a:dk2>
        <a:lt2>
          <a:srgbClr val="FFFFFF"/>
        </a:lt2>
        <a:accent1>
          <a:srgbClr val="999966"/>
        </a:accent1>
        <a:accent2>
          <a:srgbClr val="8C8B9D"/>
        </a:accent2>
        <a:accent3>
          <a:srgbClr val="ACACB5"/>
        </a:accent3>
        <a:accent4>
          <a:srgbClr val="D4D4D4"/>
        </a:accent4>
        <a:accent5>
          <a:srgbClr val="CACAB8"/>
        </a:accent5>
        <a:accent6>
          <a:srgbClr val="7E7D8E"/>
        </a:accent6>
        <a:hlink>
          <a:srgbClr val="465174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6">
        <a:dk1>
          <a:srgbClr val="434343"/>
        </a:dk1>
        <a:lt1>
          <a:srgbClr val="FFFFFF"/>
        </a:lt1>
        <a:dk2>
          <a:srgbClr val="360404"/>
        </a:dk2>
        <a:lt2>
          <a:srgbClr val="FFFFFF"/>
        </a:lt2>
        <a:accent1>
          <a:srgbClr val="669900"/>
        </a:accent1>
        <a:accent2>
          <a:srgbClr val="CC6600"/>
        </a:accent2>
        <a:accent3>
          <a:srgbClr val="AEAAAA"/>
        </a:accent3>
        <a:accent4>
          <a:srgbClr val="DADADA"/>
        </a:accent4>
        <a:accent5>
          <a:srgbClr val="B8CAAA"/>
        </a:accent5>
        <a:accent6>
          <a:srgbClr val="B95C00"/>
        </a:accent6>
        <a:hlink>
          <a:srgbClr val="CC33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7">
        <a:dk1>
          <a:srgbClr val="434343"/>
        </a:dk1>
        <a:lt1>
          <a:srgbClr val="FFFFFF"/>
        </a:lt1>
        <a:dk2>
          <a:srgbClr val="000000"/>
        </a:dk2>
        <a:lt2>
          <a:srgbClr val="8285FE"/>
        </a:lt2>
        <a:accent1>
          <a:srgbClr val="669900"/>
        </a:accent1>
        <a:accent2>
          <a:srgbClr val="9900FF"/>
        </a:accent2>
        <a:accent3>
          <a:srgbClr val="AAAAAA"/>
        </a:accent3>
        <a:accent4>
          <a:srgbClr val="DADADA"/>
        </a:accent4>
        <a:accent5>
          <a:srgbClr val="B8CAAA"/>
        </a:accent5>
        <a:accent6>
          <a:srgbClr val="8A00E7"/>
        </a:accent6>
        <a:hlink>
          <a:srgbClr val="6600CC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8">
        <a:dk1>
          <a:srgbClr val="434343"/>
        </a:dk1>
        <a:lt1>
          <a:srgbClr val="FFFFFF"/>
        </a:lt1>
        <a:dk2>
          <a:srgbClr val="000000"/>
        </a:dk2>
        <a:lt2>
          <a:srgbClr val="0066FF"/>
        </a:lt2>
        <a:accent1>
          <a:srgbClr val="339966"/>
        </a:accent1>
        <a:accent2>
          <a:srgbClr val="FFCC00"/>
        </a:accent2>
        <a:accent3>
          <a:srgbClr val="AAAAAA"/>
        </a:accent3>
        <a:accent4>
          <a:srgbClr val="DADADA"/>
        </a:accent4>
        <a:accent5>
          <a:srgbClr val="ADCAB8"/>
        </a:accent5>
        <a:accent6>
          <a:srgbClr val="E7B900"/>
        </a:accent6>
        <a:hlink>
          <a:srgbClr val="CC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9">
        <a:dk1>
          <a:srgbClr val="333300"/>
        </a:dk1>
        <a:lt1>
          <a:srgbClr val="FFFFFF"/>
        </a:lt1>
        <a:dk2>
          <a:srgbClr val="669900"/>
        </a:dk2>
        <a:lt2>
          <a:srgbClr val="FFFFCC"/>
        </a:lt2>
        <a:accent1>
          <a:srgbClr val="CCCC00"/>
        </a:accent1>
        <a:accent2>
          <a:srgbClr val="99CC00"/>
        </a:accent2>
        <a:accent3>
          <a:srgbClr val="B8CAAA"/>
        </a:accent3>
        <a:accent4>
          <a:srgbClr val="DADADA"/>
        </a:accent4>
        <a:accent5>
          <a:srgbClr val="E2E2AA"/>
        </a:accent5>
        <a:accent6>
          <a:srgbClr val="8AB900"/>
        </a:accent6>
        <a:hlink>
          <a:srgbClr val="3366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10">
        <a:dk1>
          <a:srgbClr val="333333"/>
        </a:dk1>
        <a:lt1>
          <a:srgbClr val="FFFFCC"/>
        </a:lt1>
        <a:dk2>
          <a:srgbClr val="660000"/>
        </a:dk2>
        <a:lt2>
          <a:srgbClr val="CCCCCC"/>
        </a:lt2>
        <a:accent1>
          <a:srgbClr val="FF6600"/>
        </a:accent1>
        <a:accent2>
          <a:srgbClr val="CC3300"/>
        </a:accent2>
        <a:accent3>
          <a:srgbClr val="B8AAAA"/>
        </a:accent3>
        <a:accent4>
          <a:srgbClr val="DADAAE"/>
        </a:accent4>
        <a:accent5>
          <a:srgbClr val="FFB8AA"/>
        </a:accent5>
        <a:accent6>
          <a:srgbClr val="B92D00"/>
        </a:accent6>
        <a:hlink>
          <a:srgbClr val="9900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clipse 1">
    <a:dk1>
      <a:srgbClr val="000000"/>
    </a:dk1>
    <a:lt1>
      <a:srgbClr val="FFFFFF"/>
    </a:lt1>
    <a:dk2>
      <a:srgbClr val="006666"/>
    </a:dk2>
    <a:lt2>
      <a:srgbClr val="5F5F5F"/>
    </a:lt2>
    <a:accent1>
      <a:srgbClr val="33CCCC"/>
    </a:accent1>
    <a:accent2>
      <a:srgbClr val="99CCCC"/>
    </a:accent2>
    <a:accent3>
      <a:srgbClr val="FFFFFF"/>
    </a:accent3>
    <a:accent4>
      <a:srgbClr val="000000"/>
    </a:accent4>
    <a:accent5>
      <a:srgbClr val="ADE2E2"/>
    </a:accent5>
    <a:accent6>
      <a:srgbClr val="8AB9B9"/>
    </a:accent6>
    <a:hlink>
      <a:srgbClr val="006666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18571</TotalTime>
  <Words>411</Words>
  <Application>Microsoft Office PowerPoint</Application>
  <PresentationFormat>On-screen Show (4:3)</PresentationFormat>
  <Paragraphs>138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1" baseType="lpstr">
      <vt:lpstr>Arial</vt:lpstr>
      <vt:lpstr>Arial</vt:lpstr>
      <vt:lpstr>Calibri</vt:lpstr>
      <vt:lpstr>Cambria</vt:lpstr>
      <vt:lpstr>Century Gothic</vt:lpstr>
      <vt:lpstr>Lucida Grande</vt:lpstr>
      <vt:lpstr>Lucida Sans Unicode</vt:lpstr>
      <vt:lpstr>Times New Roman</vt:lpstr>
      <vt:lpstr>Verdana</vt:lpstr>
      <vt:lpstr>Wingdings</vt:lpstr>
      <vt:lpstr>Wingdings 3</vt:lpstr>
      <vt:lpstr>Eclipse</vt:lpstr>
      <vt:lpstr>             MARQUIS TECHNOLOGIES  </vt:lpstr>
      <vt:lpstr>PowerPoint Presentation</vt:lpstr>
      <vt:lpstr> </vt:lpstr>
      <vt:lpstr>PowerPoint Presentation</vt:lpstr>
      <vt:lpstr>  Operators and General Information</vt:lpstr>
      <vt:lpstr>USSD codes for balance check</vt:lpstr>
      <vt:lpstr>Supplementary Services</vt:lpstr>
      <vt:lpstr>PowerPoint Presentation</vt:lpstr>
      <vt:lpstr> 4G Near Cell (Smart, Seatel, Metfone):</vt:lpstr>
      <vt:lpstr>Edge Cell(Smart, Seatel, Metfone):</vt:lpstr>
      <vt:lpstr>Near cell Smart 4G VoLTE Coverage:</vt:lpstr>
      <vt:lpstr>Near cell Seatel 4G VoLTE Coverage:</vt:lpstr>
      <vt:lpstr>Near cell Metfone 4G VoLTE Coverage:</vt:lpstr>
      <vt:lpstr>Smart 4G to 3G &amp; 3G to 4G: </vt:lpstr>
      <vt:lpstr>Metfone 4G to 3G &amp; 3G to 4G: </vt:lpstr>
      <vt:lpstr>    Smart 4G Handover inside Aeon Mall</vt:lpstr>
      <vt:lpstr>    Metfone 4G Handover</vt:lpstr>
      <vt:lpstr> </vt:lpstr>
      <vt:lpstr>          THANK YOU 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MARQUIS TECHNOLOGIES</dc:title>
  <dc:subject>Marketing Presentation</dc:subject>
  <dc:creator>Kailash</dc:creator>
  <cp:lastModifiedBy>Rizalyn  Ganga</cp:lastModifiedBy>
  <cp:revision>925</cp:revision>
  <dcterms:created xsi:type="dcterms:W3CDTF">2007-12-16T16:40:02Z</dcterms:created>
  <dcterms:modified xsi:type="dcterms:W3CDTF">2023-02-27T09:09:11Z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e2b618e5-1b3e-44f6-a836-33fd5c4d5e5c</vt:lpwstr>
  </property>
  <property fmtid="{D5CDD505-2E9C-101B-9397-08002B2CF9AE}" pid="3" name="NokiaConfidentiality">
    <vt:lpwstr>Personal</vt:lpwstr>
  </property>
</Properties>
</file>