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8" r:id="rId1"/>
  </p:sldMasterIdLst>
  <p:notesMasterIdLst>
    <p:notesMasterId r:id="rId12"/>
  </p:notesMasterIdLst>
  <p:handoutMasterIdLst>
    <p:handoutMasterId r:id="rId13"/>
  </p:handoutMasterIdLst>
  <p:sldIdLst>
    <p:sldId id="343" r:id="rId2"/>
    <p:sldId id="456" r:id="rId3"/>
    <p:sldId id="405" r:id="rId4"/>
    <p:sldId id="406" r:id="rId5"/>
    <p:sldId id="457" r:id="rId6"/>
    <p:sldId id="488" r:id="rId7"/>
    <p:sldId id="489" r:id="rId8"/>
    <p:sldId id="485" r:id="rId9"/>
    <p:sldId id="486" r:id="rId10"/>
    <p:sldId id="423" r:id="rId11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irendra Khadka NITK17K" initials="BKN" lastIdx="1" clrIdx="0">
    <p:extLst>
      <p:ext uri="{19B8F6BF-5375-455C-9EA6-DF929625EA0E}">
        <p15:presenceInfo xmlns:p15="http://schemas.microsoft.com/office/powerpoint/2012/main" userId="Birendra Khadka NITK17K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000066"/>
    <a:srgbClr val="6600FF"/>
    <a:srgbClr val="FFFF00"/>
    <a:srgbClr val="0000FF"/>
    <a:srgbClr val="19791E"/>
    <a:srgbClr val="DFCEAB"/>
    <a:srgbClr val="DBC8A1"/>
    <a:srgbClr val="DAC69E"/>
    <a:srgbClr val="CCB1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91" autoAdjust="0"/>
    <p:restoredTop sz="94533" autoAdjust="0"/>
  </p:normalViewPr>
  <p:slideViewPr>
    <p:cSldViewPr>
      <p:cViewPr varScale="1">
        <p:scale>
          <a:sx n="83" d="100"/>
          <a:sy n="83" d="100"/>
        </p:scale>
        <p:origin x="156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70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1842" y="-102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2-16T15:04:55.416" idx="1">
    <p:pos x="10" y="1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639F114B-EA61-4354-9DA4-A8A94FB6ED50}" type="datetimeFigureOut">
              <a:rPr lang="en-US"/>
              <a:pPr>
                <a:defRPr/>
              </a:pPr>
              <a:t>5/16/2022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2D6D8172-4687-4E50-99BE-ABF50288E4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c"/>
          <p:cNvSpPr txBox="1"/>
          <p:nvPr/>
        </p:nvSpPr>
        <p:spPr>
          <a:xfrm>
            <a:off x="0" y="9385300"/>
            <a:ext cx="7315200" cy="2462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endParaRPr lang="en-US" sz="1000" b="1">
              <a:solidFill>
                <a:srgbClr val="3E843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8005146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4A3CE9B2-F33A-465E-9961-6BF8D5C71432}" type="datetimeFigureOut">
              <a:rPr lang="en-US"/>
              <a:pPr>
                <a:defRPr/>
              </a:pPr>
              <a:t>5/16/2022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07002383-3B7E-425C-9B7B-D5426F28D0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fc"/>
          <p:cNvSpPr txBox="1"/>
          <p:nvPr/>
        </p:nvSpPr>
        <p:spPr>
          <a:xfrm>
            <a:off x="0" y="9385300"/>
            <a:ext cx="7315200" cy="2462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endParaRPr lang="en-US" sz="1000" b="1" i="0" u="none" baseline="0">
              <a:solidFill>
                <a:srgbClr val="3E843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7911085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2408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6017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3222625" y="304800"/>
            <a:ext cx="11909425" cy="4724400"/>
            <a:chOff x="-2030" y="192"/>
            <a:chExt cx="7502" cy="2976"/>
          </a:xfrm>
        </p:grpSpPr>
        <p:sp>
          <p:nvSpPr>
            <p:cNvPr id="5" name="Line 3"/>
            <p:cNvSpPr>
              <a:spLocks noChangeShapeType="1"/>
            </p:cNvSpPr>
            <p:nvPr/>
          </p:nvSpPr>
          <p:spPr bwMode="auto">
            <a:xfrm>
              <a:off x="912" y="1584"/>
              <a:ext cx="45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auto">
            <a:xfrm>
              <a:off x="-1584" y="864"/>
              <a:ext cx="2304" cy="2304"/>
            </a:xfrm>
            <a:custGeom>
              <a:avLst/>
              <a:gdLst>
                <a:gd name="G0" fmla="+- 12083 0 0"/>
                <a:gd name="G1" fmla="+- -32000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44083" y="2368"/>
                </a:cxn>
                <a:cxn ang="0">
                  <a:pos x="64000" y="32000"/>
                </a:cxn>
                <a:cxn ang="0">
                  <a:pos x="44083" y="61631"/>
                </a:cxn>
                <a:cxn ang="0">
                  <a:pos x="44083" y="61631"/>
                </a:cxn>
                <a:cxn ang="0">
                  <a:pos x="44082" y="61631"/>
                </a:cxn>
                <a:cxn ang="0">
                  <a:pos x="44083" y="61632"/>
                </a:cxn>
                <a:cxn ang="0">
                  <a:pos x="44083" y="2368"/>
                </a:cxn>
                <a:cxn ang="0">
                  <a:pos x="44082" y="2368"/>
                </a:cxn>
                <a:cxn ang="0">
                  <a:pos x="44083" y="2368"/>
                </a:cxn>
              </a:cxnLst>
              <a:rect l="T13" t="T15" r="T17" b="T19"/>
              <a:pathLst>
                <a:path w="64000" h="64000">
                  <a:moveTo>
                    <a:pt x="44083" y="2368"/>
                  </a:moveTo>
                  <a:cubicBezTo>
                    <a:pt x="56127" y="7280"/>
                    <a:pt x="64000" y="18993"/>
                    <a:pt x="64000" y="32000"/>
                  </a:cubicBezTo>
                  <a:cubicBezTo>
                    <a:pt x="64000" y="45006"/>
                    <a:pt x="56127" y="56719"/>
                    <a:pt x="44083" y="61631"/>
                  </a:cubicBezTo>
                  <a:cubicBezTo>
                    <a:pt x="44082" y="61631"/>
                    <a:pt x="44082" y="61631"/>
                    <a:pt x="44082" y="61631"/>
                  </a:cubicBezTo>
                  <a:lnTo>
                    <a:pt x="44083" y="61632"/>
                  </a:lnTo>
                  <a:lnTo>
                    <a:pt x="44083" y="2368"/>
                  </a:lnTo>
                  <a:lnTo>
                    <a:pt x="44082" y="2368"/>
                  </a:lnTo>
                  <a:cubicBezTo>
                    <a:pt x="44082" y="2368"/>
                    <a:pt x="44082" y="2368"/>
                    <a:pt x="44083" y="2368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7" name="AutoShape 5"/>
            <p:cNvSpPr>
              <a:spLocks noChangeArrowheads="1"/>
            </p:cNvSpPr>
            <p:nvPr/>
          </p:nvSpPr>
          <p:spPr bwMode="auto">
            <a:xfrm>
              <a:off x="-2030" y="192"/>
              <a:ext cx="2544" cy="2544"/>
            </a:xfrm>
            <a:custGeom>
              <a:avLst/>
              <a:gdLst>
                <a:gd name="G0" fmla="+- 18994 0 0"/>
                <a:gd name="G1" fmla="+- -30013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50994" y="6246"/>
                </a:cxn>
                <a:cxn ang="0">
                  <a:pos x="64000" y="32000"/>
                </a:cxn>
                <a:cxn ang="0">
                  <a:pos x="50994" y="57753"/>
                </a:cxn>
                <a:cxn ang="0">
                  <a:pos x="50994" y="57753"/>
                </a:cxn>
                <a:cxn ang="0">
                  <a:pos x="50993" y="57753"/>
                </a:cxn>
                <a:cxn ang="0">
                  <a:pos x="50994" y="57754"/>
                </a:cxn>
                <a:cxn ang="0">
                  <a:pos x="50994" y="6246"/>
                </a:cxn>
                <a:cxn ang="0">
                  <a:pos x="50993" y="6246"/>
                </a:cxn>
                <a:cxn ang="0">
                  <a:pos x="50994" y="6246"/>
                </a:cxn>
              </a:cxnLst>
              <a:rect l="T13" t="T15" r="T17" b="T19"/>
              <a:pathLst>
                <a:path w="64000" h="64000">
                  <a:moveTo>
                    <a:pt x="50994" y="6246"/>
                  </a:moveTo>
                  <a:cubicBezTo>
                    <a:pt x="59172" y="12279"/>
                    <a:pt x="64000" y="21837"/>
                    <a:pt x="64000" y="32000"/>
                  </a:cubicBezTo>
                  <a:cubicBezTo>
                    <a:pt x="64000" y="42162"/>
                    <a:pt x="59172" y="51720"/>
                    <a:pt x="50994" y="57753"/>
                  </a:cubicBezTo>
                  <a:cubicBezTo>
                    <a:pt x="50993" y="57753"/>
                    <a:pt x="50993" y="57753"/>
                    <a:pt x="50993" y="57753"/>
                  </a:cubicBezTo>
                  <a:lnTo>
                    <a:pt x="50994" y="57754"/>
                  </a:lnTo>
                  <a:lnTo>
                    <a:pt x="50994" y="6246"/>
                  </a:lnTo>
                  <a:lnTo>
                    <a:pt x="50993" y="6246"/>
                  </a:lnTo>
                  <a:cubicBezTo>
                    <a:pt x="50993" y="6246"/>
                    <a:pt x="50993" y="6246"/>
                    <a:pt x="50994" y="6246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</p:grpSp>
      <p:pic>
        <p:nvPicPr>
          <p:cNvPr id="8" name="Picture 4" descr="log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0"/>
            <a:ext cx="3276600" cy="8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4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443038" y="985838"/>
            <a:ext cx="7239000" cy="144462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443038" y="3427413"/>
            <a:ext cx="72390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3AB42C-10FD-4B15-BC19-527DD77DA7DD}" type="datetime1">
              <a:rPr lang="en-GB" smtClean="0"/>
              <a:pPr>
                <a:defRPr/>
              </a:pPr>
              <a:t>16/05/2022</a:t>
            </a:fld>
            <a:endParaRPr lang="en-US"/>
          </a:p>
        </p:txBody>
      </p:sp>
      <p:sp>
        <p:nvSpPr>
          <p:cNvPr id="10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 </a:t>
            </a:r>
          </a:p>
        </p:txBody>
      </p:sp>
      <p:sp>
        <p:nvSpPr>
          <p:cNvPr id="11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07A444-ECFA-444C-AD31-3AAC1E12D7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fc"/>
          <p:cNvSpPr txBox="1"/>
          <p:nvPr userDrawn="1"/>
        </p:nvSpPr>
        <p:spPr>
          <a:xfrm>
            <a:off x="0" y="6642100"/>
            <a:ext cx="9144000" cy="2462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endParaRPr lang="en-US" sz="1000" b="1" i="0" u="none" baseline="0">
              <a:solidFill>
                <a:srgbClr val="3E843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99B0D3-4702-4ADA-A554-F68244FCB972}" type="datetime1">
              <a:rPr lang="en-GB" smtClean="0"/>
              <a:pPr>
                <a:defRPr/>
              </a:pPr>
              <a:t>16/05/2022</a:t>
            </a:fld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 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19BAC0-7567-4F3D-8368-8222F1B7F8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6413" y="301625"/>
            <a:ext cx="1827212" cy="56403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0013" y="301625"/>
            <a:ext cx="5334000" cy="56403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FBFD2B-561F-4266-8C3B-97C363FD26DA}" type="datetime1">
              <a:rPr lang="en-GB" smtClean="0"/>
              <a:pPr>
                <a:defRPr/>
              </a:pPr>
              <a:t>16/05/2022</a:t>
            </a:fld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 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927598-304B-4E7B-BA94-FA376A1BAC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E28890-3123-4B78-AC04-049D0BA92FBF}" type="datetime1">
              <a:rPr lang="en-GB" smtClean="0"/>
              <a:pPr>
                <a:defRPr/>
              </a:pPr>
              <a:t>16/05/2022</a:t>
            </a:fld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 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27E5B4-39F0-43AA-BDA7-C97F776AB0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276DDC-2C91-4A4A-B9E6-7E5467081B67}" type="datetime1">
              <a:rPr lang="en-GB" smtClean="0"/>
              <a:pPr>
                <a:defRPr/>
              </a:pPr>
              <a:t>16/05/2022</a:t>
            </a:fld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 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E852CC-94C4-45F5-89DD-D47C7B8FCC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2225" y="1827213"/>
            <a:ext cx="35814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B811BB-3262-4B14-899C-0009D2B1F2A6}" type="datetime1">
              <a:rPr lang="en-GB" smtClean="0"/>
              <a:pPr>
                <a:defRPr/>
              </a:pPr>
              <a:t>16/05/2022</a:t>
            </a:fld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 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828F04-2782-42DC-9CB8-3AA7882253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21927C-B560-4ED5-AD84-18C7BC7AE495}" type="datetime1">
              <a:rPr lang="en-GB" smtClean="0"/>
              <a:pPr>
                <a:defRPr/>
              </a:pPr>
              <a:t>16/05/2022</a:t>
            </a:fld>
            <a:endParaRPr lang="en-U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 </a:t>
            </a:r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98A2A2-0C48-4500-A34B-17EEA0D2E9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DF01D3-196D-4756-A01D-B2A041CC5366}" type="datetime1">
              <a:rPr lang="en-GB" smtClean="0"/>
              <a:pPr>
                <a:defRPr/>
              </a:pPr>
              <a:t>16/05/2022</a:t>
            </a:fld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 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5B5A84-9E6F-4EDF-97FD-7E6C893D92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BCB621-EB69-44F8-8187-47FA8AE88EE6}" type="datetime1">
              <a:rPr lang="en-GB" smtClean="0"/>
              <a:pPr>
                <a:defRPr/>
              </a:pPr>
              <a:t>16/05/2022</a:t>
            </a:fld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 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EAC991-40F7-46D0-AD9A-EC2BE2330C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5509B2-9265-45E7-A245-CE2AA82ADBC9}" type="datetime1">
              <a:rPr lang="en-GB" smtClean="0"/>
              <a:pPr>
                <a:defRPr/>
              </a:pPr>
              <a:t>16/05/2022</a:t>
            </a:fld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 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DEA6FA-7507-4AAE-9252-B56E4CBF8A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3D7A9A-55EB-4DF2-8460-78ABA1E4B55F}" type="datetime1">
              <a:rPr lang="en-GB" smtClean="0"/>
              <a:pPr>
                <a:defRPr/>
              </a:pPr>
              <a:t>16/05/2022</a:t>
            </a:fld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 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CE688A-3683-4B15-8F47-E51A707044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-3238500" y="0"/>
            <a:ext cx="11925300" cy="3810000"/>
            <a:chOff x="-2040" y="0"/>
            <a:chExt cx="7512" cy="2400"/>
          </a:xfrm>
        </p:grpSpPr>
        <p:sp>
          <p:nvSpPr>
            <p:cNvPr id="16387" name="AutoShape 3"/>
            <p:cNvSpPr>
              <a:spLocks noChangeArrowheads="1"/>
            </p:cNvSpPr>
            <p:nvPr/>
          </p:nvSpPr>
          <p:spPr bwMode="auto">
            <a:xfrm>
              <a:off x="-2040" y="432"/>
              <a:ext cx="2592" cy="1968"/>
            </a:xfrm>
            <a:custGeom>
              <a:avLst/>
              <a:gdLst>
                <a:gd name="G0" fmla="+- 18296 0 0"/>
                <a:gd name="G1" fmla="+- -30880 0 0"/>
                <a:gd name="G2" fmla="+- 31512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50296" y="5746"/>
                </a:cxn>
                <a:cxn ang="0">
                  <a:pos x="64000" y="32000"/>
                </a:cxn>
                <a:cxn ang="0">
                  <a:pos x="50296" y="58253"/>
                </a:cxn>
                <a:cxn ang="0">
                  <a:pos x="50296" y="58253"/>
                </a:cxn>
                <a:cxn ang="0">
                  <a:pos x="50295" y="58253"/>
                </a:cxn>
                <a:cxn ang="0">
                  <a:pos x="50296" y="58254"/>
                </a:cxn>
                <a:cxn ang="0">
                  <a:pos x="50296" y="5746"/>
                </a:cxn>
                <a:cxn ang="0">
                  <a:pos x="50295" y="5746"/>
                </a:cxn>
                <a:cxn ang="0">
                  <a:pos x="50296" y="5746"/>
                </a:cxn>
              </a:cxnLst>
              <a:rect l="T13" t="T15" r="T17" b="T19"/>
              <a:pathLst>
                <a:path w="64000" h="64000">
                  <a:moveTo>
                    <a:pt x="50296" y="5746"/>
                  </a:moveTo>
                  <a:cubicBezTo>
                    <a:pt x="58882" y="11730"/>
                    <a:pt x="64000" y="21534"/>
                    <a:pt x="64000" y="32000"/>
                  </a:cubicBezTo>
                  <a:cubicBezTo>
                    <a:pt x="64000" y="42465"/>
                    <a:pt x="58882" y="52269"/>
                    <a:pt x="50296" y="58253"/>
                  </a:cubicBezTo>
                  <a:cubicBezTo>
                    <a:pt x="50296" y="58253"/>
                    <a:pt x="50296" y="58253"/>
                    <a:pt x="50295" y="58253"/>
                  </a:cubicBezTo>
                  <a:lnTo>
                    <a:pt x="50296" y="58254"/>
                  </a:lnTo>
                  <a:lnTo>
                    <a:pt x="50296" y="5746"/>
                  </a:lnTo>
                  <a:lnTo>
                    <a:pt x="50295" y="5746"/>
                  </a:lnTo>
                  <a:cubicBezTo>
                    <a:pt x="50296" y="5746"/>
                    <a:pt x="50296" y="5746"/>
                    <a:pt x="50296" y="5746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6388" name="AutoShape 4"/>
            <p:cNvSpPr>
              <a:spLocks noChangeArrowheads="1"/>
            </p:cNvSpPr>
            <p:nvPr/>
          </p:nvSpPr>
          <p:spPr bwMode="auto">
            <a:xfrm>
              <a:off x="-1528" y="0"/>
              <a:ext cx="1949" cy="1987"/>
            </a:xfrm>
            <a:custGeom>
              <a:avLst/>
              <a:gdLst>
                <a:gd name="G0" fmla="+- 18077 0 0"/>
                <a:gd name="G1" fmla="+- -30880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50077" y="5595"/>
                </a:cxn>
                <a:cxn ang="0">
                  <a:pos x="64000" y="32000"/>
                </a:cxn>
                <a:cxn ang="0">
                  <a:pos x="50077" y="58404"/>
                </a:cxn>
                <a:cxn ang="0">
                  <a:pos x="50077" y="58404"/>
                </a:cxn>
                <a:cxn ang="0">
                  <a:pos x="50076" y="58404"/>
                </a:cxn>
                <a:cxn ang="0">
                  <a:pos x="50077" y="58405"/>
                </a:cxn>
                <a:cxn ang="0">
                  <a:pos x="50077" y="5595"/>
                </a:cxn>
                <a:cxn ang="0">
                  <a:pos x="50076" y="5595"/>
                </a:cxn>
                <a:cxn ang="0">
                  <a:pos x="50077" y="5595"/>
                </a:cxn>
              </a:cxnLst>
              <a:rect l="T13" t="T15" r="T17" b="T19"/>
              <a:pathLst>
                <a:path w="64000" h="64000">
                  <a:moveTo>
                    <a:pt x="50077" y="5595"/>
                  </a:moveTo>
                  <a:cubicBezTo>
                    <a:pt x="58790" y="11560"/>
                    <a:pt x="64000" y="21440"/>
                    <a:pt x="64000" y="32000"/>
                  </a:cubicBezTo>
                  <a:cubicBezTo>
                    <a:pt x="64000" y="42559"/>
                    <a:pt x="58790" y="52439"/>
                    <a:pt x="50077" y="58404"/>
                  </a:cubicBezTo>
                  <a:cubicBezTo>
                    <a:pt x="50077" y="58404"/>
                    <a:pt x="50077" y="58404"/>
                    <a:pt x="50076" y="58404"/>
                  </a:cubicBezTo>
                  <a:lnTo>
                    <a:pt x="50077" y="58405"/>
                  </a:lnTo>
                  <a:lnTo>
                    <a:pt x="50077" y="5595"/>
                  </a:lnTo>
                  <a:lnTo>
                    <a:pt x="50076" y="5595"/>
                  </a:lnTo>
                  <a:cubicBezTo>
                    <a:pt x="50077" y="5595"/>
                    <a:pt x="50077" y="5595"/>
                    <a:pt x="50077" y="5595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6389" name="Line 5"/>
            <p:cNvSpPr>
              <a:spLocks noChangeShapeType="1"/>
            </p:cNvSpPr>
            <p:nvPr/>
          </p:nvSpPr>
          <p:spPr bwMode="auto">
            <a:xfrm>
              <a:off x="864" y="960"/>
              <a:ext cx="460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</p:grpSp>
      <p:sp>
        <p:nvSpPr>
          <p:cNvPr id="102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370013" y="301625"/>
            <a:ext cx="73136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0013" y="1827213"/>
            <a:ext cx="7313612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392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fld id="{642081CF-51F8-4B14-880B-DEDCC213C93C}" type="datetime1">
              <a:rPr lang="en-GB" smtClean="0"/>
              <a:pPr>
                <a:defRPr/>
              </a:pPr>
              <a:t>16/05/2022</a:t>
            </a:fld>
            <a:endParaRPr lang="en-US"/>
          </a:p>
        </p:txBody>
      </p:sp>
      <p:sp>
        <p:nvSpPr>
          <p:cNvPr id="1639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Confidential </a:t>
            </a:r>
          </a:p>
        </p:txBody>
      </p:sp>
      <p:sp>
        <p:nvSpPr>
          <p:cNvPr id="1639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fld id="{EB74ABE7-3D27-4CD6-A17E-9725CF3F98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2" name="Picture 4" descr="logo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867400" y="0"/>
            <a:ext cx="3276600" cy="8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fc"/>
          <p:cNvSpPr txBox="1"/>
          <p:nvPr userDrawn="1"/>
        </p:nvSpPr>
        <p:spPr>
          <a:xfrm>
            <a:off x="0" y="6642100"/>
            <a:ext cx="9144000" cy="2462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endParaRPr lang="en-US" sz="1000" b="1" i="0" u="none" baseline="0">
              <a:solidFill>
                <a:srgbClr val="3E8430"/>
              </a:solidFill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20" r:id="rId1"/>
    <p:sldLayoutId id="2147484208" r:id="rId2"/>
    <p:sldLayoutId id="2147484209" r:id="rId3"/>
    <p:sldLayoutId id="2147484210" r:id="rId4"/>
    <p:sldLayoutId id="2147484211" r:id="rId5"/>
    <p:sldLayoutId id="2147484212" r:id="rId6"/>
    <p:sldLayoutId id="2147484213" r:id="rId7"/>
    <p:sldLayoutId id="2147484214" r:id="rId8"/>
    <p:sldLayoutId id="2147484215" r:id="rId9"/>
    <p:sldLayoutId id="2147484216" r:id="rId10"/>
    <p:sldLayoutId id="2147484217" r:id="rId11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¡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5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itchFamily="2" charset="2"/>
        <a:buChar char="¡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19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arquistech.com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Relationship Id="rId6" Type="http://schemas.openxmlformats.org/officeDocument/2006/relationships/comments" Target="../comments/commen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95400" y="1295400"/>
            <a:ext cx="7496175" cy="2301875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Tahoma" pitchFamily="34" charset="0"/>
              </a:rPr>
              <a:t>             </a:t>
            </a:r>
            <a:r>
              <a:rPr lang="en-US" sz="3200" kern="1200" dirty="0">
                <a:latin typeface="Century Gothic" panose="020B0502020202020204" pitchFamily="34" charset="0"/>
              </a:rPr>
              <a:t>MARQUIS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Tahoma" pitchFamily="34" charset="0"/>
              </a:rPr>
              <a:t> </a:t>
            </a:r>
            <a:r>
              <a:rPr lang="en-US" sz="3200" kern="1200" dirty="0">
                <a:latin typeface="Century Gothic" panose="020B0502020202020204" pitchFamily="34" charset="0"/>
              </a:rPr>
              <a:t>TECHNOLOGIES</a:t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2895600"/>
            <a:ext cx="6937375" cy="2895600"/>
          </a:xfrm>
        </p:spPr>
        <p:txBody>
          <a:bodyPr/>
          <a:lstStyle/>
          <a:p>
            <a:pPr algn="ctr" eaLnBrk="1" hangingPunct="1"/>
            <a:r>
              <a:rPr lang="en-US" sz="2400" b="1" kern="1200" dirty="0">
                <a:solidFill>
                  <a:schemeClr val="tx2"/>
                </a:solidFill>
                <a:latin typeface="Century Gothic" panose="020B0502020202020204" pitchFamily="34" charset="0"/>
                <a:ea typeface="+mj-ea"/>
                <a:cs typeface="+mj-cs"/>
              </a:rPr>
              <a:t>Drive Route- </a:t>
            </a:r>
            <a:r>
              <a:rPr lang="en-IN" sz="2400" b="1" kern="1200" dirty="0">
                <a:solidFill>
                  <a:schemeClr val="tx2"/>
                </a:solidFill>
                <a:latin typeface="Century Gothic" panose="020B0502020202020204" pitchFamily="34" charset="0"/>
                <a:ea typeface="+mj-ea"/>
                <a:cs typeface="+mj-cs"/>
              </a:rPr>
              <a:t>Budapest</a:t>
            </a:r>
            <a:r>
              <a:rPr lang="en-US" sz="2400" b="1" kern="1200" dirty="0">
                <a:solidFill>
                  <a:schemeClr val="tx2"/>
                </a:solidFill>
                <a:latin typeface="Century Gothic" panose="020B0502020202020204" pitchFamily="34" charset="0"/>
                <a:ea typeface="+mj-ea"/>
                <a:cs typeface="+mj-cs"/>
              </a:rPr>
              <a:t>/ </a:t>
            </a:r>
            <a:r>
              <a:rPr lang="en-IN" sz="2400" b="1" kern="1200" dirty="0">
                <a:solidFill>
                  <a:schemeClr val="tx2"/>
                </a:solidFill>
                <a:latin typeface="Century Gothic" panose="020B0502020202020204" pitchFamily="34" charset="0"/>
                <a:ea typeface="+mj-ea"/>
                <a:cs typeface="+mj-cs"/>
              </a:rPr>
              <a:t>Hungary</a:t>
            </a:r>
            <a:endParaRPr lang="en-US" sz="2400" b="1" kern="1200" dirty="0">
              <a:solidFill>
                <a:schemeClr val="tx2"/>
              </a:solidFill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457200" y="457200"/>
            <a:ext cx="8229600" cy="1143000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  <a:t>		</a:t>
            </a:r>
            <a:br>
              <a:rPr lang="en-US" sz="60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endParaRPr lang="en-US" sz="60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143000"/>
            <a:ext cx="8229600" cy="3352800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buNone/>
              <a:defRPr/>
            </a:pPr>
            <a:endParaRPr lang="en-U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en-US" sz="28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  <a:t>THANK YOU</a:t>
            </a:r>
            <a:endParaRPr lang="en-U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en-US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cs typeface="Times New Roman" pitchFamily="18" charset="0"/>
              </a:rPr>
              <a:t>MARQUIS TECHNOLOGIES</a:t>
            </a:r>
          </a:p>
          <a:p>
            <a:pPr algn="ctr">
              <a:spcBef>
                <a:spcPct val="50000"/>
              </a:spcBef>
              <a:defRPr/>
            </a:pPr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hlinkClick r:id="rId2"/>
            </a:endParaRPr>
          </a:p>
          <a:p>
            <a:pPr algn="ctr">
              <a:spcBef>
                <a:spcPct val="50000"/>
              </a:spcBef>
              <a:defRPr/>
            </a:pPr>
            <a:r>
              <a:rPr lang="en-US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hlinkClick r:id="rId2"/>
              </a:rPr>
              <a:t>www.marquistech.com</a:t>
            </a:r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</a:endParaRPr>
          </a:p>
          <a:p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5"/>
          <p:cNvSpPr txBox="1">
            <a:spLocks noChangeArrowheads="1"/>
          </p:cNvSpPr>
          <p:nvPr/>
        </p:nvSpPr>
        <p:spPr bwMode="auto">
          <a:xfrm>
            <a:off x="0" y="772180"/>
            <a:ext cx="9144000" cy="523220"/>
          </a:xfrm>
          <a:prstGeom prst="rect">
            <a:avLst/>
          </a:prstGeom>
          <a:solidFill>
            <a:srgbClr val="437D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Travel to </a:t>
            </a:r>
            <a:r>
              <a:rPr lang="en-IN" sz="2800" b="1" dirty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Johannesburg</a:t>
            </a:r>
            <a:r>
              <a:rPr lang="en-US" sz="2800" b="1" dirty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 (</a:t>
            </a:r>
            <a:r>
              <a:rPr lang="en-IN" sz="2800" b="1" dirty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South Africa</a:t>
            </a:r>
            <a:r>
              <a:rPr lang="en-US" sz="2800" b="1" dirty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)</a:t>
            </a:r>
          </a:p>
        </p:txBody>
      </p:sp>
      <p:sp>
        <p:nvSpPr>
          <p:cNvPr id="17412" name="Rectangle 5"/>
          <p:cNvSpPr txBox="1">
            <a:spLocks noGrp="1" noChangeArrowheads="1"/>
          </p:cNvSpPr>
          <p:nvPr/>
        </p:nvSpPr>
        <p:spPr bwMode="auto">
          <a:xfrm>
            <a:off x="2514600" y="6208637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1400" dirty="0">
              <a:latin typeface="Calibri" pitchFamily="34" charset="0"/>
              <a:ea typeface="ヒラギノ角ゴ Pro W3" pitchFamily="124" charset="-128"/>
            </a:endParaRPr>
          </a:p>
        </p:txBody>
      </p:sp>
      <p:sp>
        <p:nvSpPr>
          <p:cNvPr id="17414" name="Rectangle 6"/>
          <p:cNvSpPr txBox="1">
            <a:spLocks noGrp="1" noChangeArrowheads="1"/>
          </p:cNvSpPr>
          <p:nvPr/>
        </p:nvSpPr>
        <p:spPr bwMode="auto">
          <a:xfrm>
            <a:off x="8229600" y="64008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de-DE" sz="1400" dirty="0">
              <a:latin typeface="Lucida Grande" pitchFamily="1" charset="0"/>
              <a:ea typeface="ヒラギノ角ゴ Pro W3" pitchFamily="124" charset="-128"/>
            </a:endParaRPr>
          </a:p>
        </p:txBody>
      </p:sp>
      <p:graphicFrame>
        <p:nvGraphicFramePr>
          <p:cNvPr id="17556" name="Group 1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6471404"/>
              </p:ext>
            </p:extLst>
          </p:nvPr>
        </p:nvGraphicFramePr>
        <p:xfrm>
          <a:off x="1524000" y="2590800"/>
          <a:ext cx="6400800" cy="1341120"/>
        </p:xfrm>
        <a:graphic>
          <a:graphicData uri="http://schemas.openxmlformats.org/drawingml/2006/table">
            <a:tbl>
              <a:tblPr/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43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Country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Hungary</a:t>
                      </a:r>
                      <a:endParaRPr kumimoji="0" lang="en-US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Continent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Europe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City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B</a:t>
                      </a:r>
                      <a:r>
                        <a:rPr kumimoji="0" lang="en-IN" sz="16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udapest</a:t>
                      </a:r>
                      <a:endParaRPr kumimoji="0" lang="en-US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Time Zone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B</a:t>
                      </a:r>
                      <a:r>
                        <a:rPr kumimoji="0" lang="en-IN" sz="16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udapest</a:t>
                      </a:r>
                      <a:r>
                        <a:rPr kumimoji="0" lang="en-IN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, Hungary (GMT+2)</a:t>
                      </a:r>
                      <a:endParaRPr kumimoji="0" lang="en-US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61680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3200400"/>
            <a:ext cx="7313612" cy="1143000"/>
          </a:xfrm>
        </p:spPr>
        <p:txBody>
          <a:bodyPr/>
          <a:lstStyle/>
          <a:p>
            <a:r>
              <a:rPr lang="en-US" sz="1100" dirty="0">
                <a:solidFill>
                  <a:schemeClr val="tx1"/>
                </a:solidFill>
              </a:rPr>
              <a:t>	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27E5B4-39F0-43AA-BDA7-C97F776AB08E}" type="slidenum">
              <a:rPr lang="en-US" sz="1100" smtClean="0">
                <a:latin typeface="+mj-lt"/>
              </a:rPr>
              <a:pPr>
                <a:defRPr/>
              </a:pPr>
              <a:t>3</a:t>
            </a:fld>
            <a:endParaRPr lang="en-US" sz="1100"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00200" y="908464"/>
            <a:ext cx="48764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+mj-lt"/>
                <a:ea typeface="+mj-ea"/>
                <a:cs typeface="+mj-cs"/>
              </a:rPr>
              <a:t>Operators in </a:t>
            </a:r>
            <a:r>
              <a:rPr lang="en-IN" sz="3200" dirty="0">
                <a:latin typeface="+mj-lt"/>
                <a:ea typeface="+mj-ea"/>
                <a:cs typeface="+mj-cs"/>
              </a:rPr>
              <a:t>South Africa:</a:t>
            </a:r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879611CB-F788-4D8F-AC29-413DC3A909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4103800"/>
              </p:ext>
            </p:extLst>
          </p:nvPr>
        </p:nvGraphicFramePr>
        <p:xfrm>
          <a:off x="1447801" y="1601127"/>
          <a:ext cx="6553200" cy="13191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4400">
                  <a:extLst>
                    <a:ext uri="{9D8B030D-6E8A-4147-A177-3AD203B41FA5}">
                      <a16:colId xmlns:a16="http://schemas.microsoft.com/office/drawing/2014/main" val="1648588556"/>
                    </a:ext>
                  </a:extLst>
                </a:gridCol>
                <a:gridCol w="2184400">
                  <a:extLst>
                    <a:ext uri="{9D8B030D-6E8A-4147-A177-3AD203B41FA5}">
                      <a16:colId xmlns:a16="http://schemas.microsoft.com/office/drawing/2014/main" val="4109103369"/>
                    </a:ext>
                  </a:extLst>
                </a:gridCol>
                <a:gridCol w="2184400">
                  <a:extLst>
                    <a:ext uri="{9D8B030D-6E8A-4147-A177-3AD203B41FA5}">
                      <a16:colId xmlns:a16="http://schemas.microsoft.com/office/drawing/2014/main" val="2854668208"/>
                    </a:ext>
                  </a:extLst>
                </a:gridCol>
              </a:tblGrid>
              <a:tr h="18643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effectLst/>
                        </a:rPr>
                        <a:t>MCC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8517" marR="8517" marT="85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effectLst/>
                        </a:rPr>
                        <a:t>MNC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8517" marR="8517" marT="85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effectLst/>
                        </a:rPr>
                        <a:t>Operator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8517" marR="8517" marT="85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3922383"/>
                  </a:ext>
                </a:extLst>
              </a:tr>
              <a:tr h="242345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216</a:t>
                      </a:r>
                      <a:endParaRPr lang="th-TH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30</a:t>
                      </a:r>
                      <a:endParaRPr lang="th-TH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Telekom HU</a:t>
                      </a:r>
                      <a:endParaRPr lang="th-TH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7281037"/>
                  </a:ext>
                </a:extLst>
              </a:tr>
              <a:tr h="242345">
                <a:tc>
                  <a:txBody>
                    <a:bodyPr/>
                    <a:lstStyle/>
                    <a:p>
                      <a:pPr algn="ctr"/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Verdana"/>
                          <a:ea typeface="+mn-ea"/>
                          <a:cs typeface="+mn-cs"/>
                        </a:rPr>
                        <a:t>216</a:t>
                      </a:r>
                      <a:endParaRPr lang="th-TH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01</a:t>
                      </a:r>
                      <a:endParaRPr lang="th-TH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Telenor HU</a:t>
                      </a:r>
                      <a:endParaRPr lang="th-TH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2673788"/>
                  </a:ext>
                </a:extLst>
              </a:tr>
              <a:tr h="242345">
                <a:tc>
                  <a:txBody>
                    <a:bodyPr/>
                    <a:lstStyle/>
                    <a:p>
                      <a:pPr algn="ctr"/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Verdana"/>
                          <a:ea typeface="+mn-ea"/>
                          <a:cs typeface="+mn-cs"/>
                        </a:rPr>
                        <a:t>216</a:t>
                      </a:r>
                      <a:endParaRPr lang="th-TH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70</a:t>
                      </a:r>
                      <a:endParaRPr lang="th-TH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Vodafone HU</a:t>
                      </a:r>
                      <a:endParaRPr lang="th-TH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3232731"/>
                  </a:ext>
                </a:extLst>
              </a:tr>
              <a:tr h="24234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Verdana"/>
                          <a:ea typeface="+mn-ea"/>
                          <a:cs typeface="+mn-cs"/>
                        </a:rPr>
                        <a:t>216</a:t>
                      </a:r>
                      <a:endParaRPr lang="th-TH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03</a:t>
                      </a:r>
                      <a:endParaRPr lang="th-TH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DIGI HU</a:t>
                      </a:r>
                      <a:endParaRPr lang="th-TH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3694621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7CEE76E0-FAA6-479E-8350-95F1ABCC93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5890163"/>
              </p:ext>
            </p:extLst>
          </p:nvPr>
        </p:nvGraphicFramePr>
        <p:xfrm>
          <a:off x="620754" y="3200400"/>
          <a:ext cx="3898900" cy="1373083"/>
        </p:xfrm>
        <a:graphic>
          <a:graphicData uri="http://schemas.openxmlformats.org/drawingml/2006/table">
            <a:tbl>
              <a:tblPr/>
              <a:tblGrid>
                <a:gridCol w="355600">
                  <a:extLst>
                    <a:ext uri="{9D8B030D-6E8A-4147-A177-3AD203B41FA5}">
                      <a16:colId xmlns:a16="http://schemas.microsoft.com/office/drawing/2014/main" val="421829162"/>
                    </a:ext>
                  </a:extLst>
                </a:gridCol>
                <a:gridCol w="2832100">
                  <a:extLst>
                    <a:ext uri="{9D8B030D-6E8A-4147-A177-3AD203B41FA5}">
                      <a16:colId xmlns:a16="http://schemas.microsoft.com/office/drawing/2014/main" val="748903942"/>
                    </a:ext>
                  </a:extLst>
                </a:gridCol>
                <a:gridCol w="711200">
                  <a:extLst>
                    <a:ext uri="{9D8B030D-6E8A-4147-A177-3AD203B41FA5}">
                      <a16:colId xmlns:a16="http://schemas.microsoft.com/office/drawing/2014/main" val="501522853"/>
                    </a:ext>
                  </a:extLst>
                </a:gridCol>
              </a:tblGrid>
              <a:tr h="190500"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Telekom Network Info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019503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RAT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Band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Comment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27376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N77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NSA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3172801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Band 3, Band 7,Band 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4759445"/>
                  </a:ext>
                </a:extLst>
              </a:tr>
              <a:tr h="26246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U1</a:t>
                      </a:r>
                      <a:endParaRPr lang="en-US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7409093"/>
                  </a:ext>
                </a:extLst>
              </a:tr>
              <a:tr h="6879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900 / 1800MHz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8058511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B2E2117C-CA97-4D24-B6C0-1985EE7BC3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000635"/>
              </p:ext>
            </p:extLst>
          </p:nvPr>
        </p:nvGraphicFramePr>
        <p:xfrm>
          <a:off x="4724401" y="3190876"/>
          <a:ext cx="3898900" cy="1436179"/>
        </p:xfrm>
        <a:graphic>
          <a:graphicData uri="http://schemas.openxmlformats.org/drawingml/2006/table">
            <a:tbl>
              <a:tblPr/>
              <a:tblGrid>
                <a:gridCol w="355600">
                  <a:extLst>
                    <a:ext uri="{9D8B030D-6E8A-4147-A177-3AD203B41FA5}">
                      <a16:colId xmlns:a16="http://schemas.microsoft.com/office/drawing/2014/main" val="451028977"/>
                    </a:ext>
                  </a:extLst>
                </a:gridCol>
                <a:gridCol w="2832100">
                  <a:extLst>
                    <a:ext uri="{9D8B030D-6E8A-4147-A177-3AD203B41FA5}">
                      <a16:colId xmlns:a16="http://schemas.microsoft.com/office/drawing/2014/main" val="1458940016"/>
                    </a:ext>
                  </a:extLst>
                </a:gridCol>
                <a:gridCol w="711200">
                  <a:extLst>
                    <a:ext uri="{9D8B030D-6E8A-4147-A177-3AD203B41FA5}">
                      <a16:colId xmlns:a16="http://schemas.microsoft.com/office/drawing/2014/main" val="2527952287"/>
                    </a:ext>
                  </a:extLst>
                </a:gridCol>
              </a:tblGrid>
              <a:tr h="200191"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Telenor Network Info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2675666"/>
                  </a:ext>
                </a:extLst>
              </a:tr>
              <a:tr h="26653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RAT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Band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Comment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8119249"/>
                  </a:ext>
                </a:extLst>
              </a:tr>
              <a:tr h="18517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N77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NSA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2051442"/>
                  </a:ext>
                </a:extLst>
              </a:tr>
              <a:tr h="18517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Band 3, Band 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4782115"/>
                  </a:ext>
                </a:extLst>
              </a:tr>
              <a:tr h="20019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U1, U8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6758627"/>
                  </a:ext>
                </a:extLst>
              </a:tr>
              <a:tr h="39891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900, 1800Mhz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4094650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A584CCB6-7226-47F7-A529-C9B8D2CC69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2273021"/>
              </p:ext>
            </p:extLst>
          </p:nvPr>
        </p:nvGraphicFramePr>
        <p:xfrm>
          <a:off x="4724401" y="4724400"/>
          <a:ext cx="3898900" cy="1468755"/>
        </p:xfrm>
        <a:graphic>
          <a:graphicData uri="http://schemas.openxmlformats.org/drawingml/2006/table">
            <a:tbl>
              <a:tblPr/>
              <a:tblGrid>
                <a:gridCol w="355600">
                  <a:extLst>
                    <a:ext uri="{9D8B030D-6E8A-4147-A177-3AD203B41FA5}">
                      <a16:colId xmlns:a16="http://schemas.microsoft.com/office/drawing/2014/main" val="1756085795"/>
                    </a:ext>
                  </a:extLst>
                </a:gridCol>
                <a:gridCol w="2832100">
                  <a:extLst>
                    <a:ext uri="{9D8B030D-6E8A-4147-A177-3AD203B41FA5}">
                      <a16:colId xmlns:a16="http://schemas.microsoft.com/office/drawing/2014/main" val="3494566417"/>
                    </a:ext>
                  </a:extLst>
                </a:gridCol>
                <a:gridCol w="711200">
                  <a:extLst>
                    <a:ext uri="{9D8B030D-6E8A-4147-A177-3AD203B41FA5}">
                      <a16:colId xmlns:a16="http://schemas.microsoft.com/office/drawing/2014/main" val="2035193060"/>
                    </a:ext>
                  </a:extLst>
                </a:gridCol>
              </a:tblGrid>
              <a:tr h="190500"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DIGI Network Info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901825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RAT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Band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Comment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641107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N77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NSA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4612503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Band 3, Band 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19495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Not supported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259622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900 / 1800MHz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6852913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57DB076A-B865-D51B-36C3-E1FC28000C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5405030"/>
              </p:ext>
            </p:extLst>
          </p:nvPr>
        </p:nvGraphicFramePr>
        <p:xfrm>
          <a:off x="620754" y="4724401"/>
          <a:ext cx="3898900" cy="1295399"/>
        </p:xfrm>
        <a:graphic>
          <a:graphicData uri="http://schemas.openxmlformats.org/drawingml/2006/table">
            <a:tbl>
              <a:tblPr/>
              <a:tblGrid>
                <a:gridCol w="355600">
                  <a:extLst>
                    <a:ext uri="{9D8B030D-6E8A-4147-A177-3AD203B41FA5}">
                      <a16:colId xmlns:a16="http://schemas.microsoft.com/office/drawing/2014/main" val="421829162"/>
                    </a:ext>
                  </a:extLst>
                </a:gridCol>
                <a:gridCol w="2832100">
                  <a:extLst>
                    <a:ext uri="{9D8B030D-6E8A-4147-A177-3AD203B41FA5}">
                      <a16:colId xmlns:a16="http://schemas.microsoft.com/office/drawing/2014/main" val="748903942"/>
                    </a:ext>
                  </a:extLst>
                </a:gridCol>
                <a:gridCol w="711200">
                  <a:extLst>
                    <a:ext uri="{9D8B030D-6E8A-4147-A177-3AD203B41FA5}">
                      <a16:colId xmlns:a16="http://schemas.microsoft.com/office/drawing/2014/main" val="501522853"/>
                    </a:ext>
                  </a:extLst>
                </a:gridCol>
              </a:tblGrid>
              <a:tr h="208673"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Vodafone Network Info1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0195037"/>
                  </a:ext>
                </a:extLst>
              </a:tr>
              <a:tr h="20867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RAT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Band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Comment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273761"/>
                  </a:ext>
                </a:extLst>
              </a:tr>
              <a:tr h="1982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N77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NSA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4759445"/>
                  </a:ext>
                </a:extLst>
              </a:tr>
              <a:tr h="1982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Band 7, band 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0951288"/>
                  </a:ext>
                </a:extLst>
              </a:tr>
              <a:tr h="28750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U1, U8</a:t>
                      </a:r>
                      <a:endParaRPr lang="en-US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7409093"/>
                  </a:ext>
                </a:extLst>
              </a:tr>
              <a:tr h="19406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900 / 1800MHz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80585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5598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419100"/>
            <a:ext cx="7540625" cy="1143000"/>
          </a:xfrm>
        </p:spPr>
        <p:txBody>
          <a:bodyPr/>
          <a:lstStyle/>
          <a:p>
            <a:r>
              <a:rPr lang="en-US" dirty="0"/>
              <a:t>  Operators and general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676400"/>
            <a:ext cx="7616825" cy="32004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Telekom HU- Supports 5G,LTE, VoLTE, VoWifi , WCDMA and 2G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Telenor HU- Supports 5G, LTE, VoLTE, WCDMA and 2G</a:t>
            </a:r>
          </a:p>
          <a:p>
            <a:pPr marL="0" indent="0">
              <a:buNone/>
            </a:pP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Vodafone HU- Supports 5G, LTE, VoLTE, WCDMA and 2G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DIGI HU- Supports 5G , LTE, VoLTE,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VoWIFI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, and 2G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27E5B4-39F0-43AA-BDA7-C97F776AB08E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6749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5"/>
          <p:cNvSpPr txBox="1">
            <a:spLocks noChangeArrowheads="1"/>
          </p:cNvSpPr>
          <p:nvPr/>
        </p:nvSpPr>
        <p:spPr bwMode="auto">
          <a:xfrm>
            <a:off x="0" y="772180"/>
            <a:ext cx="9144000" cy="523220"/>
          </a:xfrm>
          <a:prstGeom prst="rect">
            <a:avLst/>
          </a:prstGeom>
          <a:solidFill>
            <a:srgbClr val="437D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2800" b="1" dirty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RSRP Criteria</a:t>
            </a:r>
          </a:p>
        </p:txBody>
      </p:sp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228600" y="1408113"/>
            <a:ext cx="6705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4039" name="Rectangle 6"/>
          <p:cNvSpPr txBox="1">
            <a:spLocks noGrp="1" noChangeArrowheads="1"/>
          </p:cNvSpPr>
          <p:nvPr/>
        </p:nvSpPr>
        <p:spPr bwMode="auto">
          <a:xfrm>
            <a:off x="8382000" y="64008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de-DE" sz="1400" dirty="0">
              <a:latin typeface="Lucida Grande" pitchFamily="1" charset="0"/>
              <a:ea typeface="ヒラギノ角ゴ Pro W3" pitchFamily="124" charset="-128"/>
            </a:endParaRPr>
          </a:p>
        </p:txBody>
      </p:sp>
      <p:sp>
        <p:nvSpPr>
          <p:cNvPr id="10" name="Content Placeholder 1"/>
          <p:cNvSpPr txBox="1">
            <a:spLocks/>
          </p:cNvSpPr>
          <p:nvPr/>
        </p:nvSpPr>
        <p:spPr>
          <a:xfrm>
            <a:off x="682978" y="2057400"/>
            <a:ext cx="8458200" cy="4191000"/>
          </a:xfrm>
          <a:prstGeom prst="rect">
            <a:avLst/>
          </a:prstGeom>
        </p:spPr>
        <p:txBody>
          <a:bodyPr/>
          <a:lstStyle>
            <a:lvl1pPr marL="365125" indent="-255588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eaLnBrk="1" fontAlgn="base" hangingPunct="1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eaLnBrk="1" fontAlgn="base" hangingPunct="1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fontAlgn="base" hangingPunct="1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fontAlgn="base" hangingPunct="1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537" indent="0">
              <a:buFont typeface="Wingdings 3" pitchFamily="18" charset="2"/>
              <a:buNone/>
            </a:pPr>
            <a:endParaRPr lang="en-US" sz="2400" b="1" dirty="0">
              <a:latin typeface="Calibri" pitchFamily="34" charset="0"/>
              <a:cs typeface="Calibri" pitchFamily="34" charset="0"/>
            </a:endParaRPr>
          </a:p>
          <a:p>
            <a:pPr marL="109537" indent="0">
              <a:buFont typeface="Wingdings 3" pitchFamily="18" charset="2"/>
              <a:buNone/>
            </a:pPr>
            <a:endParaRPr lang="en-US" sz="2400" b="1" dirty="0">
              <a:latin typeface="Calibri" pitchFamily="34" charset="0"/>
              <a:cs typeface="Calibri" pitchFamily="34" charset="0"/>
            </a:endParaRPr>
          </a:p>
          <a:p>
            <a:r>
              <a:rPr lang="en-US" sz="2400" b="1" dirty="0">
                <a:latin typeface="Calibri" pitchFamily="34" charset="0"/>
                <a:cs typeface="Calibri" pitchFamily="34" charset="0"/>
              </a:rPr>
              <a:t>Near Cell	</a:t>
            </a:r>
            <a:r>
              <a:rPr lang="en-US" sz="2400" dirty="0"/>
              <a:t>:-</a:t>
            </a:r>
            <a:r>
              <a:rPr lang="en-US" sz="20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Stationary: RSRP : -65dbm to -85dbm   </a:t>
            </a:r>
          </a:p>
          <a:p>
            <a:r>
              <a:rPr lang="en-US" sz="2400" b="1" dirty="0">
                <a:latin typeface="Calibri" pitchFamily="34" charset="0"/>
                <a:cs typeface="Calibri" pitchFamily="34" charset="0"/>
              </a:rPr>
              <a:t>Cell Edge	</a:t>
            </a:r>
            <a:r>
              <a:rPr lang="en-US" sz="2400" dirty="0"/>
              <a:t>:-</a:t>
            </a:r>
            <a:r>
              <a:rPr lang="en-US" sz="20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Stationary: RSRP : -95dbm to -110dbm   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  <a:p>
            <a:r>
              <a:rPr lang="en-US" sz="2400" b="1" dirty="0">
                <a:latin typeface="Calibri" pitchFamily="34" charset="0"/>
                <a:cs typeface="Calibri" pitchFamily="34" charset="0"/>
              </a:rPr>
              <a:t>Mixed</a:t>
            </a:r>
            <a:r>
              <a:rPr lang="en-US" sz="2400" dirty="0"/>
              <a:t>	:-</a:t>
            </a:r>
            <a:r>
              <a:rPr lang="en-US" sz="20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Mobility: RSRP    : -65dbm to -120dbm</a:t>
            </a:r>
            <a:endParaRPr lang="en-US" sz="2000" b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97792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69A83DA6-75A5-4719-A061-988448D6732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sz="700" dirty="0">
              <a:latin typeface="+mn-lt"/>
            </a:endParaRPr>
          </a:p>
        </p:txBody>
      </p:sp>
      <p:sp>
        <p:nvSpPr>
          <p:cNvPr id="12" name="Subtitle 11">
            <a:extLst>
              <a:ext uri="{FF2B5EF4-FFF2-40B4-BE49-F238E27FC236}">
                <a16:creationId xmlns:a16="http://schemas.microsoft.com/office/drawing/2014/main" id="{6FD2F6A5-76D6-4467-9DB4-6131C03BB8A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sz="70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84BFF3-EE12-41B4-8648-2C941B07B7D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/>
          <a:p>
            <a:fld id="{0ABCB621-EB69-44F8-8187-47FA8AE88EE6}" type="datetime1">
              <a:rPr lang="en-GB" sz="700" smtClean="0">
                <a:latin typeface="+mn-lt"/>
              </a:rPr>
              <a:pPr/>
              <a:t>16/05/2022</a:t>
            </a:fld>
            <a:endParaRPr lang="en-US" sz="700">
              <a:latin typeface="+mn-lt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349C8B6-2A8C-4FF9-90DB-D48BBDD74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/>
          <a:p>
            <a:r>
              <a:rPr lang="en-US" sz="700">
                <a:latin typeface="+mn-lt"/>
              </a:rPr>
              <a:t>Confidential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DEF0F9-1950-4C37-88FD-874D8567C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/>
          <a:p>
            <a:fld id="{BDEAC991-40F7-46D0-AD9A-EC2BE2330C24}" type="slidenum">
              <a:rPr lang="en-US" sz="700" smtClean="0">
                <a:latin typeface="+mn-lt"/>
              </a:rPr>
              <a:pPr/>
              <a:t>6</a:t>
            </a:fld>
            <a:endParaRPr lang="en-US" sz="700">
              <a:latin typeface="+mn-lt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898AF62E-74C4-48CE-893B-0844BDDD84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2802317"/>
              </p:ext>
            </p:extLst>
          </p:nvPr>
        </p:nvGraphicFramePr>
        <p:xfrm>
          <a:off x="342901" y="696237"/>
          <a:ext cx="8458197" cy="60783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83834">
                  <a:extLst>
                    <a:ext uri="{9D8B030D-6E8A-4147-A177-3AD203B41FA5}">
                      <a16:colId xmlns:a16="http://schemas.microsoft.com/office/drawing/2014/main" val="2901978239"/>
                    </a:ext>
                  </a:extLst>
                </a:gridCol>
                <a:gridCol w="2692102">
                  <a:extLst>
                    <a:ext uri="{9D8B030D-6E8A-4147-A177-3AD203B41FA5}">
                      <a16:colId xmlns:a16="http://schemas.microsoft.com/office/drawing/2014/main" val="1995230697"/>
                    </a:ext>
                  </a:extLst>
                </a:gridCol>
                <a:gridCol w="2774986">
                  <a:extLst>
                    <a:ext uri="{9D8B030D-6E8A-4147-A177-3AD203B41FA5}">
                      <a16:colId xmlns:a16="http://schemas.microsoft.com/office/drawing/2014/main" val="1834744254"/>
                    </a:ext>
                  </a:extLst>
                </a:gridCol>
                <a:gridCol w="1707275">
                  <a:extLst>
                    <a:ext uri="{9D8B030D-6E8A-4147-A177-3AD203B41FA5}">
                      <a16:colId xmlns:a16="http://schemas.microsoft.com/office/drawing/2014/main" val="3044450907"/>
                    </a:ext>
                  </a:extLst>
                </a:gridCol>
              </a:tblGrid>
              <a:tr h="222055">
                <a:tc>
                  <a:txBody>
                    <a:bodyPr/>
                    <a:lstStyle/>
                    <a:p>
                      <a:pPr algn="ctr"/>
                      <a:r>
                        <a:rPr lang="en-IN" sz="700" dirty="0">
                          <a:effectLst/>
                        </a:rPr>
                        <a:t>Operator</a:t>
                      </a:r>
                      <a:endParaRPr lang="en-IN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497" marR="42497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700" dirty="0">
                          <a:effectLst/>
                        </a:rPr>
                        <a:t>Mobility Scenario </a:t>
                      </a:r>
                      <a:endParaRPr lang="en-IN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497" marR="42497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700" dirty="0">
                          <a:effectLst/>
                        </a:rPr>
                        <a:t>Location Tested</a:t>
                      </a:r>
                      <a:endParaRPr lang="en-IN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497" marR="42497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700" dirty="0">
                          <a:effectLst/>
                        </a:rPr>
                        <a:t> Latitude/ Longitude</a:t>
                      </a:r>
                      <a:endParaRPr lang="en-IN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497" marR="42497" marT="0" marB="0" anchor="ctr"/>
                </a:tc>
                <a:extLst>
                  <a:ext uri="{0D108BD9-81ED-4DB2-BD59-A6C34878D82A}">
                    <a16:rowId xmlns:a16="http://schemas.microsoft.com/office/drawing/2014/main" val="1070346377"/>
                  </a:ext>
                </a:extLst>
              </a:tr>
              <a:tr h="184832">
                <a:tc rowSpan="6">
                  <a:txBody>
                    <a:bodyPr/>
                    <a:lstStyle/>
                    <a:p>
                      <a:pPr algn="ctr"/>
                      <a:r>
                        <a:rPr lang="en-IN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Telekom HU</a:t>
                      </a:r>
                    </a:p>
                  </a:txBody>
                  <a:tcPr marL="42497" marR="42497" marT="0" marB="0" anchor="ctr"/>
                </a:tc>
                <a:tc>
                  <a:txBody>
                    <a:bodyPr/>
                    <a:lstStyle/>
                    <a:p>
                      <a:r>
                        <a:rPr lang="en-IN" sz="8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+mn-cs"/>
                        </a:rPr>
                        <a:t>4G-3G-4G HO SPOT</a:t>
                      </a:r>
                      <a:endParaRPr lang="en-IN" sz="8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42497" marR="42497" marT="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Astoria &gt; Blaha &gt; Keleti </a:t>
                      </a:r>
                      <a:endParaRPr lang="en-IN" sz="8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2497" marR="42497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8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47.494257, 19.060247</a:t>
                      </a:r>
                    </a:p>
                  </a:txBody>
                  <a:tcPr marL="42497" marR="42497" marT="0" marB="0" anchor="ctr"/>
                </a:tc>
                <a:extLst>
                  <a:ext uri="{0D108BD9-81ED-4DB2-BD59-A6C34878D82A}">
                    <a16:rowId xmlns:a16="http://schemas.microsoft.com/office/drawing/2014/main" val="2104726692"/>
                  </a:ext>
                </a:extLst>
              </a:tr>
              <a:tr h="218499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7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SRVCC</a:t>
                      </a:r>
                      <a:r>
                        <a:rPr lang="en-IN" sz="700" dirty="0">
                          <a:effectLst/>
                        </a:rPr>
                        <a:t> to 3G/2G</a:t>
                      </a:r>
                      <a:endParaRPr lang="en-IN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497" marR="42497" marT="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Location not found</a:t>
                      </a:r>
                      <a:endParaRPr lang="en-IN" sz="8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2497" marR="42497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8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NA</a:t>
                      </a:r>
                    </a:p>
                  </a:txBody>
                  <a:tcPr marL="42497" marR="42497" marT="0" marB="0" anchor="ctr"/>
                </a:tc>
                <a:extLst>
                  <a:ext uri="{0D108BD9-81ED-4DB2-BD59-A6C34878D82A}">
                    <a16:rowId xmlns:a16="http://schemas.microsoft.com/office/drawing/2014/main" val="507926505"/>
                  </a:ext>
                </a:extLst>
              </a:tr>
              <a:tr h="184832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8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+mn-cs"/>
                        </a:rPr>
                        <a:t>IRAT</a:t>
                      </a:r>
                      <a:endParaRPr lang="en-IN" sz="8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42497" marR="42497" marT="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Astoria &gt; Blaha &gt; Keleti </a:t>
                      </a:r>
                      <a:endParaRPr lang="en-IN" sz="8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2497" marR="42497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8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47.492892, 19.059967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sz="8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2497" marR="42497" marT="0" marB="0" anchor="ctr"/>
                </a:tc>
                <a:extLst>
                  <a:ext uri="{0D108BD9-81ED-4DB2-BD59-A6C34878D82A}">
                    <a16:rowId xmlns:a16="http://schemas.microsoft.com/office/drawing/2014/main" val="3645714692"/>
                  </a:ext>
                </a:extLst>
              </a:tr>
              <a:tr h="233795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700" dirty="0">
                          <a:effectLst/>
                        </a:rPr>
                        <a:t>Good Coverage for Testing</a:t>
                      </a:r>
                      <a:endParaRPr lang="en-IN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497" marR="42497" marT="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Astoria &gt; Blaha &gt; Keleti </a:t>
                      </a:r>
                      <a:endParaRPr lang="en-IN" sz="8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2497" marR="42497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8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47.494257, 19.060247</a:t>
                      </a:r>
                    </a:p>
                  </a:txBody>
                  <a:tcPr marL="42497" marR="42497" marT="0" marB="0" anchor="ctr"/>
                </a:tc>
                <a:extLst>
                  <a:ext uri="{0D108BD9-81ED-4DB2-BD59-A6C34878D82A}">
                    <a16:rowId xmlns:a16="http://schemas.microsoft.com/office/drawing/2014/main" val="2239307666"/>
                  </a:ext>
                </a:extLst>
              </a:tr>
              <a:tr h="149797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700">
                          <a:effectLst/>
                        </a:rPr>
                        <a:t>Poor Coverage for testing</a:t>
                      </a:r>
                      <a:endParaRPr lang="en-IN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497" marR="42497" marT="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Astoria &gt; Blaha &gt; Keleti </a:t>
                      </a:r>
                      <a:endParaRPr lang="en-IN" sz="8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2497" marR="42497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8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47.492892, 19.059967</a:t>
                      </a:r>
                    </a:p>
                  </a:txBody>
                  <a:tcPr marL="42497" marR="42497" marT="0" marB="0" anchor="ctr"/>
                </a:tc>
                <a:extLst>
                  <a:ext uri="{0D108BD9-81ED-4DB2-BD59-A6C34878D82A}">
                    <a16:rowId xmlns:a16="http://schemas.microsoft.com/office/drawing/2014/main" val="499695682"/>
                  </a:ext>
                </a:extLst>
              </a:tr>
              <a:tr h="275277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700">
                          <a:effectLst/>
                        </a:rPr>
                        <a:t>OOS Area</a:t>
                      </a:r>
                      <a:endParaRPr lang="en-IN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497" marR="42497" marT="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Astoria &gt; Blaha &gt; Keleti </a:t>
                      </a:r>
                      <a:endParaRPr lang="en-IN" sz="8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2497" marR="42497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8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47.492894, 19.059970</a:t>
                      </a:r>
                    </a:p>
                  </a:txBody>
                  <a:tcPr marL="42497" marR="42497" marT="0" marB="0" anchor="ctr"/>
                </a:tc>
                <a:extLst>
                  <a:ext uri="{0D108BD9-81ED-4DB2-BD59-A6C34878D82A}">
                    <a16:rowId xmlns:a16="http://schemas.microsoft.com/office/drawing/2014/main" val="258875172"/>
                  </a:ext>
                </a:extLst>
              </a:tr>
              <a:tr h="233795">
                <a:tc rowSpan="6"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T</a:t>
                      </a:r>
                      <a:r>
                        <a:rPr lang="en-IN" sz="12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elenor</a:t>
                      </a:r>
                      <a:r>
                        <a:rPr lang="en-IN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HU</a:t>
                      </a:r>
                    </a:p>
                  </a:txBody>
                  <a:tcPr marL="42497" marR="42497" marT="0" marB="0" anchor="ctr"/>
                </a:tc>
                <a:tc>
                  <a:txBody>
                    <a:bodyPr/>
                    <a:lstStyle/>
                    <a:p>
                      <a:r>
                        <a:rPr lang="en-IN" sz="8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+mn-cs"/>
                        </a:rPr>
                        <a:t>4G-3G-4G HO SPOT</a:t>
                      </a:r>
                      <a:endParaRPr lang="en-IN" sz="8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42497" marR="42497" marT="0" marB="0" anchor="b"/>
                </a:tc>
                <a:tc>
                  <a:txBody>
                    <a:bodyPr/>
                    <a:lstStyle/>
                    <a:p>
                      <a:r>
                        <a:rPr kumimoji="0" lang="de-DE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Astoria &gt; Blaha &gt; Keleti </a:t>
                      </a:r>
                      <a:endParaRPr lang="en-IN" sz="8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2497" marR="42497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8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47.494257, 19.060247</a:t>
                      </a:r>
                    </a:p>
                  </a:txBody>
                  <a:tcPr marL="42497" marR="42497" marT="0" marB="0" anchor="ctr"/>
                </a:tc>
                <a:extLst>
                  <a:ext uri="{0D108BD9-81ED-4DB2-BD59-A6C34878D82A}">
                    <a16:rowId xmlns:a16="http://schemas.microsoft.com/office/drawing/2014/main" val="2824847574"/>
                  </a:ext>
                </a:extLst>
              </a:tr>
              <a:tr h="233795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7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SRVCC</a:t>
                      </a:r>
                      <a:r>
                        <a:rPr lang="en-IN" sz="700" dirty="0">
                          <a:effectLst/>
                        </a:rPr>
                        <a:t> to 3G/2G</a:t>
                      </a:r>
                      <a:endParaRPr lang="en-IN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497" marR="42497" marT="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Location not found </a:t>
                      </a:r>
                      <a:endParaRPr lang="en-IN" sz="8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2497" marR="42497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8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NA</a:t>
                      </a:r>
                    </a:p>
                  </a:txBody>
                  <a:tcPr marL="42497" marR="42497" marT="0" marB="0" anchor="ctr"/>
                </a:tc>
                <a:extLst>
                  <a:ext uri="{0D108BD9-81ED-4DB2-BD59-A6C34878D82A}">
                    <a16:rowId xmlns:a16="http://schemas.microsoft.com/office/drawing/2014/main" val="1478728976"/>
                  </a:ext>
                </a:extLst>
              </a:tr>
              <a:tr h="311688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8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+mn-cs"/>
                        </a:rPr>
                        <a:t>IRAT</a:t>
                      </a:r>
                      <a:endParaRPr lang="en-IN" sz="8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42497" marR="42497" marT="0" marB="0" anchor="b"/>
                </a:tc>
                <a:tc>
                  <a:txBody>
                    <a:bodyPr/>
                    <a:lstStyle/>
                    <a:p>
                      <a:r>
                        <a:rPr kumimoji="0" lang="de-DE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Astoria &gt; Blaha &gt; Keleti </a:t>
                      </a:r>
                      <a:endParaRPr lang="en-IN" sz="8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2497" marR="42497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8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47.492892, 19.059967</a:t>
                      </a:r>
                    </a:p>
                  </a:txBody>
                  <a:tcPr marL="42497" marR="42497" marT="0" marB="0" anchor="ctr"/>
                </a:tc>
                <a:extLst>
                  <a:ext uri="{0D108BD9-81ED-4DB2-BD59-A6C34878D82A}">
                    <a16:rowId xmlns:a16="http://schemas.microsoft.com/office/drawing/2014/main" val="3328864604"/>
                  </a:ext>
                </a:extLst>
              </a:tr>
              <a:tr h="233795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700" dirty="0">
                          <a:effectLst/>
                        </a:rPr>
                        <a:t>Good Coverage for Testing</a:t>
                      </a:r>
                      <a:endParaRPr lang="en-IN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497" marR="42497" marT="0" marB="0" anchor="b"/>
                </a:tc>
                <a:tc>
                  <a:txBody>
                    <a:bodyPr/>
                    <a:lstStyle/>
                    <a:p>
                      <a:r>
                        <a:rPr kumimoji="0" lang="de-DE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Astoria &gt; Blaha &gt; Keleti </a:t>
                      </a:r>
                      <a:endParaRPr lang="en-GB" sz="8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2497" marR="42497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8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47.494257, 19.060247</a:t>
                      </a:r>
                    </a:p>
                  </a:txBody>
                  <a:tcPr marL="42497" marR="42497" marT="0" marB="0" anchor="ctr"/>
                </a:tc>
                <a:extLst>
                  <a:ext uri="{0D108BD9-81ED-4DB2-BD59-A6C34878D82A}">
                    <a16:rowId xmlns:a16="http://schemas.microsoft.com/office/drawing/2014/main" val="2532998683"/>
                  </a:ext>
                </a:extLst>
              </a:tr>
              <a:tr h="265909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700">
                          <a:effectLst/>
                        </a:rPr>
                        <a:t>Poor Coverage for testing</a:t>
                      </a:r>
                      <a:endParaRPr lang="en-IN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497" marR="42497" marT="0" marB="0" anchor="b"/>
                </a:tc>
                <a:tc>
                  <a:txBody>
                    <a:bodyPr/>
                    <a:lstStyle/>
                    <a:p>
                      <a:r>
                        <a:rPr kumimoji="0" lang="de-DE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Astoria &gt; Blaha &gt; Keleti </a:t>
                      </a:r>
                      <a:endParaRPr lang="en-IN" sz="8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2497" marR="42497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8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47.492892, 19.059967</a:t>
                      </a:r>
                    </a:p>
                  </a:txBody>
                  <a:tcPr marL="42497" marR="42497" marT="0" marB="0" anchor="ctr"/>
                </a:tc>
                <a:extLst>
                  <a:ext uri="{0D108BD9-81ED-4DB2-BD59-A6C34878D82A}">
                    <a16:rowId xmlns:a16="http://schemas.microsoft.com/office/drawing/2014/main" val="1887865407"/>
                  </a:ext>
                </a:extLst>
              </a:tr>
              <a:tr h="233795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700">
                          <a:effectLst/>
                        </a:rPr>
                        <a:t>OOS Area</a:t>
                      </a:r>
                      <a:endParaRPr lang="en-IN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497" marR="42497" marT="0" marB="0" anchor="b"/>
                </a:tc>
                <a:tc>
                  <a:txBody>
                    <a:bodyPr/>
                    <a:lstStyle/>
                    <a:p>
                      <a:r>
                        <a:rPr kumimoji="0" lang="de-DE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Astoria &gt; Blaha &gt; Keleti </a:t>
                      </a:r>
                      <a:endParaRPr lang="en-IN" sz="8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2497" marR="42497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8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47.492880, 19.059963</a:t>
                      </a:r>
                    </a:p>
                  </a:txBody>
                  <a:tcPr marL="42497" marR="42497" marT="0" marB="0" anchor="ctr"/>
                </a:tc>
                <a:extLst>
                  <a:ext uri="{0D108BD9-81ED-4DB2-BD59-A6C34878D82A}">
                    <a16:rowId xmlns:a16="http://schemas.microsoft.com/office/drawing/2014/main" val="1397152398"/>
                  </a:ext>
                </a:extLst>
              </a:tr>
              <a:tr h="233795">
                <a:tc rowSpan="6"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V</a:t>
                      </a:r>
                      <a:r>
                        <a:rPr lang="en-IN" sz="12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odafone</a:t>
                      </a:r>
                      <a:r>
                        <a:rPr lang="en-IN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HU</a:t>
                      </a:r>
                    </a:p>
                  </a:txBody>
                  <a:tcPr marL="42497" marR="42497" marT="0" marB="0" anchor="ctr"/>
                </a:tc>
                <a:tc>
                  <a:txBody>
                    <a:bodyPr/>
                    <a:lstStyle/>
                    <a:p>
                      <a:r>
                        <a:rPr lang="en-IN" sz="8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4G-3G-4G HO SPOT</a:t>
                      </a:r>
                    </a:p>
                  </a:txBody>
                  <a:tcPr marL="42497" marR="42497" marT="0" marB="0" anchor="b"/>
                </a:tc>
                <a:tc>
                  <a:txBody>
                    <a:bodyPr/>
                    <a:lstStyle/>
                    <a:p>
                      <a:r>
                        <a:rPr kumimoji="0" lang="de-DE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Astoria &gt; Blaha &gt; Keleti </a:t>
                      </a:r>
                      <a:endParaRPr lang="en-IN" sz="8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2497" marR="42497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8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47.494257, 19.060247</a:t>
                      </a:r>
                    </a:p>
                    <a:p>
                      <a:pPr algn="ctr"/>
                      <a:endParaRPr lang="en-IN" sz="8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2497" marR="42497" marT="0" marB="0" anchor="ctr"/>
                </a:tc>
                <a:extLst>
                  <a:ext uri="{0D108BD9-81ED-4DB2-BD59-A6C34878D82A}">
                    <a16:rowId xmlns:a16="http://schemas.microsoft.com/office/drawing/2014/main" val="203205446"/>
                  </a:ext>
                </a:extLst>
              </a:tr>
              <a:tr h="211236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8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SRVCC to 3G/2G</a:t>
                      </a:r>
                    </a:p>
                  </a:txBody>
                  <a:tcPr marL="42497" marR="42497" marT="0" marB="0" anchor="b"/>
                </a:tc>
                <a:tc>
                  <a:txBody>
                    <a:bodyPr/>
                    <a:lstStyle/>
                    <a:p>
                      <a:r>
                        <a:rPr kumimoji="0" lang="de-DE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Location not found </a:t>
                      </a:r>
                      <a:endParaRPr lang="en-IN" sz="8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2497" marR="42497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8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NA</a:t>
                      </a:r>
                    </a:p>
                  </a:txBody>
                  <a:tcPr marL="42497" marR="42497" marT="0" marB="0" anchor="ctr"/>
                </a:tc>
                <a:extLst>
                  <a:ext uri="{0D108BD9-81ED-4DB2-BD59-A6C34878D82A}">
                    <a16:rowId xmlns:a16="http://schemas.microsoft.com/office/drawing/2014/main" val="1397554347"/>
                  </a:ext>
                </a:extLst>
              </a:tr>
              <a:tr h="233795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8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IRAT</a:t>
                      </a:r>
                    </a:p>
                  </a:txBody>
                  <a:tcPr marL="42497" marR="42497" marT="0" marB="0" anchor="b"/>
                </a:tc>
                <a:tc>
                  <a:txBody>
                    <a:bodyPr/>
                    <a:lstStyle/>
                    <a:p>
                      <a:r>
                        <a:rPr kumimoji="0" lang="de-DE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Astoria &gt; Blaha &gt; Keleti </a:t>
                      </a:r>
                      <a:endParaRPr lang="en-IN" sz="8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2497" marR="42497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8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47.492892, 19.059967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sz="8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IN" sz="8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2497" marR="42497" marT="0" marB="0" anchor="ctr"/>
                </a:tc>
                <a:extLst>
                  <a:ext uri="{0D108BD9-81ED-4DB2-BD59-A6C34878D82A}">
                    <a16:rowId xmlns:a16="http://schemas.microsoft.com/office/drawing/2014/main" val="2586498411"/>
                  </a:ext>
                </a:extLst>
              </a:tr>
              <a:tr h="233795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8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Good Coverage for Testing</a:t>
                      </a:r>
                    </a:p>
                  </a:txBody>
                  <a:tcPr marL="42497" marR="42497" marT="0" marB="0" anchor="b"/>
                </a:tc>
                <a:tc>
                  <a:txBody>
                    <a:bodyPr/>
                    <a:lstStyle/>
                    <a:p>
                      <a:r>
                        <a:rPr kumimoji="0" lang="de-DE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Astoria &gt; Blaha &gt; Keleti </a:t>
                      </a:r>
                      <a:endParaRPr lang="en-GB" sz="8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2497" marR="42497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8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47.494257, 19.060247</a:t>
                      </a:r>
                    </a:p>
                    <a:p>
                      <a:pPr algn="ctr"/>
                      <a:endParaRPr lang="en-IN" sz="8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2497" marR="42497" marT="0" marB="0" anchor="ctr"/>
                </a:tc>
                <a:extLst>
                  <a:ext uri="{0D108BD9-81ED-4DB2-BD59-A6C34878D82A}">
                    <a16:rowId xmlns:a16="http://schemas.microsoft.com/office/drawing/2014/main" val="1060319409"/>
                  </a:ext>
                </a:extLst>
              </a:tr>
              <a:tr h="265909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8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Poor Coverage for testing</a:t>
                      </a:r>
                    </a:p>
                  </a:txBody>
                  <a:tcPr marL="42497" marR="42497" marT="0" marB="0" anchor="b"/>
                </a:tc>
                <a:tc>
                  <a:txBody>
                    <a:bodyPr/>
                    <a:lstStyle/>
                    <a:p>
                      <a:r>
                        <a:rPr kumimoji="0" lang="de-DE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Astoria &gt; Blaha &gt; Keleti </a:t>
                      </a:r>
                      <a:endParaRPr lang="en-IN" sz="8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2497" marR="42497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8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47.492892, 19.059967</a:t>
                      </a:r>
                    </a:p>
                    <a:p>
                      <a:pPr algn="ctr"/>
                      <a:endParaRPr lang="en-IN" sz="8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2497" marR="42497" marT="0" marB="0" anchor="ctr"/>
                </a:tc>
                <a:extLst>
                  <a:ext uri="{0D108BD9-81ED-4DB2-BD59-A6C34878D82A}">
                    <a16:rowId xmlns:a16="http://schemas.microsoft.com/office/drawing/2014/main" val="444400958"/>
                  </a:ext>
                </a:extLst>
              </a:tr>
              <a:tr h="233795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8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OOS Area</a:t>
                      </a:r>
                    </a:p>
                  </a:txBody>
                  <a:tcPr marL="42497" marR="42497" marT="0" marB="0" anchor="b"/>
                </a:tc>
                <a:tc>
                  <a:txBody>
                    <a:bodyPr/>
                    <a:lstStyle/>
                    <a:p>
                      <a:r>
                        <a:rPr kumimoji="0" lang="de-DE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Astoria &gt; Blaha &gt; Keleti </a:t>
                      </a:r>
                      <a:endParaRPr lang="en-IN" sz="8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2497" marR="42497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8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47.492892, 19.059970</a:t>
                      </a:r>
                    </a:p>
                    <a:p>
                      <a:pPr algn="ctr"/>
                      <a:endParaRPr lang="en-IN" sz="8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2497" marR="42497" marT="0" marB="0" anchor="ctr"/>
                </a:tc>
                <a:extLst>
                  <a:ext uri="{0D108BD9-81ED-4DB2-BD59-A6C34878D82A}">
                    <a16:rowId xmlns:a16="http://schemas.microsoft.com/office/drawing/2014/main" val="4159529249"/>
                  </a:ext>
                </a:extLst>
              </a:tr>
              <a:tr h="205696">
                <a:tc rowSpan="6"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DIGI HU</a:t>
                      </a:r>
                      <a:endParaRPr lang="en-IN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497" marR="42497" marT="0" marB="0" anchor="ctr"/>
                </a:tc>
                <a:tc>
                  <a:txBody>
                    <a:bodyPr/>
                    <a:lstStyle/>
                    <a:p>
                      <a:r>
                        <a:rPr lang="en-IN" sz="8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+mn-cs"/>
                        </a:rPr>
                        <a:t>4G-3G-4G HO SPOT</a:t>
                      </a:r>
                      <a:endParaRPr lang="en-IN" sz="8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42497" marR="42497" marT="0" marB="0" anchor="b"/>
                </a:tc>
                <a:tc>
                  <a:txBody>
                    <a:bodyPr/>
                    <a:lstStyle/>
                    <a:p>
                      <a:r>
                        <a:rPr kumimoji="0" lang="de-DE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Astoria &gt; Blaha &gt; Keleti </a:t>
                      </a:r>
                      <a:endParaRPr lang="en-IN" sz="8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2497" marR="42497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8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NA(Testing was only done for </a:t>
                      </a:r>
                      <a:r>
                        <a:rPr lang="en-IN" sz="800" kern="1200" dirty="0" err="1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Vowifi</a:t>
                      </a:r>
                      <a:r>
                        <a:rPr lang="en-IN" sz="8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on DIGI)</a:t>
                      </a:r>
                    </a:p>
                  </a:txBody>
                  <a:tcPr marL="42497" marR="42497" marT="0" marB="0" anchor="ctr"/>
                </a:tc>
                <a:extLst>
                  <a:ext uri="{0D108BD9-81ED-4DB2-BD59-A6C34878D82A}">
                    <a16:rowId xmlns:a16="http://schemas.microsoft.com/office/drawing/2014/main" val="350653517"/>
                  </a:ext>
                </a:extLst>
              </a:tr>
              <a:tr h="205696">
                <a:tc vMerge="1">
                  <a:txBody>
                    <a:bodyPr/>
                    <a:lstStyle/>
                    <a:p>
                      <a:pPr algn="ctr"/>
                      <a:endParaRPr lang="en-IN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497" marR="42497" marT="0" marB="0" anchor="ctr"/>
                </a:tc>
                <a:tc>
                  <a:txBody>
                    <a:bodyPr/>
                    <a:lstStyle/>
                    <a:p>
                      <a:r>
                        <a:rPr lang="en-IN" sz="7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SRVCC</a:t>
                      </a:r>
                      <a:r>
                        <a:rPr lang="en-IN" sz="700" dirty="0">
                          <a:effectLst/>
                        </a:rPr>
                        <a:t> to 3G/2G</a:t>
                      </a:r>
                      <a:endParaRPr lang="en-IN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497" marR="42497" marT="0" marB="0" anchor="b"/>
                </a:tc>
                <a:tc>
                  <a:txBody>
                    <a:bodyPr/>
                    <a:lstStyle/>
                    <a:p>
                      <a:r>
                        <a:rPr kumimoji="0" lang="de-DE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Location not found </a:t>
                      </a:r>
                      <a:endParaRPr lang="en-IN" sz="8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2497" marR="42497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NA(Testing was only done for Vowifi on DIGI)</a:t>
                      </a:r>
                      <a:endParaRPr lang="en-IN" sz="8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2497" marR="42497" marT="0" marB="0" anchor="ctr"/>
                </a:tc>
                <a:extLst>
                  <a:ext uri="{0D108BD9-81ED-4DB2-BD59-A6C34878D82A}">
                    <a16:rowId xmlns:a16="http://schemas.microsoft.com/office/drawing/2014/main" val="3474509811"/>
                  </a:ext>
                </a:extLst>
              </a:tr>
              <a:tr h="205696">
                <a:tc vMerge="1">
                  <a:txBody>
                    <a:bodyPr/>
                    <a:lstStyle/>
                    <a:p>
                      <a:pPr algn="ctr"/>
                      <a:endParaRPr lang="en-IN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497" marR="42497" marT="0" marB="0" anchor="ctr"/>
                </a:tc>
                <a:tc>
                  <a:txBody>
                    <a:bodyPr/>
                    <a:lstStyle/>
                    <a:p>
                      <a:r>
                        <a:rPr lang="en-IN" sz="8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+mn-cs"/>
                        </a:rPr>
                        <a:t>IRAT</a:t>
                      </a:r>
                      <a:endParaRPr lang="en-IN" sz="8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42497" marR="42497" marT="0" marB="0" anchor="b"/>
                </a:tc>
                <a:tc>
                  <a:txBody>
                    <a:bodyPr/>
                    <a:lstStyle/>
                    <a:p>
                      <a:r>
                        <a:rPr kumimoji="0" lang="de-DE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Astoria &gt; Blaha &gt; Keleti </a:t>
                      </a:r>
                      <a:endParaRPr lang="en-IN" sz="8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2497" marR="42497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NA(Testing was only done for Vowifi on DIGI)</a:t>
                      </a:r>
                      <a:endParaRPr lang="en-IN" sz="8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2497" marR="42497" marT="0" marB="0" anchor="ctr"/>
                </a:tc>
                <a:extLst>
                  <a:ext uri="{0D108BD9-81ED-4DB2-BD59-A6C34878D82A}">
                    <a16:rowId xmlns:a16="http://schemas.microsoft.com/office/drawing/2014/main" val="3942501810"/>
                  </a:ext>
                </a:extLst>
              </a:tr>
              <a:tr h="205696">
                <a:tc vMerge="1">
                  <a:txBody>
                    <a:bodyPr/>
                    <a:lstStyle/>
                    <a:p>
                      <a:pPr algn="ctr"/>
                      <a:endParaRPr lang="en-IN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497" marR="42497" marT="0" marB="0" anchor="ctr"/>
                </a:tc>
                <a:tc>
                  <a:txBody>
                    <a:bodyPr/>
                    <a:lstStyle/>
                    <a:p>
                      <a:r>
                        <a:rPr lang="en-IN" sz="700" dirty="0">
                          <a:effectLst/>
                        </a:rPr>
                        <a:t>Good Coverage for Testing</a:t>
                      </a:r>
                      <a:endParaRPr lang="en-IN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497" marR="42497" marT="0" marB="0" anchor="b"/>
                </a:tc>
                <a:tc>
                  <a:txBody>
                    <a:bodyPr/>
                    <a:lstStyle/>
                    <a:p>
                      <a:r>
                        <a:rPr kumimoji="0" lang="de-DE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Astoria &gt; Blaha &gt; Keleti </a:t>
                      </a:r>
                      <a:endParaRPr lang="en-GB" sz="8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2497" marR="42497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NA(Testing was only done for Vowifi on DIGI)</a:t>
                      </a:r>
                      <a:endParaRPr lang="en-IN" sz="8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2497" marR="42497" marT="0" marB="0" anchor="ctr"/>
                </a:tc>
                <a:extLst>
                  <a:ext uri="{0D108BD9-81ED-4DB2-BD59-A6C34878D82A}">
                    <a16:rowId xmlns:a16="http://schemas.microsoft.com/office/drawing/2014/main" val="3956379304"/>
                  </a:ext>
                </a:extLst>
              </a:tr>
              <a:tr h="205696">
                <a:tc vMerge="1">
                  <a:txBody>
                    <a:bodyPr/>
                    <a:lstStyle/>
                    <a:p>
                      <a:pPr algn="ctr"/>
                      <a:endParaRPr lang="en-IN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497" marR="42497" marT="0" marB="0" anchor="ctr"/>
                </a:tc>
                <a:tc>
                  <a:txBody>
                    <a:bodyPr/>
                    <a:lstStyle/>
                    <a:p>
                      <a:r>
                        <a:rPr lang="en-IN" sz="700" dirty="0">
                          <a:effectLst/>
                        </a:rPr>
                        <a:t>Poor Coverage for testing</a:t>
                      </a:r>
                      <a:endParaRPr lang="en-IN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497" marR="42497" marT="0" marB="0" anchor="b"/>
                </a:tc>
                <a:tc>
                  <a:txBody>
                    <a:bodyPr/>
                    <a:lstStyle/>
                    <a:p>
                      <a:r>
                        <a:rPr kumimoji="0" lang="de-DE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Astoria &gt; Blaha &gt; Keleti </a:t>
                      </a:r>
                      <a:endParaRPr lang="en-IN" sz="8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2497" marR="42497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NA(Testing was only done for Vowifi on DIGI)</a:t>
                      </a:r>
                      <a:endParaRPr lang="en-IN" sz="8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2497" marR="42497" marT="0" marB="0" anchor="ctr"/>
                </a:tc>
                <a:extLst>
                  <a:ext uri="{0D108BD9-81ED-4DB2-BD59-A6C34878D82A}">
                    <a16:rowId xmlns:a16="http://schemas.microsoft.com/office/drawing/2014/main" val="2888297931"/>
                  </a:ext>
                </a:extLst>
              </a:tr>
              <a:tr h="205696">
                <a:tc vMerge="1">
                  <a:txBody>
                    <a:bodyPr/>
                    <a:lstStyle/>
                    <a:p>
                      <a:pPr algn="ctr"/>
                      <a:endParaRPr lang="en-IN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497" marR="42497" marT="0" marB="0" anchor="ctr"/>
                </a:tc>
                <a:tc>
                  <a:txBody>
                    <a:bodyPr/>
                    <a:lstStyle/>
                    <a:p>
                      <a:r>
                        <a:rPr lang="en-IN" sz="700" dirty="0">
                          <a:effectLst/>
                        </a:rPr>
                        <a:t>OOS Area</a:t>
                      </a:r>
                      <a:endParaRPr lang="en-IN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497" marR="42497" marT="0" marB="0" anchor="b"/>
                </a:tc>
                <a:tc>
                  <a:txBody>
                    <a:bodyPr/>
                    <a:lstStyle/>
                    <a:p>
                      <a:r>
                        <a:rPr kumimoji="0" lang="de-DE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Astoria &gt; Blaha &gt; Keleti </a:t>
                      </a:r>
                      <a:endParaRPr lang="en-IN" sz="8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2497" marR="42497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NA(Testing was only done for </a:t>
                      </a:r>
                      <a:r>
                        <a:rPr kumimoji="0" lang="en-IN" sz="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Vowifi</a:t>
                      </a:r>
                      <a:r>
                        <a:rPr kumimoji="0" lang="en-I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on DIGI)</a:t>
                      </a:r>
                      <a:endParaRPr lang="en-IN" sz="8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2497" marR="42497" marT="0" marB="0" anchor="ctr"/>
                </a:tc>
                <a:extLst>
                  <a:ext uri="{0D108BD9-81ED-4DB2-BD59-A6C34878D82A}">
                    <a16:rowId xmlns:a16="http://schemas.microsoft.com/office/drawing/2014/main" val="32823700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50050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C0A920-829D-43B3-8961-06F6B38F2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b" hangingPunct="1">
              <a:spcBef>
                <a:spcPts val="0"/>
              </a:spcBef>
              <a:spcAft>
                <a:spcPts val="0"/>
              </a:spcAft>
            </a:pPr>
            <a:r>
              <a:rPr lang="en-IN" sz="1800" b="1" i="0" u="none" strike="noStrike" kern="1200" dirty="0">
                <a:solidFill>
                  <a:srgbClr val="FFFFFF"/>
                </a:solidFill>
                <a:effectLst/>
                <a:latin typeface="Verdana" panose="020B0604030504040204" pitchFamily="34" charset="0"/>
              </a:rPr>
              <a:t>4G-3G-4G HO SPOT</a:t>
            </a:r>
            <a:br>
              <a:rPr lang="en-GB" sz="1800" b="0" i="0" u="none" strike="noStrike" dirty="0">
                <a:effectLst/>
                <a:latin typeface="Arial" panose="020B0604020202020204" pitchFamily="34" charset="0"/>
              </a:rPr>
            </a:br>
            <a:r>
              <a:rPr lang="en-IN" sz="1800" b="1" i="0" u="none" strike="noStrike" kern="1200" dirty="0">
                <a:solidFill>
                  <a:srgbClr val="FFFFFF"/>
                </a:solidFill>
                <a:effectLst/>
                <a:latin typeface="Verdana" panose="020B0604030504040204" pitchFamily="34" charset="0"/>
              </a:rPr>
              <a:t>SRVCC to 3G</a:t>
            </a:r>
            <a:br>
              <a:rPr lang="en-GB" sz="1800" b="0" i="0" u="none" strike="noStrike" dirty="0">
                <a:effectLst/>
                <a:latin typeface="Arial" panose="020B0604020202020204" pitchFamily="34" charset="0"/>
              </a:rPr>
            </a:br>
            <a:r>
              <a:rPr lang="en-GB" sz="1800" b="0" i="0" u="none" strike="noStrike" dirty="0">
                <a:effectLst/>
                <a:latin typeface="Arial" panose="020B0604020202020204" pitchFamily="34" charset="0"/>
              </a:rPr>
              <a:t> NSA,</a:t>
            </a:r>
            <a:r>
              <a:rPr lang="en-IN" sz="1500" b="0" i="0" u="none" strike="noStrike" dirty="0">
                <a:latin typeface="Arial" panose="020B0604020202020204" pitchFamily="34" charset="0"/>
              </a:rPr>
              <a:t> 4G,3G,2G,</a:t>
            </a:r>
            <a:r>
              <a:rPr lang="en-IN" sz="1500" dirty="0">
                <a:effectLst/>
              </a:rPr>
              <a:t> HO SPOT</a:t>
            </a:r>
            <a:endParaRPr lang="en-GB" sz="1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20E06D-30AC-4381-BB9C-3F3EA20E3B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 rtl="0" eaLnBrk="1" fontAlgn="b" latinLnBrk="0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800" b="1" i="0" u="none" strike="noStrike" kern="1200" dirty="0">
                <a:solidFill>
                  <a:srgbClr val="FFFFFF"/>
                </a:solidFill>
                <a:effectLst/>
                <a:latin typeface="Verdana" panose="020B0604030504040204" pitchFamily="34" charset="0"/>
              </a:rPr>
              <a:t>to 3G</a:t>
            </a:r>
            <a:endParaRPr lang="en-GB" sz="1800" b="0" i="0" u="none" strike="noStrike" dirty="0">
              <a:effectLst/>
              <a:latin typeface="Arial" panose="020B0604020202020204" pitchFamily="34" charset="0"/>
            </a:endParaRPr>
          </a:p>
          <a:p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ABB799-5C3A-4D52-A375-73354E47D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E28890-3123-4B78-AC04-049D0BA92FBF}" type="datetime1">
              <a:rPr lang="en-GB" smtClean="0"/>
              <a:pPr>
                <a:defRPr/>
              </a:pPr>
              <a:t>16/05/2022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78D472-971A-4503-A190-E7D371969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Confidential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D226F3-523C-40DE-A5E4-ACB0A8A718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27E5B4-39F0-43AA-BDA7-C97F776AB08E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16" name="Picture 15" descr="Chart&#10;&#10;Description automatically generated with medium confidence">
            <a:extLst>
              <a:ext uri="{FF2B5EF4-FFF2-40B4-BE49-F238E27FC236}">
                <a16:creationId xmlns:a16="http://schemas.microsoft.com/office/drawing/2014/main" id="{3613D869-3C91-4502-9EC3-FFFAA1BC2F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618298"/>
            <a:ext cx="2656840" cy="4114800"/>
          </a:xfrm>
          <a:prstGeom prst="rect">
            <a:avLst/>
          </a:prstGeom>
        </p:spPr>
      </p:pic>
      <p:pic>
        <p:nvPicPr>
          <p:cNvPr id="17" name="Picture 16" descr="Map&#10;&#10;Description automatically generated">
            <a:extLst>
              <a:ext uri="{FF2B5EF4-FFF2-40B4-BE49-F238E27FC236}">
                <a16:creationId xmlns:a16="http://schemas.microsoft.com/office/drawing/2014/main" id="{612BFD47-42B5-4B09-89CE-46FF8639AD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7131" y="1618298"/>
            <a:ext cx="2619375" cy="4114800"/>
          </a:xfrm>
          <a:prstGeom prst="rect">
            <a:avLst/>
          </a:prstGeom>
        </p:spPr>
      </p:pic>
      <p:pic>
        <p:nvPicPr>
          <p:cNvPr id="18" name="Picture 17" descr="Map&#10;&#10;Description automatically generated">
            <a:extLst>
              <a:ext uri="{FF2B5EF4-FFF2-40B4-BE49-F238E27FC236}">
                <a16:creationId xmlns:a16="http://schemas.microsoft.com/office/drawing/2014/main" id="{840A4459-1539-4F53-A397-90DBF7609E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6506" y="1618298"/>
            <a:ext cx="2656205" cy="411480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3533E433-A8C9-376A-986A-4F6651CCFD39}"/>
              </a:ext>
            </a:extLst>
          </p:cNvPr>
          <p:cNvSpPr txBox="1"/>
          <p:nvPr/>
        </p:nvSpPr>
        <p:spPr>
          <a:xfrm>
            <a:off x="2772046" y="5670153"/>
            <a:ext cx="45777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800" i="1" dirty="0">
                <a:solidFill>
                  <a:srgbClr val="404040"/>
                </a:solidFill>
                <a:effectLst/>
                <a:latin typeface="Calibri" panose="020F0502020204030204" pitchFamily="34" charset="0"/>
                <a:ea typeface="PMingLiU" panose="02020500000000000000" pitchFamily="18" charset="-120"/>
              </a:rPr>
              <a:t>Astoria &gt; Blaha &gt; Keleti (Telekom HU 5G)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4083859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F43AF73-31A4-4711-B75D-7DE5D695E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square" anchor="b">
            <a:normAutofit/>
          </a:bodyPr>
          <a:lstStyle/>
          <a:p>
            <a:r>
              <a:rPr lang="en-US" u="sng" dirty="0"/>
              <a:t>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E737A1-0F7D-43CF-B15E-CFE45EC41F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7123112" cy="1033462"/>
          </a:xfrm>
        </p:spPr>
        <p:txBody>
          <a:bodyPr/>
          <a:lstStyle/>
          <a:p>
            <a:endParaRPr lang="en-IN" sz="1400" kern="1200" dirty="0">
              <a:solidFill>
                <a:schemeClr val="dk1"/>
              </a:solidFill>
              <a:effectLst/>
              <a:latin typeface="Calibri" panose="020F0502020204030204" pitchFamily="34" charset="0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4438EA3B-59FF-405B-9E7A-4749679527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spcAft>
                <a:spcPts val="600"/>
              </a:spcAft>
              <a:defRPr/>
            </a:pPr>
            <a:fld id="{82E28890-3123-4B78-AC04-049D0BA92FBF}" type="datetime1">
              <a:rPr lang="en-GB" smtClean="0"/>
              <a:pPr>
                <a:spcAft>
                  <a:spcPts val="600"/>
                </a:spcAft>
                <a:defRPr/>
              </a:pPr>
              <a:t>16/05/2022</a:t>
            </a:fld>
            <a:endParaRPr lang="en-US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792BAA41-8A33-41EE-83CF-DCA5B4974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spcAft>
                <a:spcPts val="600"/>
              </a:spcAft>
              <a:defRPr/>
            </a:pPr>
            <a:r>
              <a:rPr lang="en-US"/>
              <a:t>Confidential </a:t>
            </a:r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E83F1BA5-91A7-4058-A731-5897DAD91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  <a:defRPr/>
            </a:pPr>
            <a:fld id="{EF27E5B4-39F0-43AA-BDA7-C97F776AB08E}" type="slidenum">
              <a:rPr lang="en-US"/>
              <a:pPr>
                <a:spcAft>
                  <a:spcPts val="600"/>
                </a:spcAft>
                <a:defRPr/>
              </a:pPr>
              <a:t>8</a:t>
            </a:fld>
            <a:endParaRPr lang="en-US"/>
          </a:p>
        </p:txBody>
      </p:sp>
      <p:pic>
        <p:nvPicPr>
          <p:cNvPr id="8" name="Picture 7" descr="Map&#10;&#10;Description automatically generated">
            <a:extLst>
              <a:ext uri="{FF2B5EF4-FFF2-40B4-BE49-F238E27FC236}">
                <a16:creationId xmlns:a16="http://schemas.microsoft.com/office/drawing/2014/main" id="{772B8D81-265C-E8EB-DF40-ADC7CCAFD0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9856" y="1563370"/>
            <a:ext cx="2019300" cy="3923030"/>
          </a:xfrm>
          <a:prstGeom prst="rect">
            <a:avLst/>
          </a:prstGeom>
        </p:spPr>
      </p:pic>
      <p:pic>
        <p:nvPicPr>
          <p:cNvPr id="9" name="Picture 8" descr="Map&#10;&#10;Description automatically generated">
            <a:extLst>
              <a:ext uri="{FF2B5EF4-FFF2-40B4-BE49-F238E27FC236}">
                <a16:creationId xmlns:a16="http://schemas.microsoft.com/office/drawing/2014/main" id="{0A03BBAA-E966-4ADA-209D-636319D231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3192" y="1546973"/>
            <a:ext cx="1828800" cy="3939427"/>
          </a:xfrm>
          <a:prstGeom prst="rect">
            <a:avLst/>
          </a:prstGeom>
        </p:spPr>
      </p:pic>
      <p:pic>
        <p:nvPicPr>
          <p:cNvPr id="10" name="Picture 9" descr="Map&#10;&#10;Description automatically generated">
            <a:extLst>
              <a:ext uri="{FF2B5EF4-FFF2-40B4-BE49-F238E27FC236}">
                <a16:creationId xmlns:a16="http://schemas.microsoft.com/office/drawing/2014/main" id="{C4FA8F13-5723-1312-3ED1-3294560651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5744" y="1546973"/>
            <a:ext cx="1828800" cy="3939427"/>
          </a:xfrm>
          <a:prstGeom prst="rect">
            <a:avLst/>
          </a:prstGeom>
        </p:spPr>
      </p:pic>
      <p:pic>
        <p:nvPicPr>
          <p:cNvPr id="11" name="Picture 10" descr="Graphical user interface, map&#10;&#10;Description automatically generated">
            <a:extLst>
              <a:ext uri="{FF2B5EF4-FFF2-40B4-BE49-F238E27FC236}">
                <a16:creationId xmlns:a16="http://schemas.microsoft.com/office/drawing/2014/main" id="{CE6D162A-3EA5-4BF3-B29D-10F4EED4A3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04544" y="1555171"/>
            <a:ext cx="1831276" cy="393942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2821BF2-C19B-6EDC-4790-307CF3D60047}"/>
              </a:ext>
            </a:extLst>
          </p:cNvPr>
          <p:cNvSpPr txBox="1"/>
          <p:nvPr/>
        </p:nvSpPr>
        <p:spPr>
          <a:xfrm>
            <a:off x="3276600" y="5514737"/>
            <a:ext cx="45777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800" i="1" dirty="0">
                <a:solidFill>
                  <a:srgbClr val="404040"/>
                </a:solidFill>
                <a:effectLst/>
                <a:latin typeface="Calibri" panose="020F0502020204030204" pitchFamily="34" charset="0"/>
                <a:ea typeface="PMingLiU" panose="02020500000000000000" pitchFamily="18" charset="-120"/>
              </a:rPr>
              <a:t>Astoria &gt; Blaha &gt; Keleti (Telenor HU 5G)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5613227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F43AF73-31A4-4711-B75D-7DE5D695E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square" anchor="b">
            <a:normAutofit/>
          </a:bodyPr>
          <a:lstStyle/>
          <a:p>
            <a:r>
              <a:rPr lang="en-US" u="sng" dirty="0"/>
              <a:t>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AF98DE6-5CD4-4E7A-8103-1B13FDDB6D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6818312" cy="804862"/>
          </a:xfrm>
        </p:spPr>
        <p:txBody>
          <a:bodyPr/>
          <a:lstStyle/>
          <a:p>
            <a:r>
              <a:rPr lang="en-IN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 </a:t>
            </a:r>
            <a:endParaRPr lang="en-IN" sz="1400" kern="1200" dirty="0">
              <a:solidFill>
                <a:schemeClr val="dk1"/>
              </a:solidFill>
              <a:effectLst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4438EA3B-59FF-405B-9E7A-4749679527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wrap="square" anchor="b">
            <a:normAutofit/>
          </a:bodyPr>
          <a:lstStyle/>
          <a:p>
            <a:pPr>
              <a:spcAft>
                <a:spcPts val="600"/>
              </a:spcAft>
              <a:defRPr/>
            </a:pPr>
            <a:fld id="{82E28890-3123-4B78-AC04-049D0BA92FBF}" type="datetime1">
              <a:rPr lang="en-GB" smtClean="0"/>
              <a:pPr>
                <a:spcAft>
                  <a:spcPts val="600"/>
                </a:spcAft>
                <a:defRPr/>
              </a:pPr>
              <a:t>16/05/2022</a:t>
            </a:fld>
            <a:endParaRPr lang="en-US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792BAA41-8A33-41EE-83CF-DCA5B4974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wrap="square" anchor="b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dirty="0"/>
              <a:t>Confidential </a:t>
            </a:r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E83F1BA5-91A7-4058-A731-5897DAD91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wrap="square" anchor="b">
            <a:normAutofit/>
          </a:bodyPr>
          <a:lstStyle/>
          <a:p>
            <a:pPr>
              <a:spcAft>
                <a:spcPts val="600"/>
              </a:spcAft>
              <a:defRPr/>
            </a:pPr>
            <a:fld id="{EF27E5B4-39F0-43AA-BDA7-C97F776AB08E}" type="slidenum">
              <a:rPr lang="en-US"/>
              <a:pPr>
                <a:spcAft>
                  <a:spcPts val="600"/>
                </a:spcAft>
                <a:defRPr/>
              </a:pPr>
              <a:t>9</a:t>
            </a:fld>
            <a:endParaRPr lang="en-US" dirty="0"/>
          </a:p>
        </p:txBody>
      </p:sp>
      <p:pic>
        <p:nvPicPr>
          <p:cNvPr id="8" name="Picture 7" descr="Map&#10;&#10;Description automatically generated">
            <a:extLst>
              <a:ext uri="{FF2B5EF4-FFF2-40B4-BE49-F238E27FC236}">
                <a16:creationId xmlns:a16="http://schemas.microsoft.com/office/drawing/2014/main" id="{AE5A09AF-68D1-E456-5E46-D0E8F2B3A5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1528280"/>
            <a:ext cx="2066925" cy="3653320"/>
          </a:xfrm>
          <a:prstGeom prst="rect">
            <a:avLst/>
          </a:prstGeom>
        </p:spPr>
      </p:pic>
      <p:pic>
        <p:nvPicPr>
          <p:cNvPr id="9" name="Picture 8" descr="Chart&#10;&#10;Description automatically generated with low confidence">
            <a:extLst>
              <a:ext uri="{FF2B5EF4-FFF2-40B4-BE49-F238E27FC236}">
                <a16:creationId xmlns:a16="http://schemas.microsoft.com/office/drawing/2014/main" id="{982C7AFC-7123-4423-812C-B4F28F8A5F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1550" y="1528281"/>
            <a:ext cx="2047875" cy="3653320"/>
          </a:xfrm>
          <a:prstGeom prst="rect">
            <a:avLst/>
          </a:prstGeom>
        </p:spPr>
      </p:pic>
      <p:pic>
        <p:nvPicPr>
          <p:cNvPr id="10" name="Picture 9" descr="Map&#10;&#10;Description automatically generated">
            <a:extLst>
              <a:ext uri="{FF2B5EF4-FFF2-40B4-BE49-F238E27FC236}">
                <a16:creationId xmlns:a16="http://schemas.microsoft.com/office/drawing/2014/main" id="{1C0A62FA-9179-44D3-86C1-45A4BC68C4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9425" y="1528281"/>
            <a:ext cx="2266950" cy="365332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6A5A2E9-1386-10B5-2A15-2AC42F02D42C}"/>
              </a:ext>
            </a:extLst>
          </p:cNvPr>
          <p:cNvSpPr txBox="1"/>
          <p:nvPr/>
        </p:nvSpPr>
        <p:spPr>
          <a:xfrm>
            <a:off x="2603339" y="5291138"/>
            <a:ext cx="45777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800" i="1" dirty="0">
                <a:solidFill>
                  <a:srgbClr val="404040"/>
                </a:solidFill>
                <a:effectLst/>
                <a:latin typeface="Calibri" panose="020F0502020204030204" pitchFamily="34" charset="0"/>
                <a:ea typeface="PMingLiU" panose="02020500000000000000" pitchFamily="18" charset="-120"/>
              </a:rPr>
              <a:t>Astoria &gt; Blaha &gt; Keleti (Vodafone  HU 5G)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11864059"/>
      </p:ext>
    </p:extLst>
  </p:cSld>
  <p:clrMapOvr>
    <a:masterClrMapping/>
  </p:clrMapOvr>
</p:sld>
</file>

<file path=ppt/theme/theme1.xml><?xml version="1.0" encoding="utf-8"?>
<a:theme xmlns:a="http://schemas.openxmlformats.org/drawingml/2006/main" name="Eclipse">
  <a:themeElements>
    <a:clrScheme name="Eclipse 1">
      <a:dk1>
        <a:srgbClr val="000000"/>
      </a:dk1>
      <a:lt1>
        <a:srgbClr val="FFFFFF"/>
      </a:lt1>
      <a:dk2>
        <a:srgbClr val="006666"/>
      </a:dk2>
      <a:lt2>
        <a:srgbClr val="5F5F5F"/>
      </a:lt2>
      <a:accent1>
        <a:srgbClr val="33CCCC"/>
      </a:accent1>
      <a:accent2>
        <a:srgbClr val="99CCCC"/>
      </a:accent2>
      <a:accent3>
        <a:srgbClr val="FFFFFF"/>
      </a:accent3>
      <a:accent4>
        <a:srgbClr val="000000"/>
      </a:accent4>
      <a:accent5>
        <a:srgbClr val="ADE2E2"/>
      </a:accent5>
      <a:accent6>
        <a:srgbClr val="8AB9B9"/>
      </a:accent6>
      <a:hlink>
        <a:srgbClr val="006666"/>
      </a:hlink>
      <a:folHlink>
        <a:srgbClr val="B2B2B2"/>
      </a:folHlink>
    </a:clrScheme>
    <a:fontScheme name="Eclips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Eclipse 1">
        <a:dk1>
          <a:srgbClr val="000000"/>
        </a:dk1>
        <a:lt1>
          <a:srgbClr val="FFFF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A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2">
        <a:dk1>
          <a:srgbClr val="000000"/>
        </a:dk1>
        <a:lt1>
          <a:srgbClr val="FFFFFF"/>
        </a:lt1>
        <a:dk2>
          <a:srgbClr val="333366"/>
        </a:dk2>
        <a:lt2>
          <a:srgbClr val="5F5F5F"/>
        </a:lt2>
        <a:accent1>
          <a:srgbClr val="CC99FF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CAFF"/>
        </a:accent5>
        <a:accent6>
          <a:srgbClr val="8AB9B9"/>
        </a:accent6>
        <a:hlink>
          <a:srgbClr val="666699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3">
        <a:dk1>
          <a:srgbClr val="000000"/>
        </a:dk1>
        <a:lt1>
          <a:srgbClr val="FFFFFF"/>
        </a:lt1>
        <a:dk2>
          <a:srgbClr val="0000CC"/>
        </a:dk2>
        <a:lt2>
          <a:srgbClr val="434343"/>
        </a:lt2>
        <a:accent1>
          <a:srgbClr val="99CC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7B900"/>
        </a:accent6>
        <a:hlink>
          <a:srgbClr val="FF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4">
        <a:dk1>
          <a:srgbClr val="000000"/>
        </a:dk1>
        <a:lt1>
          <a:srgbClr val="64AAAE"/>
        </a:lt1>
        <a:dk2>
          <a:srgbClr val="FFFFCC"/>
        </a:dk2>
        <a:lt2>
          <a:srgbClr val="5F5F5F"/>
        </a:lt2>
        <a:accent1>
          <a:srgbClr val="B4B1DB"/>
        </a:accent1>
        <a:accent2>
          <a:srgbClr val="61C1D7"/>
        </a:accent2>
        <a:accent3>
          <a:srgbClr val="B8D2D3"/>
        </a:accent3>
        <a:accent4>
          <a:srgbClr val="000000"/>
        </a:accent4>
        <a:accent5>
          <a:srgbClr val="D6D5EA"/>
        </a:accent5>
        <a:accent6>
          <a:srgbClr val="57AFC3"/>
        </a:accent6>
        <a:hlink>
          <a:srgbClr val="2571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5">
        <a:dk1>
          <a:srgbClr val="5F5F5F"/>
        </a:dk1>
        <a:lt1>
          <a:srgbClr val="F8F8F8"/>
        </a:lt1>
        <a:dk2>
          <a:srgbClr val="2A285A"/>
        </a:dk2>
        <a:lt2>
          <a:srgbClr val="FFFFFF"/>
        </a:lt2>
        <a:accent1>
          <a:srgbClr val="999966"/>
        </a:accent1>
        <a:accent2>
          <a:srgbClr val="8C8B9D"/>
        </a:accent2>
        <a:accent3>
          <a:srgbClr val="ACACB5"/>
        </a:accent3>
        <a:accent4>
          <a:srgbClr val="D4D4D4"/>
        </a:accent4>
        <a:accent5>
          <a:srgbClr val="CACAB8"/>
        </a:accent5>
        <a:accent6>
          <a:srgbClr val="7E7D8E"/>
        </a:accent6>
        <a:hlink>
          <a:srgbClr val="465174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6">
        <a:dk1>
          <a:srgbClr val="434343"/>
        </a:dk1>
        <a:lt1>
          <a:srgbClr val="FFFFFF"/>
        </a:lt1>
        <a:dk2>
          <a:srgbClr val="360404"/>
        </a:dk2>
        <a:lt2>
          <a:srgbClr val="FFFFFF"/>
        </a:lt2>
        <a:accent1>
          <a:srgbClr val="669900"/>
        </a:accent1>
        <a:accent2>
          <a:srgbClr val="CC6600"/>
        </a:accent2>
        <a:accent3>
          <a:srgbClr val="AEAAAA"/>
        </a:accent3>
        <a:accent4>
          <a:srgbClr val="DADADA"/>
        </a:accent4>
        <a:accent5>
          <a:srgbClr val="B8CAAA"/>
        </a:accent5>
        <a:accent6>
          <a:srgbClr val="B95C00"/>
        </a:accent6>
        <a:hlink>
          <a:srgbClr val="CC33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7">
        <a:dk1>
          <a:srgbClr val="434343"/>
        </a:dk1>
        <a:lt1>
          <a:srgbClr val="FFFFFF"/>
        </a:lt1>
        <a:dk2>
          <a:srgbClr val="000000"/>
        </a:dk2>
        <a:lt2>
          <a:srgbClr val="8285FE"/>
        </a:lt2>
        <a:accent1>
          <a:srgbClr val="669900"/>
        </a:accent1>
        <a:accent2>
          <a:srgbClr val="9900FF"/>
        </a:accent2>
        <a:accent3>
          <a:srgbClr val="AAAAAA"/>
        </a:accent3>
        <a:accent4>
          <a:srgbClr val="DADADA"/>
        </a:accent4>
        <a:accent5>
          <a:srgbClr val="B8CAAA"/>
        </a:accent5>
        <a:accent6>
          <a:srgbClr val="8A00E7"/>
        </a:accent6>
        <a:hlink>
          <a:srgbClr val="6600CC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8">
        <a:dk1>
          <a:srgbClr val="434343"/>
        </a:dk1>
        <a:lt1>
          <a:srgbClr val="FFFFFF"/>
        </a:lt1>
        <a:dk2>
          <a:srgbClr val="000000"/>
        </a:dk2>
        <a:lt2>
          <a:srgbClr val="0066FF"/>
        </a:lt2>
        <a:accent1>
          <a:srgbClr val="339966"/>
        </a:accent1>
        <a:accent2>
          <a:srgbClr val="FFCC00"/>
        </a:accent2>
        <a:accent3>
          <a:srgbClr val="AAAAAA"/>
        </a:accent3>
        <a:accent4>
          <a:srgbClr val="DADADA"/>
        </a:accent4>
        <a:accent5>
          <a:srgbClr val="ADCAB8"/>
        </a:accent5>
        <a:accent6>
          <a:srgbClr val="E7B900"/>
        </a:accent6>
        <a:hlink>
          <a:srgbClr val="CC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9">
        <a:dk1>
          <a:srgbClr val="333300"/>
        </a:dk1>
        <a:lt1>
          <a:srgbClr val="FFFFFF"/>
        </a:lt1>
        <a:dk2>
          <a:srgbClr val="669900"/>
        </a:dk2>
        <a:lt2>
          <a:srgbClr val="FFFFCC"/>
        </a:lt2>
        <a:accent1>
          <a:srgbClr val="CCCC00"/>
        </a:accent1>
        <a:accent2>
          <a:srgbClr val="99CC00"/>
        </a:accent2>
        <a:accent3>
          <a:srgbClr val="B8CAAA"/>
        </a:accent3>
        <a:accent4>
          <a:srgbClr val="DADADA"/>
        </a:accent4>
        <a:accent5>
          <a:srgbClr val="E2E2AA"/>
        </a:accent5>
        <a:accent6>
          <a:srgbClr val="8AB900"/>
        </a:accent6>
        <a:hlink>
          <a:srgbClr val="3366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10">
        <a:dk1>
          <a:srgbClr val="333333"/>
        </a:dk1>
        <a:lt1>
          <a:srgbClr val="FFFFCC"/>
        </a:lt1>
        <a:dk2>
          <a:srgbClr val="660000"/>
        </a:dk2>
        <a:lt2>
          <a:srgbClr val="CCCCCC"/>
        </a:lt2>
        <a:accent1>
          <a:srgbClr val="FF6600"/>
        </a:accent1>
        <a:accent2>
          <a:srgbClr val="CC3300"/>
        </a:accent2>
        <a:accent3>
          <a:srgbClr val="B8AAAA"/>
        </a:accent3>
        <a:accent4>
          <a:srgbClr val="DADAAE"/>
        </a:accent4>
        <a:accent5>
          <a:srgbClr val="FFB8AA"/>
        </a:accent5>
        <a:accent6>
          <a:srgbClr val="B92D00"/>
        </a:accent6>
        <a:hlink>
          <a:srgbClr val="9900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1000</TotalTime>
  <Words>676</Words>
  <Application>Microsoft Office PowerPoint</Application>
  <PresentationFormat>On-screen Show (4:3)</PresentationFormat>
  <Paragraphs>219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2" baseType="lpstr">
      <vt:lpstr>Arial</vt:lpstr>
      <vt:lpstr>Arial</vt:lpstr>
      <vt:lpstr>Calibri</vt:lpstr>
      <vt:lpstr>Cambria</vt:lpstr>
      <vt:lpstr>Century Gothic</vt:lpstr>
      <vt:lpstr>Lucida Grande</vt:lpstr>
      <vt:lpstr>Roboto</vt:lpstr>
      <vt:lpstr>Times New Roman</vt:lpstr>
      <vt:lpstr>Verdana</vt:lpstr>
      <vt:lpstr>Wingdings</vt:lpstr>
      <vt:lpstr>Wingdings 3</vt:lpstr>
      <vt:lpstr>Eclipse</vt:lpstr>
      <vt:lpstr>             MARQUIS TECHNOLOGIES  </vt:lpstr>
      <vt:lpstr>PowerPoint Presentation</vt:lpstr>
      <vt:lpstr> </vt:lpstr>
      <vt:lpstr>  Operators and general Information</vt:lpstr>
      <vt:lpstr>PowerPoint Presentation</vt:lpstr>
      <vt:lpstr>PowerPoint Presentation</vt:lpstr>
      <vt:lpstr>4G-3G-4G HO SPOT SRVCC to 3G  NSA, 4G,3G,2G, HO SPOT</vt:lpstr>
      <vt:lpstr> </vt:lpstr>
      <vt:lpstr> </vt:lpstr>
      <vt:lpstr>       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MARQUIS TECHNOLOGIES</dc:title>
  <dc:creator>Anil Patidar</dc:creator>
  <cp:lastModifiedBy>Shubham Surve</cp:lastModifiedBy>
  <cp:revision>30</cp:revision>
  <dcterms:created xsi:type="dcterms:W3CDTF">2020-10-02T15:45:52Z</dcterms:created>
  <dcterms:modified xsi:type="dcterms:W3CDTF">2022-05-16T12:33:07Z</dcterms:modified>
</cp:coreProperties>
</file>