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0"/>
  </p:notesMasterIdLst>
  <p:handoutMasterIdLst>
    <p:handoutMasterId r:id="rId21"/>
  </p:handoutMasterIdLst>
  <p:sldIdLst>
    <p:sldId id="343" r:id="rId2"/>
    <p:sldId id="435" r:id="rId3"/>
    <p:sldId id="463" r:id="rId4"/>
    <p:sldId id="461" r:id="rId5"/>
    <p:sldId id="498" r:id="rId6"/>
    <p:sldId id="469" r:id="rId7"/>
    <p:sldId id="497" r:id="rId8"/>
    <p:sldId id="471" r:id="rId9"/>
    <p:sldId id="502" r:id="rId10"/>
    <p:sldId id="503" r:id="rId11"/>
    <p:sldId id="504" r:id="rId12"/>
    <p:sldId id="506" r:id="rId13"/>
    <p:sldId id="505" r:id="rId14"/>
    <p:sldId id="507" r:id="rId15"/>
    <p:sldId id="508" r:id="rId16"/>
    <p:sldId id="509" r:id="rId17"/>
    <p:sldId id="501" r:id="rId18"/>
    <p:sldId id="457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CBA"/>
    <a:srgbClr val="9CBD26"/>
    <a:srgbClr val="7C0917"/>
    <a:srgbClr val="464AB3"/>
    <a:srgbClr val="DCB328"/>
    <a:srgbClr val="BCBCBC"/>
    <a:srgbClr val="05A2E6"/>
    <a:srgbClr val="A0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533" autoAdjust="0"/>
  </p:normalViewPr>
  <p:slideViewPr>
    <p:cSldViewPr>
      <p:cViewPr varScale="1">
        <p:scale>
          <a:sx n="60" d="100"/>
          <a:sy n="60" d="100"/>
        </p:scale>
        <p:origin x="142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364A80-E8AE-4B23-96A5-E1441C431ADB}" type="datetimeFigureOut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94B72A08-EAD0-4D9B-A907-245551828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0615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522E9373-0A02-4D74-B48C-E12DF4D9997E}" type="datetimeFigureOut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D4CA5F46-731E-4B2B-A66D-1DF9731E4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2878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1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766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53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A2E829-89FC-484B-BE5B-058859EC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70E9-2399-4EF0-9779-51233CB40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BA8B-32DB-4F9A-A32C-7AEC79CE2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AC57-8A0B-47E9-8A42-F868BE00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3170F-56DC-443B-9505-77E84712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FE41BB-1171-4B33-B449-1A281250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F9F53-9500-4A49-AC73-BECCAB973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A039E-DF56-49CC-9446-04944E06D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79B-7549-4CE9-823F-14A0F666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633AC-CEF2-4D0D-BCF2-6BFBCBA0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F44089-4604-4E56-A4B1-6CCCF3EA0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3D5926-25F9-4D6E-A7AD-643C3EFE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9" r:id="rId2"/>
    <p:sldLayoutId id="2147484404" r:id="rId3"/>
    <p:sldLayoutId id="2147484405" r:id="rId4"/>
    <p:sldLayoutId id="2147484406" r:id="rId5"/>
    <p:sldLayoutId id="2147484407" r:id="rId6"/>
    <p:sldLayoutId id="2147484400" r:id="rId7"/>
    <p:sldLayoutId id="2147484408" r:id="rId8"/>
    <p:sldLayoutId id="2147484409" r:id="rId9"/>
    <p:sldLayoutId id="2147484401" r:id="rId10"/>
    <p:sldLayoutId id="21474844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b="1" dirty="0">
                <a:latin typeface="Calibri" panose="020F0502020204030204" pitchFamily="34" charset="0"/>
                <a:cs typeface="Times New Roman" pitchFamily="18" charset="0"/>
              </a:rPr>
              <a:t>5G Drive Route of Sydney(Australia)</a:t>
            </a:r>
            <a:endParaRPr lang="en-US" sz="3200" b="1" dirty="0">
              <a:solidFill>
                <a:srgbClr val="006EC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924" y="585788"/>
            <a:ext cx="5715000" cy="523873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Optus - Handover: LTE#1 only → LTE#2+NR#2</a:t>
            </a:r>
            <a:endParaRPr lang="en-IN" sz="2000" dirty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24A008-4C46-4785-9939-F248934B35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09661"/>
            <a:ext cx="2895600" cy="5452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127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924" y="585788"/>
            <a:ext cx="5715000" cy="523873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VHA - Handover: LTE#1+NR#1 → LTE#1+NR#2</a:t>
            </a:r>
            <a:endParaRPr lang="en-IN" sz="2000" dirty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461EBD-B5C3-4B10-A3F7-A7CB563F6F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09661"/>
            <a:ext cx="2895600" cy="5492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87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924" y="585788"/>
            <a:ext cx="5715000" cy="523873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VHA - Handover: LTE#1+NR#1 → LTE#1 only</a:t>
            </a:r>
            <a:endParaRPr lang="en-IN" sz="2000" dirty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8779F8-0A4C-4201-9CDE-201A804A168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668" y="1076476"/>
            <a:ext cx="3031332" cy="5552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615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924" y="585788"/>
            <a:ext cx="5715000" cy="523873"/>
          </a:xfrm>
        </p:spPr>
        <p:txBody>
          <a:bodyPr>
            <a:noAutofit/>
          </a:bodyPr>
          <a:lstStyle/>
          <a:p>
            <a:pPr lvl="0" algn="ctr"/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VHA - Handover: LTE#1 only → LTE#2+NR#2</a:t>
            </a: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6B87C1-6B4A-4799-B806-C3EDEC8ED1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34464"/>
            <a:ext cx="3048000" cy="5680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383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924" y="585788"/>
            <a:ext cx="5715000" cy="523873"/>
          </a:xfrm>
        </p:spPr>
        <p:txBody>
          <a:bodyPr>
            <a:noAutofit/>
          </a:bodyPr>
          <a:lstStyle/>
          <a:p>
            <a:pPr lvl="0" algn="ctr"/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Telstra - Handover: LTE#1+NR#1 → LTE#1+NR#2</a:t>
            </a: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2B26D-2B08-430E-BAE6-5BE777BD55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85598"/>
            <a:ext cx="2895600" cy="5391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681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924" y="585788"/>
            <a:ext cx="5715000" cy="523873"/>
          </a:xfrm>
        </p:spPr>
        <p:txBody>
          <a:bodyPr>
            <a:noAutofit/>
          </a:bodyPr>
          <a:lstStyle/>
          <a:p>
            <a:pPr lvl="0" algn="ctr"/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Telstra - Handover: LTE#1+NR#1 → LTE#1 only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D1BB87-CEF4-4C47-ACAD-9067212AFF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30" y="1052195"/>
            <a:ext cx="3140870" cy="5577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984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924" y="585788"/>
            <a:ext cx="5715000" cy="523873"/>
          </a:xfrm>
        </p:spPr>
        <p:txBody>
          <a:bodyPr>
            <a:noAutofit/>
          </a:bodyPr>
          <a:lstStyle/>
          <a:p>
            <a:pPr lvl="0" algn="ctr"/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Telstra - Handover: LTE#1 only → LTE#2+NR#2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EB318-87E9-44D4-9E4F-1034407681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7" y="990600"/>
            <a:ext cx="3286125" cy="5705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3215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960" y="721648"/>
            <a:ext cx="8248650" cy="1414203"/>
          </a:xfrm>
        </p:spPr>
        <p:txBody>
          <a:bodyPr>
            <a:noAutofit/>
          </a:bodyPr>
          <a:lstStyle/>
          <a:p>
            <a:pPr algn="ctr"/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Telstra/Optus/</a:t>
            </a:r>
            <a:r>
              <a:rPr lang="en-US" sz="2000" u="sng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Voda</a:t>
            </a:r>
            <a:r>
              <a:rPr lang="en-US" sz="20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- 5G Network Mixed coverage Route:-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B338DE3D-4BB0-46BA-9052-B05C5054D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59" y="1255849"/>
            <a:ext cx="5854482" cy="434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87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2008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Operator Information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27298" name="Rectangle 674"/>
          <p:cNvSpPr>
            <a:spLocks noChangeArrowheads="1"/>
          </p:cNvSpPr>
          <p:nvPr/>
        </p:nvSpPr>
        <p:spPr bwMode="auto">
          <a:xfrm>
            <a:off x="0" y="433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450485"/>
              </p:ext>
            </p:extLst>
          </p:nvPr>
        </p:nvGraphicFramePr>
        <p:xfrm>
          <a:off x="22578" y="2709403"/>
          <a:ext cx="9144001" cy="1265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9168">
                  <a:extLst>
                    <a:ext uri="{9D8B030D-6E8A-4147-A177-3AD203B41FA5}">
                      <a16:colId xmlns:a16="http://schemas.microsoft.com/office/drawing/2014/main" val="1936854622"/>
                    </a:ext>
                  </a:extLst>
                </a:gridCol>
                <a:gridCol w="979168">
                  <a:extLst>
                    <a:ext uri="{9D8B030D-6E8A-4147-A177-3AD203B41FA5}">
                      <a16:colId xmlns:a16="http://schemas.microsoft.com/office/drawing/2014/main" val="3235783849"/>
                    </a:ext>
                  </a:extLst>
                </a:gridCol>
                <a:gridCol w="1815542">
                  <a:extLst>
                    <a:ext uri="{9D8B030D-6E8A-4147-A177-3AD203B41FA5}">
                      <a16:colId xmlns:a16="http://schemas.microsoft.com/office/drawing/2014/main" val="532778016"/>
                    </a:ext>
                  </a:extLst>
                </a:gridCol>
                <a:gridCol w="5370123">
                  <a:extLst>
                    <a:ext uri="{9D8B030D-6E8A-4147-A177-3AD203B41FA5}">
                      <a16:colId xmlns:a16="http://schemas.microsoft.com/office/drawing/2014/main" val="3810355226"/>
                    </a:ext>
                  </a:extLst>
                </a:gridCol>
              </a:tblGrid>
              <a:tr h="304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MCC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</a:rPr>
                        <a:t>MNC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</a:rPr>
                        <a:t>Operator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Bands (MHz)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300826"/>
                  </a:ext>
                </a:extLst>
              </a:tr>
              <a:tr h="340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Telstra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LTE </a:t>
                      </a:r>
                      <a:r>
                        <a:rPr kumimoji="0" lang="pl-PL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Band- 7/3/28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NR-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N78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9941676"/>
                  </a:ext>
                </a:extLst>
              </a:tr>
              <a:tr h="310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pl-PL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LTE 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Band -1/3/7/28/40, 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NR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9047454"/>
                  </a:ext>
                </a:extLst>
              </a:tr>
              <a:tr h="310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Vodafone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pl-PL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LTE </a:t>
                      </a:r>
                      <a:r>
                        <a:rPr kumimoji="0" lang="pl-PL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Band -1/3/5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NR N78,N20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05004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14300" y="657880"/>
            <a:ext cx="89154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Services Supported by Operators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AC1A10-E1AB-4A47-92E4-DF4D6B2CF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703999"/>
              </p:ext>
            </p:extLst>
          </p:nvPr>
        </p:nvGraphicFramePr>
        <p:xfrm>
          <a:off x="609600" y="1207605"/>
          <a:ext cx="8077200" cy="5574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0900">
                  <a:extLst>
                    <a:ext uri="{9D8B030D-6E8A-4147-A177-3AD203B41FA5}">
                      <a16:colId xmlns:a16="http://schemas.microsoft.com/office/drawing/2014/main" val="4272864770"/>
                    </a:ext>
                  </a:extLst>
                </a:gridCol>
                <a:gridCol w="2733150">
                  <a:extLst>
                    <a:ext uri="{9D8B030D-6E8A-4147-A177-3AD203B41FA5}">
                      <a16:colId xmlns:a16="http://schemas.microsoft.com/office/drawing/2014/main" val="3245137611"/>
                    </a:ext>
                  </a:extLst>
                </a:gridCol>
                <a:gridCol w="2733150">
                  <a:extLst>
                    <a:ext uri="{9D8B030D-6E8A-4147-A177-3AD203B41FA5}">
                      <a16:colId xmlns:a16="http://schemas.microsoft.com/office/drawing/2014/main" val="979506603"/>
                    </a:ext>
                  </a:extLst>
                </a:gridCol>
              </a:tblGrid>
              <a:tr h="224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Operator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Features/Services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Supports(Yes/No)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083440"/>
                  </a:ext>
                </a:extLst>
              </a:tr>
              <a:tr h="224090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Telstra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5G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860510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VoLTE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168525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VoWiFi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907332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Reselection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322450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Redirection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151300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317790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CSFB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338297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Handover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34805"/>
                  </a:ext>
                </a:extLst>
              </a:tr>
              <a:tr h="224090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Optus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5G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629540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VoLTE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848129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VoWiFi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433618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Reselection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907480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Redirection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572470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490734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CSFB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869233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Handover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152280"/>
                  </a:ext>
                </a:extLst>
              </a:tr>
              <a:tr h="224090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Vodafone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5G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623905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VoLTE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833001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VoWiFi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64154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Reselection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704576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Redirection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88864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406457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CSFB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82435"/>
                  </a:ext>
                </a:extLst>
              </a:tr>
              <a:tr h="1960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Handover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087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75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-55dbM to -75dbm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-90dbM to -105dbM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-55dbM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1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089" y="685800"/>
            <a:ext cx="8229600" cy="921869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Vodafone 5G N78 Good Coverage : </a:t>
            </a:r>
            <a:r>
              <a:rPr lang="it-IT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4 Fennell St, North Parramatta, Sydney 2151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br>
              <a:rPr lang="en-US" sz="2000" dirty="0">
                <a:latin typeface="Calibri" panose="020F0502020204030204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E5FFA9-1488-4499-8F07-F5ABA07F69B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1"/>
            <a:ext cx="59436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77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33399"/>
            <a:ext cx="8229600" cy="921869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Optus 5G N78 Good Coverage : </a:t>
            </a:r>
            <a:r>
              <a:rPr lang="it-IT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15 Clyde St, Rydalmere, NSW-2116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br>
              <a:rPr lang="en-US" sz="2000" dirty="0">
                <a:latin typeface="Calibri" panose="020F0502020204030204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22C62-E5C4-4C8A-B738-9BCB097282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586740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6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089" y="685800"/>
            <a:ext cx="8229600" cy="921869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Telstra 5G N78 Good Coverage : Inside </a:t>
            </a:r>
            <a:r>
              <a:rPr lang="it-IT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Flemengtion Market Parking, West Homebush, Sydney:- </a:t>
            </a:r>
            <a:br>
              <a:rPr lang="en-US" sz="2000" dirty="0">
                <a:latin typeface="Calibri" panose="020F0502020204030204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0B59EA-88BA-4DF6-A7F5-17E26AA9F5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1432"/>
            <a:ext cx="5943600" cy="4255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4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924" y="585788"/>
            <a:ext cx="5715000" cy="523873"/>
          </a:xfrm>
        </p:spPr>
        <p:txBody>
          <a:bodyPr>
            <a:noAutofit/>
          </a:bodyPr>
          <a:lstStyle/>
          <a:p>
            <a:pPr algn="ctr"/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Optus- Handover: LTE#1+NR#1 → LTE#1+NR#2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C5D391-7CA2-49EA-8C59-6709CBE061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2590800" cy="5241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427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924" y="585788"/>
            <a:ext cx="5715000" cy="523873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Optus - Handover: LTE#1+NR#1 → LTE#1 only</a:t>
            </a:r>
            <a:endParaRPr lang="en-IN" sz="2000" dirty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D60E0-10F7-4444-954F-A858B32546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09661"/>
            <a:ext cx="2819400" cy="550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775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st Plan and Drive Route.pot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Test Plan and Drive Route.potx</Template>
  <TotalTime>2480</TotalTime>
  <Words>424</Words>
  <Application>Microsoft Office PowerPoint</Application>
  <PresentationFormat>On-screen Show (4:3)</PresentationFormat>
  <Paragraphs>100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Test Plan and Drive Route.potx</vt:lpstr>
      <vt:lpstr>MARQUIS TECHNOLOGIES  </vt:lpstr>
      <vt:lpstr>PowerPoint Presentation</vt:lpstr>
      <vt:lpstr>PowerPoint Presentation</vt:lpstr>
      <vt:lpstr>PowerPoint Presentation</vt:lpstr>
      <vt:lpstr>  Vodafone 5G N78 Good Coverage : Near 4 Fennell St, North Parramatta, Sydney 2151.     </vt:lpstr>
      <vt:lpstr>  Optus 5G N78 Good Coverage : 15 Clyde St, Rydalmere, NSW-2116.     </vt:lpstr>
      <vt:lpstr>  Telstra 5G N78 Good Coverage : Inside Flemengtion Market Parking, West Homebush, Sydney:-     </vt:lpstr>
      <vt:lpstr>  Optus- Handover: LTE#1+NR#1 → LTE#1+NR#2  </vt:lpstr>
      <vt:lpstr>Optus - Handover: LTE#1+NR#1 → LTE#1 only</vt:lpstr>
      <vt:lpstr>Optus - Handover: LTE#1 only → LTE#2+NR#2</vt:lpstr>
      <vt:lpstr>VHA - Handover: LTE#1+NR#1 → LTE#1+NR#2</vt:lpstr>
      <vt:lpstr>VHA - Handover: LTE#1+NR#1 → LTE#1 only</vt:lpstr>
      <vt:lpstr>VHA - Handover: LTE#1 only → LTE#2+NR#2</vt:lpstr>
      <vt:lpstr>Telstra - Handover: LTE#1+NR#1 → LTE#1+NR#2</vt:lpstr>
      <vt:lpstr>Telstra - Handover: LTE#1+NR#1 → LTE#1 only</vt:lpstr>
      <vt:lpstr>Telstra - Handover: LTE#1 only → LTE#2+NR#2</vt:lpstr>
      <vt:lpstr>  Telstra/Optus/Voda- 5G Network Mixed coverage Route:-      </vt:lpstr>
      <vt:lpstr>         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Asit</dc:creator>
  <cp:lastModifiedBy>Bhagyesh Ulhas Sonalkar</cp:lastModifiedBy>
  <cp:revision>509</cp:revision>
  <dcterms:created xsi:type="dcterms:W3CDTF">2014-11-21T17:14:24Z</dcterms:created>
  <dcterms:modified xsi:type="dcterms:W3CDTF">2025-10-06T06:27:53Z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