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33"/>
  </p:notesMasterIdLst>
  <p:handoutMasterIdLst>
    <p:handoutMasterId r:id="rId34"/>
  </p:handoutMasterIdLst>
  <p:sldIdLst>
    <p:sldId id="343" r:id="rId2"/>
    <p:sldId id="456" r:id="rId3"/>
    <p:sldId id="540" r:id="rId4"/>
    <p:sldId id="530" r:id="rId5"/>
    <p:sldId id="488" r:id="rId6"/>
    <p:sldId id="546" r:id="rId7"/>
    <p:sldId id="426" r:id="rId8"/>
    <p:sldId id="547" r:id="rId9"/>
    <p:sldId id="529" r:id="rId10"/>
    <p:sldId id="548" r:id="rId11"/>
    <p:sldId id="480" r:id="rId12"/>
    <p:sldId id="541" r:id="rId13"/>
    <p:sldId id="531" r:id="rId14"/>
    <p:sldId id="532" r:id="rId15"/>
    <p:sldId id="542" r:id="rId16"/>
    <p:sldId id="543" r:id="rId17"/>
    <p:sldId id="544" r:id="rId18"/>
    <p:sldId id="545" r:id="rId19"/>
    <p:sldId id="533" r:id="rId20"/>
    <p:sldId id="534" r:id="rId21"/>
    <p:sldId id="535" r:id="rId22"/>
    <p:sldId id="536" r:id="rId23"/>
    <p:sldId id="549" r:id="rId24"/>
    <p:sldId id="538" r:id="rId25"/>
    <p:sldId id="550" r:id="rId26"/>
    <p:sldId id="551" r:id="rId27"/>
    <p:sldId id="539" r:id="rId28"/>
    <p:sldId id="552" r:id="rId29"/>
    <p:sldId id="553" r:id="rId30"/>
    <p:sldId id="490" r:id="rId31"/>
    <p:sldId id="423" r:id="rId3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4533" autoAdjust="0"/>
  </p:normalViewPr>
  <p:slideViewPr>
    <p:cSldViewPr>
      <p:cViewPr varScale="1">
        <p:scale>
          <a:sx n="60" d="100"/>
          <a:sy n="60" d="100"/>
        </p:scale>
        <p:origin x="141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2/16/2026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01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79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5D805-5105-EB5A-E867-98D1F4AC2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E91713-9148-33ED-A783-D6DA56387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E8D330-F695-14E6-B0D3-5F0ACCBC1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222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9A059.EACDF54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quistech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7ADAA1C-A405-5284-5DC4-9F289151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 Band Handover (FDD-TDD), JIO 4G</a:t>
            </a:r>
            <a:endParaRPr lang="en-IN"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F1EDC6B-26A0-9BCE-D316-99ED1AD633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87946"/>
              </p:ext>
            </p:extLst>
          </p:nvPr>
        </p:nvGraphicFramePr>
        <p:xfrm>
          <a:off x="457200" y="1029437"/>
          <a:ext cx="7531914" cy="903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0390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38818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343517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506013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09588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914226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2541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 Handover 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PCI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739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73.76609085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18.59816997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  <a:tr h="31739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73.76609043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18.59816918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-116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38948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675439"/>
                  </a:ext>
                </a:extLst>
              </a:tr>
            </a:tbl>
          </a:graphicData>
        </a:graphic>
      </p:graphicFrame>
      <p:pic>
        <p:nvPicPr>
          <p:cNvPr id="6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22643C63-059D-EDAE-B79C-053716F8B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72437"/>
            <a:ext cx="4182249" cy="3870916"/>
          </a:xfrm>
        </p:spPr>
      </p:pic>
    </p:spTree>
    <p:extLst>
      <p:ext uri="{BB962C8B-B14F-4D97-AF65-F5344CB8AC3E}">
        <p14:creationId xmlns:p14="http://schemas.microsoft.com/office/powerpoint/2010/main" val="2246360204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285BA9-6D1D-4F3B-9009-757E8789E07C}"/>
              </a:ext>
            </a:extLst>
          </p:cNvPr>
          <p:cNvSpPr/>
          <p:nvPr/>
        </p:nvSpPr>
        <p:spPr>
          <a:xfrm>
            <a:off x="6400800" y="953321"/>
            <a:ext cx="2666999" cy="16056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Jio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Handover: N78 – B40 – N78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A99B6-81BB-47F9-9948-5BFC5443F853}"/>
              </a:ext>
            </a:extLst>
          </p:cNvPr>
          <p:cNvSpPr txBox="1"/>
          <p:nvPr/>
        </p:nvSpPr>
        <p:spPr>
          <a:xfrm>
            <a:off x="378433" y="685800"/>
            <a:ext cx="457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23130"/>
                </a:solidFill>
                <a:latin typeface="Calibri" panose="020F0502020204030204" pitchFamily="34" charset="0"/>
              </a:rPr>
              <a:t>Band Handover – 5G to 4G</a:t>
            </a:r>
            <a:endParaRPr lang="en-US" sz="2400" dirty="0"/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BE3AF0E7-E5F5-B462-B61F-C6FAD92C4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01" y="2680227"/>
            <a:ext cx="7325598" cy="323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407545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8E4B15-4CE7-AFC1-BC81-2C1DC71D1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cs typeface="Arial" charset="0"/>
              </a:rPr>
              <a:t>Jio 5G</a:t>
            </a:r>
            <a:br>
              <a:rPr lang="en-US" sz="440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cs typeface="Arial" charset="0"/>
              </a:rPr>
            </a:br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006B6E22-4ADE-5097-68F0-0BACDE16C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6658"/>
            <a:ext cx="8229600" cy="3774921"/>
          </a:xfr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CD402CE-33D5-11FC-400A-1A3779BBFFF9}"/>
              </a:ext>
            </a:extLst>
          </p:cNvPr>
          <p:cNvSpPr txBox="1">
            <a:spLocks/>
          </p:cNvSpPr>
          <p:nvPr/>
        </p:nvSpPr>
        <p:spPr>
          <a:xfrm>
            <a:off x="457200" y="713658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br>
              <a:rPr lang="en-US" sz="1600" b="0">
                <a:solidFill>
                  <a:srgbClr val="000000"/>
                </a:solidFill>
                <a:effectLst/>
                <a:latin typeface="Google Sans"/>
              </a:rPr>
            </a:br>
            <a:br>
              <a:rPr lang="en-US" sz="1600" b="0">
                <a:solidFill>
                  <a:srgbClr val="000000"/>
                </a:solidFill>
                <a:effectLst/>
                <a:latin typeface="Google Sans"/>
              </a:rPr>
            </a:br>
            <a:r>
              <a:rPr lang="en-US" sz="1600" b="0">
                <a:solidFill>
                  <a:srgbClr val="000000"/>
                </a:solidFill>
                <a:effectLst/>
                <a:latin typeface="Google Sans"/>
              </a:rPr>
              <a:t>Phoenix Marketcity - Viman Nagar</a:t>
            </a:r>
            <a:br>
              <a:rPr lang="en-US" sz="1600">
                <a:solidFill>
                  <a:srgbClr val="000000"/>
                </a:solidFill>
                <a:latin typeface="Google Sans"/>
              </a:rPr>
            </a:br>
            <a:r>
              <a:rPr lang="en-US" sz="1600"/>
              <a:t>Latitude Longitude : (18.56226466137539, 73.91674507606142)</a:t>
            </a:r>
            <a:br>
              <a:rPr lang="en-US" sz="1600"/>
            </a:b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431327039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6A9528-093B-414C-BB0C-38E40B7C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Operator 2 - Airtel</a:t>
            </a:r>
          </a:p>
        </p:txBody>
      </p:sp>
    </p:spTree>
    <p:extLst>
      <p:ext uri="{BB962C8B-B14F-4D97-AF65-F5344CB8AC3E}">
        <p14:creationId xmlns:p14="http://schemas.microsoft.com/office/powerpoint/2010/main" val="2146322720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4BFF3-EE12-41B4-8648-2C941B07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0ABCB621-EB69-44F8-8187-47FA8AE88EE6}" type="datetime1">
              <a:rPr lang="en-GB" smtClean="0"/>
              <a:pPr/>
              <a:t>16/02/2026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9C8B6-2A8C-4FF9-90DB-D48BBDD7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en-US"/>
              <a:t>Confidential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EF0F9-1950-4C37-88FD-874D8567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DEAC991-40F7-46D0-AD9A-EC2BE2330C2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9EA888-5BF8-176F-7363-1A4EDF5FC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12" y="1981200"/>
            <a:ext cx="68865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9145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0A8B0-E8CE-A359-3A38-CCE5DEB0E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0308B-F13E-EC8F-DB23-CFB472D2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0ABCB621-EB69-44F8-8187-47FA8AE88EE6}" type="datetime1">
              <a:rPr lang="en-GB" smtClean="0"/>
              <a:pPr/>
              <a:t>16/02/2026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B99AD-C3E6-5F66-41B9-9B91CE50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en-US"/>
              <a:t>Confidential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866B1-1E85-3EDA-9F2D-CD14666B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DEAC991-40F7-46D0-AD9A-EC2BE2330C2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7816D0EC-FE96-DEE9-2C83-3CE9A9D65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6754688" cy="3935470"/>
          </a:xfrm>
          <a:prstGeom prst="rect">
            <a:avLst/>
          </a:prstGeom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A06F226-009A-DE60-6EFF-4E39005DD4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689986"/>
              </p:ext>
            </p:extLst>
          </p:nvPr>
        </p:nvGraphicFramePr>
        <p:xfrm>
          <a:off x="874543" y="1032160"/>
          <a:ext cx="6293902" cy="644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6657">
                  <a:extLst>
                    <a:ext uri="{9D8B030D-6E8A-4147-A177-3AD203B41FA5}">
                      <a16:colId xmlns:a16="http://schemas.microsoft.com/office/drawing/2014/main" val="30300464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1984144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921169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2654364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446168895"/>
                    </a:ext>
                  </a:extLst>
                </a:gridCol>
                <a:gridCol w="1910645">
                  <a:extLst>
                    <a:ext uri="{9D8B030D-6E8A-4147-A177-3AD203B41FA5}">
                      <a16:colId xmlns:a16="http://schemas.microsoft.com/office/drawing/2014/main" val="3701289311"/>
                    </a:ext>
                  </a:extLst>
                </a:gridCol>
              </a:tblGrid>
              <a:tr h="271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cell(NC)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939224"/>
                  </a:ext>
                </a:extLst>
              </a:tr>
              <a:tr h="3730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73.81565458</a:t>
                      </a: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18.63223605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093205"/>
                  </a:ext>
                </a:extLst>
              </a:tr>
            </a:tbl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81453093-14B4-031F-F0C6-09FD4169FCEF}"/>
              </a:ext>
            </a:extLst>
          </p:cNvPr>
          <p:cNvSpPr txBox="1">
            <a:spLocks/>
          </p:cNvSpPr>
          <p:nvPr/>
        </p:nvSpPr>
        <p:spPr>
          <a:xfrm>
            <a:off x="874543" y="152400"/>
            <a:ext cx="7848600" cy="6096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l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Near Cell (Airtel)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683C75-4CDF-0125-488E-C9B503C50257}"/>
              </a:ext>
            </a:extLst>
          </p:cNvPr>
          <p:cNvSpPr txBox="1"/>
          <p:nvPr/>
        </p:nvSpPr>
        <p:spPr>
          <a:xfrm>
            <a:off x="7445023" y="2203538"/>
            <a:ext cx="1698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Eaton fluid power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ltd,PCMC,PUNE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,INDIA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A9822-4CDD-0D41-0352-209168315A1F}"/>
              </a:ext>
            </a:extLst>
          </p:cNvPr>
          <p:cNvSpPr txBox="1"/>
          <p:nvPr/>
        </p:nvSpPr>
        <p:spPr>
          <a:xfrm>
            <a:off x="7504815" y="3531078"/>
            <a:ext cx="167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-65dbm to 75dbm</a:t>
            </a:r>
          </a:p>
        </p:txBody>
      </p:sp>
    </p:spTree>
    <p:extLst>
      <p:ext uri="{BB962C8B-B14F-4D97-AF65-F5344CB8AC3E}">
        <p14:creationId xmlns:p14="http://schemas.microsoft.com/office/powerpoint/2010/main" val="335066598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E2E43B7-0DE9-4293-3979-205DFF52B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Near Cell (Airtel)</a:t>
            </a:r>
            <a:endParaRPr lang="en-IN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D09859A-3C27-A1BC-AA04-294A026A7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417638"/>
            <a:ext cx="3207374" cy="4525962"/>
          </a:xfrm>
        </p:spPr>
      </p:pic>
    </p:spTree>
    <p:extLst>
      <p:ext uri="{BB962C8B-B14F-4D97-AF65-F5344CB8AC3E}">
        <p14:creationId xmlns:p14="http://schemas.microsoft.com/office/powerpoint/2010/main" val="1946939574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CB425A2D-1228-4A17-7AED-BECD80F9E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2" y="2060039"/>
            <a:ext cx="5884611" cy="2890321"/>
          </a:xfrm>
          <a:prstGeom prst="rect">
            <a:avLst/>
          </a:prstGeom>
        </p:spPr>
      </p:pic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13400A1-5BA8-1E33-FB9E-B191895680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706268"/>
              </p:ext>
            </p:extLst>
          </p:nvPr>
        </p:nvGraphicFramePr>
        <p:xfrm>
          <a:off x="914402" y="1066841"/>
          <a:ext cx="6629397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972">
                  <a:extLst>
                    <a:ext uri="{9D8B030D-6E8A-4147-A177-3AD203B41FA5}">
                      <a16:colId xmlns:a16="http://schemas.microsoft.com/office/drawing/2014/main" val="3398572702"/>
                    </a:ext>
                  </a:extLst>
                </a:gridCol>
                <a:gridCol w="997974">
                  <a:extLst>
                    <a:ext uri="{9D8B030D-6E8A-4147-A177-3AD203B41FA5}">
                      <a16:colId xmlns:a16="http://schemas.microsoft.com/office/drawing/2014/main" val="2916790836"/>
                    </a:ext>
                  </a:extLst>
                </a:gridCol>
                <a:gridCol w="1283109">
                  <a:extLst>
                    <a:ext uri="{9D8B030D-6E8A-4147-A177-3AD203B41FA5}">
                      <a16:colId xmlns:a16="http://schemas.microsoft.com/office/drawing/2014/main" val="248206799"/>
                    </a:ext>
                  </a:extLst>
                </a:gridCol>
                <a:gridCol w="926691">
                  <a:extLst>
                    <a:ext uri="{9D8B030D-6E8A-4147-A177-3AD203B41FA5}">
                      <a16:colId xmlns:a16="http://schemas.microsoft.com/office/drawing/2014/main" val="323449267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val="4262851045"/>
                    </a:ext>
                  </a:extLst>
                </a:gridCol>
                <a:gridCol w="1568245">
                  <a:extLst>
                    <a:ext uri="{9D8B030D-6E8A-4147-A177-3AD203B41FA5}">
                      <a16:colId xmlns:a16="http://schemas.microsoft.com/office/drawing/2014/main" val="300605489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cell(EC)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97162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73.81554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18.62905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24403"/>
                  </a:ext>
                </a:extLst>
              </a:tr>
            </a:tbl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9C3AC2F8-DF5E-AF11-E8F8-2A8F2AEE7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1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Edge Cell (Airtel)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6BF45-8CCA-92BC-92BD-44054E4C6A5E}"/>
              </a:ext>
            </a:extLst>
          </p:cNvPr>
          <p:cNvSpPr txBox="1"/>
          <p:nvPr/>
        </p:nvSpPr>
        <p:spPr>
          <a:xfrm>
            <a:off x="7288212" y="2590800"/>
            <a:ext cx="1698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Tukaram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Masulkar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Road PUNE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78B646-3B59-3BBE-0ECC-48B91ABE4FF0}"/>
              </a:ext>
            </a:extLst>
          </p:cNvPr>
          <p:cNvSpPr txBox="1"/>
          <p:nvPr/>
        </p:nvSpPr>
        <p:spPr>
          <a:xfrm>
            <a:off x="7216422" y="3808507"/>
            <a:ext cx="1698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</p:txBody>
      </p:sp>
    </p:spTree>
    <p:extLst>
      <p:ext uri="{BB962C8B-B14F-4D97-AF65-F5344CB8AC3E}">
        <p14:creationId xmlns:p14="http://schemas.microsoft.com/office/powerpoint/2010/main" val="2925926230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6BBFC45-D959-C145-9FCA-0A3E376AC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13" y="1481138"/>
            <a:ext cx="3207374" cy="4525962"/>
          </a:xfr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7C693714-106F-8E52-3A5A-D9E68807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Edge Cell (Airtel)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3171"/>
      </p:ext>
    </p:extLst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705601" y="1176015"/>
            <a:ext cx="2362200" cy="1567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Airtel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:  B3 | B8 | B40 | N78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AD440-F696-40FC-A60B-1B2487E646B8}"/>
              </a:ext>
            </a:extLst>
          </p:cNvPr>
          <p:cNvSpPr txBox="1"/>
          <p:nvPr/>
        </p:nvSpPr>
        <p:spPr>
          <a:xfrm>
            <a:off x="457200" y="685800"/>
            <a:ext cx="457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23130"/>
                </a:solidFill>
                <a:latin typeface="Calibri" panose="020F0502020204030204" pitchFamily="34" charset="0"/>
              </a:rPr>
              <a:t>Good Coverage Screenshots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CC316-5BA9-1CC7-92F6-CA95972E3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50269"/>
            <a:ext cx="3486150" cy="200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D5548-A9CD-98BB-8975-60B11D44F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089" y="3581400"/>
            <a:ext cx="3466394" cy="21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5497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(Pune / India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)</a:t>
            </a:r>
          </a:p>
        </p:txBody>
      </p:sp>
      <p:sp>
        <p:nvSpPr>
          <p:cNvPr id="17412" name="Rectangle 5"/>
          <p:cNvSpPr txBox="1">
            <a:spLocks noGrp="1" noChangeArrowheads="1"/>
          </p:cNvSpPr>
          <p:nvPr/>
        </p:nvSpPr>
        <p:spPr bwMode="auto">
          <a:xfrm>
            <a:off x="2514600" y="6208637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400" dirty="0">
              <a:latin typeface="Calibri" pitchFamily="34" charset="0"/>
              <a:ea typeface="ヒラギノ角ゴ Pro W3" pitchFamily="124" charset="-128"/>
            </a:endParaRPr>
          </a:p>
        </p:txBody>
      </p:sp>
      <p:sp>
        <p:nvSpPr>
          <p:cNvPr id="17414" name="Rectangle 6"/>
          <p:cNvSpPr txBox="1">
            <a:spLocks noGrp="1" noChangeArrowheads="1"/>
          </p:cNvSpPr>
          <p:nvPr/>
        </p:nvSpPr>
        <p:spPr bwMode="auto">
          <a:xfrm>
            <a:off x="82296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17556" name="Group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890612"/>
              </p:ext>
            </p:extLst>
          </p:nvPr>
        </p:nvGraphicFramePr>
        <p:xfrm>
          <a:off x="1524000" y="2590800"/>
          <a:ext cx="6400800" cy="134112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Country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Pune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 Zone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+5:30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168081"/>
      </p:ext>
    </p:extLst>
  </p:cSld>
  <p:clrMapOvr>
    <a:masterClrMapping/>
  </p:clrMapOvr>
  <p:transition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705601" y="1176015"/>
            <a:ext cx="2362200" cy="1567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Airtel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:  B3 | B8 | B40 | N78</a:t>
            </a:r>
          </a:p>
        </p:txBody>
      </p:sp>
      <p:sp>
        <p:nvSpPr>
          <p:cNvPr id="12" name="AutoShape 4" descr="https://outlook.office.com/owa/service.svc/s/GetFileAttachment?id=AAMkADFiZGMxYzFkLTZkZjUtNDIzNC04ZGVmLTY0ZWE1NDU2MDlhMABGAAAAAAC3NTo5XLi2QKPJ%2FCiAlCerBwAl99qAwDjIQZvb%2BZ%2BGCahgAAAAAAEMAAAl99qAwDjIQZvb%2BZ%2BGCahgAAA8O0NFAAABEgAQAG2uCfsmHJlDrG1ip0IxyXk%3D&amp;X-OWA-CANARY=Fmn46LVNwE-ueYQF1vSYQsB5yAn6rtQYUWmRdrweIBL-B2SdCe7_RcHvFd-Z2elQ2OaE9tG-49s.&amp;isImagePreview=True"/>
          <p:cNvSpPr>
            <a:spLocks noChangeAspect="1" noChangeArrowheads="1"/>
          </p:cNvSpPr>
          <p:nvPr/>
        </p:nvSpPr>
        <p:spPr bwMode="auto">
          <a:xfrm>
            <a:off x="2109788" y="2428875"/>
            <a:ext cx="49244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88682-4CB8-401B-8E56-6DA4F1B27CC2}"/>
              </a:ext>
            </a:extLst>
          </p:cNvPr>
          <p:cNvSpPr txBox="1"/>
          <p:nvPr/>
        </p:nvSpPr>
        <p:spPr>
          <a:xfrm>
            <a:off x="457200" y="685800"/>
            <a:ext cx="457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23130"/>
                </a:solidFill>
                <a:latin typeface="Calibri" panose="020F0502020204030204" pitchFamily="34" charset="0"/>
              </a:rPr>
              <a:t>Weak Coverage Screenshots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D0CE9-DBA4-19AE-7ECB-6EEB4FFF7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988" y="1371600"/>
            <a:ext cx="3582011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3820F0-CA61-D267-AFFC-40D302739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989" y="3448756"/>
            <a:ext cx="3582011" cy="223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28528"/>
      </p:ext>
    </p:extLst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285BA9-6D1D-4F3B-9009-757E8789E07C}"/>
              </a:ext>
            </a:extLst>
          </p:cNvPr>
          <p:cNvSpPr/>
          <p:nvPr/>
        </p:nvSpPr>
        <p:spPr>
          <a:xfrm>
            <a:off x="6400800" y="953321"/>
            <a:ext cx="2666999" cy="16056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Airtel </a:t>
            </a:r>
          </a:p>
          <a:p>
            <a:r>
              <a:rPr lang="en-IN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: NSA to LTE to NSA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A99B6-81BB-47F9-9948-5BFC5443F853}"/>
              </a:ext>
            </a:extLst>
          </p:cNvPr>
          <p:cNvSpPr txBox="1"/>
          <p:nvPr/>
        </p:nvSpPr>
        <p:spPr>
          <a:xfrm>
            <a:off x="378433" y="685800"/>
            <a:ext cx="457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23130"/>
                </a:solidFill>
                <a:latin typeface="Calibri" panose="020F0502020204030204" pitchFamily="34" charset="0"/>
              </a:rPr>
              <a:t>Band Handover – 5G to 4G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BA090-709B-C0E8-B978-C5DA4BB42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1" y="2768301"/>
            <a:ext cx="6387201" cy="3061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FCDC74-3050-2406-941D-58DBB2A02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3" y="2057400"/>
            <a:ext cx="2438399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17236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6A9528-093B-414C-BB0C-38E40B7C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Operator 3 - VI</a:t>
            </a:r>
          </a:p>
        </p:txBody>
      </p:sp>
    </p:spTree>
    <p:extLst>
      <p:ext uri="{BB962C8B-B14F-4D97-AF65-F5344CB8AC3E}">
        <p14:creationId xmlns:p14="http://schemas.microsoft.com/office/powerpoint/2010/main" val="369993332"/>
      </p:ext>
    </p:extLst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6269635A-57AB-7C35-E2B9-B34BFFD4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Near Cell VI: </a:t>
            </a:r>
            <a:br>
              <a:rPr lang="en-US" sz="4000" dirty="0">
                <a:latin typeface="Calibri" pitchFamily="34" charset="0"/>
                <a:cs typeface="Calibri" pitchFamily="34" charset="0"/>
              </a:rPr>
            </a:b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Content Placeholder 4" descr="Application, map&#10;&#10;Description automatically generated">
            <a:extLst>
              <a:ext uri="{FF2B5EF4-FFF2-40B4-BE49-F238E27FC236}">
                <a16:creationId xmlns:a16="http://schemas.microsoft.com/office/drawing/2014/main" id="{B939510A-5922-5292-B8BC-E3AE0C9D6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05000"/>
            <a:ext cx="3009876" cy="4525962"/>
          </a:xfrm>
          <a:prstGeom prst="rect">
            <a:avLst/>
          </a:prstGeom>
        </p:spPr>
      </p:pic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83A2ED8A-1843-6D5E-E073-FAD4F5DF8B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7829608"/>
              </p:ext>
            </p:extLst>
          </p:nvPr>
        </p:nvGraphicFramePr>
        <p:xfrm>
          <a:off x="462844" y="1102499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en-GB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  <a:r>
                        <a:rPr kumimoji="0" lang="en-IN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3.81573486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en-GB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0" lang="en-IN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8.68151169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-62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215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1140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D4402E-76FE-5921-9FF3-27E43EFFF2FE}"/>
              </a:ext>
            </a:extLst>
          </p:cNvPr>
          <p:cNvSpPr txBox="1"/>
          <p:nvPr/>
        </p:nvSpPr>
        <p:spPr>
          <a:xfrm>
            <a:off x="6858000" y="2580461"/>
            <a:ext cx="169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Maradu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Cochin , Kerala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66032-8308-0139-8157-BE053D9D5089}"/>
              </a:ext>
            </a:extLst>
          </p:cNvPr>
          <p:cNvSpPr txBox="1"/>
          <p:nvPr/>
        </p:nvSpPr>
        <p:spPr>
          <a:xfrm>
            <a:off x="6866467" y="3925669"/>
            <a:ext cx="195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-65dbm to -75dbm</a:t>
            </a:r>
          </a:p>
        </p:txBody>
      </p:sp>
    </p:spTree>
    <p:extLst>
      <p:ext uri="{BB962C8B-B14F-4D97-AF65-F5344CB8AC3E}">
        <p14:creationId xmlns:p14="http://schemas.microsoft.com/office/powerpoint/2010/main" val="2286650727"/>
      </p:ext>
    </p:extLst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705601" y="1176015"/>
            <a:ext cx="2362200" cy="1567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VI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:  </a:t>
            </a:r>
            <a:r>
              <a:rPr lang="en-IN" sz="12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B1 | B3 | B8 | B40 | B41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AD440-F696-40FC-A60B-1B2487E646B8}"/>
              </a:ext>
            </a:extLst>
          </p:cNvPr>
          <p:cNvSpPr txBox="1"/>
          <p:nvPr/>
        </p:nvSpPr>
        <p:spPr>
          <a:xfrm>
            <a:off x="457200" y="685800"/>
            <a:ext cx="457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23130"/>
                </a:solidFill>
                <a:latin typeface="Calibri" panose="020F0502020204030204" pitchFamily="34" charset="0"/>
              </a:rPr>
              <a:t>Good Coverage Screenshots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9865E-B555-54BA-A252-F283B6D76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601907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79363"/>
      </p:ext>
    </p:extLst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37E8753E-EBCC-7D2A-3C2A-7EA1C0575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5G</a:t>
            </a:r>
            <a:endParaRPr lang="en-IN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2D4680-634C-F711-BE59-E3E4AF571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209800"/>
            <a:ext cx="7391400" cy="349727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D96C43F-A506-D5E0-3852-0EF17CCCBF43}"/>
              </a:ext>
            </a:extLst>
          </p:cNvPr>
          <p:cNvSpPr txBox="1">
            <a:spLocks/>
          </p:cNvSpPr>
          <p:nvPr/>
        </p:nvSpPr>
        <p:spPr bwMode="auto">
          <a:xfrm>
            <a:off x="76200" y="1143000"/>
            <a:ext cx="464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Lat long –</a:t>
            </a:r>
            <a:r>
              <a:rPr lang="en-IN" sz="200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18.522194° N, 73.844303° E</a:t>
            </a:r>
            <a:br>
              <a:rPr lang="en-IN" sz="200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00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 – Shivaji Nagar, Pune, India</a:t>
            </a:r>
            <a:br>
              <a:rPr lang="en-IN" sz="200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00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 –VI 5G limited coverage </a:t>
            </a: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65D49-1E27-5314-BBD7-7F3501860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069" y="714770"/>
            <a:ext cx="2218732" cy="129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98906"/>
      </p:ext>
    </p:extLst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6E73A2C-3DFD-48C4-8C44-02E452DB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Cell Edge VI: </a:t>
            </a:r>
            <a:br>
              <a:rPr lang="en-US" sz="4000" dirty="0">
                <a:latin typeface="Calibri" pitchFamily="34" charset="0"/>
                <a:cs typeface="Calibri" pitchFamily="34" charset="0"/>
              </a:rPr>
            </a:b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5D6B501-C4E2-3CF7-3E79-1A680F740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52600"/>
            <a:ext cx="3009876" cy="4525962"/>
          </a:xfrm>
          <a:prstGeom prst="rect">
            <a:avLst/>
          </a:prstGeom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640876C9-B8F3-0B0B-39D0-DDF5F54270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3984595"/>
              </p:ext>
            </p:extLst>
          </p:nvPr>
        </p:nvGraphicFramePr>
        <p:xfrm>
          <a:off x="330532" y="967397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 cell(EC)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73.80358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18.63377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-106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214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41140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9C3E087-AB5B-7C6F-494A-19E605AC0294}"/>
              </a:ext>
            </a:extLst>
          </p:cNvPr>
          <p:cNvSpPr txBox="1"/>
          <p:nvPr/>
        </p:nvSpPr>
        <p:spPr>
          <a:xfrm>
            <a:off x="6858000" y="2580461"/>
            <a:ext cx="169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Ajmera Main road Pune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B2AB9-EC5A-3619-D9A0-49033A45B9B9}"/>
              </a:ext>
            </a:extLst>
          </p:cNvPr>
          <p:cNvSpPr txBox="1"/>
          <p:nvPr/>
        </p:nvSpPr>
        <p:spPr>
          <a:xfrm>
            <a:off x="6956778" y="3201769"/>
            <a:ext cx="206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-95dbm to -105dbm</a:t>
            </a:r>
          </a:p>
        </p:txBody>
      </p:sp>
    </p:spTree>
    <p:extLst>
      <p:ext uri="{BB962C8B-B14F-4D97-AF65-F5344CB8AC3E}">
        <p14:creationId xmlns:p14="http://schemas.microsoft.com/office/powerpoint/2010/main" val="258704112"/>
      </p:ext>
    </p:extLst>
  </p:cSld>
  <p:clrMapOvr>
    <a:masterClrMapping/>
  </p:clrMapOvr>
  <p:transition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705601" y="1176015"/>
            <a:ext cx="2362200" cy="1567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VI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:  </a:t>
            </a:r>
            <a:r>
              <a:rPr lang="en-IN" sz="12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B1 | B3 | B8 | B40 | B41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utoShape 4" descr="https://outlook.office.com/owa/service.svc/s/GetFileAttachment?id=AAMkADFiZGMxYzFkLTZkZjUtNDIzNC04ZGVmLTY0ZWE1NDU2MDlhMABGAAAAAAC3NTo5XLi2QKPJ%2FCiAlCerBwAl99qAwDjIQZvb%2BZ%2BGCahgAAAAAAEMAAAl99qAwDjIQZvb%2BZ%2BGCahgAAA8O0NFAAABEgAQAG2uCfsmHJlDrG1ip0IxyXk%3D&amp;X-OWA-CANARY=Fmn46LVNwE-ueYQF1vSYQsB5yAn6rtQYUWmRdrweIBL-B2SdCe7_RcHvFd-Z2elQ2OaE9tG-49s.&amp;isImagePreview=True"/>
          <p:cNvSpPr>
            <a:spLocks noChangeAspect="1" noChangeArrowheads="1"/>
          </p:cNvSpPr>
          <p:nvPr/>
        </p:nvSpPr>
        <p:spPr bwMode="auto">
          <a:xfrm>
            <a:off x="2109788" y="2428875"/>
            <a:ext cx="49244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88682-4CB8-401B-8E56-6DA4F1B27CC2}"/>
              </a:ext>
            </a:extLst>
          </p:cNvPr>
          <p:cNvSpPr txBox="1"/>
          <p:nvPr/>
        </p:nvSpPr>
        <p:spPr>
          <a:xfrm>
            <a:off x="457200" y="685800"/>
            <a:ext cx="457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23130"/>
                </a:solidFill>
                <a:latin typeface="Calibri" panose="020F0502020204030204" pitchFamily="34" charset="0"/>
              </a:rPr>
              <a:t>Weak Coverage Screenshots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A1F99-551E-2FCF-710F-F941F60B7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37977"/>
            <a:ext cx="617231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7755"/>
      </p:ext>
    </p:extLst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9544A1-24FD-AF19-A441-C1897BA90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Airtel &amp; VI SRVCC to UTRAN:</a:t>
            </a:r>
            <a:endParaRPr lang="en-IN" u="sng" dirty="0">
              <a:solidFill>
                <a:srgbClr val="464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ahoma" pitchFamily="34" charset="0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D55EF4F-C833-754B-20D7-23F965E19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5" y="1590953"/>
            <a:ext cx="3867605" cy="4210638"/>
          </a:xfrm>
          <a:prstGeom prst="rect">
            <a:avLst/>
          </a:prstGeom>
        </p:spPr>
      </p:pic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35549017-F09C-C022-B389-C140661E8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3299"/>
            <a:ext cx="3886200" cy="4391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8417A7-B70A-494B-B855-7BDCDCAEDAA8}"/>
              </a:ext>
            </a:extLst>
          </p:cNvPr>
          <p:cNvSpPr/>
          <p:nvPr/>
        </p:nvSpPr>
        <p:spPr>
          <a:xfrm>
            <a:off x="894894" y="1294699"/>
            <a:ext cx="3486605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SRVCC and OOS </a:t>
            </a:r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09C489-4F0E-A871-4E3D-C838207FF3D7}"/>
              </a:ext>
            </a:extLst>
          </p:cNvPr>
          <p:cNvSpPr/>
          <p:nvPr/>
        </p:nvSpPr>
        <p:spPr>
          <a:xfrm>
            <a:off x="5562600" y="1066099"/>
            <a:ext cx="30480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SRVCC </a:t>
            </a:r>
          </a:p>
        </p:txBody>
      </p:sp>
    </p:spTree>
    <p:extLst>
      <p:ext uri="{BB962C8B-B14F-4D97-AF65-F5344CB8AC3E}">
        <p14:creationId xmlns:p14="http://schemas.microsoft.com/office/powerpoint/2010/main" val="2585936764"/>
      </p:ext>
    </p:extLst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F6FE59DD-EEFC-180B-23A5-0D46638E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  </a:t>
            </a:r>
            <a:r>
              <a:rPr lang="en-US" sz="2800" dirty="0" err="1"/>
              <a:t>VIBand</a:t>
            </a:r>
            <a:r>
              <a:rPr lang="en-US" sz="2800" dirty="0"/>
              <a:t> 3&lt;&gt;5&lt;&gt;40 Handover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FCF6EE3-074A-A5CA-350A-BB66DCD17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06" y="2362200"/>
            <a:ext cx="3796188" cy="3873500"/>
          </a:xfrm>
          <a:prstGeom prst="rect">
            <a:avLst/>
          </a:prstGeom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EFCEF6EE-C9FB-6C3D-8477-AA364C4B65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946268"/>
              </p:ext>
            </p:extLst>
          </p:nvPr>
        </p:nvGraphicFramePr>
        <p:xfrm>
          <a:off x="457200" y="1143000"/>
          <a:ext cx="7531914" cy="1074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0390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38818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343517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506013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09588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914226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21795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 Handover 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PCI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25754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73.78554433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18.61491389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1256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  <a:tr h="25754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73.78462002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18.61242288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-78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41140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675439"/>
                  </a:ext>
                </a:extLst>
              </a:tr>
              <a:tr h="25754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L8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73.76593703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18.5980963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-112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358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103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769513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9BFF1-8AAD-E812-3FB8-9FBA58CB3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>
            <a:extLst>
              <a:ext uri="{FF2B5EF4-FFF2-40B4-BE49-F238E27FC236}">
                <a16:creationId xmlns:a16="http://schemas.microsoft.com/office/drawing/2014/main" id="{74C04D38-EECD-FFCC-35E7-48ECA9FC6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(Pune / India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)</a:t>
            </a: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CA8AF4AD-D1DA-FBF7-760C-8D55BF5439B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2514600" y="6208637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400" dirty="0">
              <a:latin typeface="Calibri" pitchFamily="34" charset="0"/>
              <a:ea typeface="ヒラギノ角ゴ Pro W3" pitchFamily="124" charset="-128"/>
            </a:endParaRP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BE52F536-A94D-C56E-B1A0-EB63352E99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2296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C46436-708F-FDBD-3B02-F1E2BFB59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548310"/>
              </p:ext>
            </p:extLst>
          </p:nvPr>
        </p:nvGraphicFramePr>
        <p:xfrm>
          <a:off x="304800" y="1940737"/>
          <a:ext cx="8534400" cy="3182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33590783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42350734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3153993978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405858917"/>
                    </a:ext>
                  </a:extLst>
                </a:gridCol>
                <a:gridCol w="2915920">
                  <a:extLst>
                    <a:ext uri="{9D8B030D-6E8A-4147-A177-3AD203B41FA5}">
                      <a16:colId xmlns:a16="http://schemas.microsoft.com/office/drawing/2014/main" val="1680617047"/>
                    </a:ext>
                  </a:extLst>
                </a:gridCol>
              </a:tblGrid>
              <a:tr h="621964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No.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Operator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Bands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Features by Network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454129"/>
                  </a:ext>
                </a:extLst>
              </a:tr>
              <a:tr h="829286"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Major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Airtel 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FDD B1/B3/B8 &amp; TDD B40/N78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VoWiFi/VoLTE/4G/2G/5G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115279"/>
                  </a:ext>
                </a:extLst>
              </a:tr>
              <a:tr h="829286"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JIO 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FDD B3/B5 &amp; TDD B40/N78/N28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VoWiFi/VoLTE/4G/5G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111817"/>
                  </a:ext>
                </a:extLst>
              </a:tr>
              <a:tr h="421671"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FDD B3/B8 &amp; TDD B41/N78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VoWiFi/VoLTE/4G/3G/2G/5G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140015"/>
                  </a:ext>
                </a:extLst>
              </a:tr>
              <a:tr h="414644"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Minor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BSNL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2100/900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3G/2G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65272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B6FFCF54-006A-EA6E-DBD9-A2FAA4ABE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55150"/>
            <a:ext cx="845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Operator Details: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66907"/>
      </p:ext>
    </p:extLst>
  </p:cSld>
  <p:clrMapOvr>
    <a:masterClrMapping/>
  </p:clrMapOvr>
  <p:transition>
    <p:whee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99803"/>
            <a:ext cx="8229600" cy="1143000"/>
          </a:xfrm>
        </p:spPr>
        <p:txBody>
          <a:bodyPr>
            <a:noAutofit/>
          </a:bodyPr>
          <a:lstStyle/>
          <a:p>
            <a:br>
              <a:rPr lang="en-US" sz="240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( Drive Route covered during mobility. )</a:t>
            </a:r>
            <a:br>
              <a:rPr lang="en-US" sz="2400" dirty="0">
                <a:effectLst/>
                <a:latin typeface="Calibri" pitchFamily="34" charset="0"/>
                <a:cs typeface="Calibri" pitchFamily="34" charset="0"/>
              </a:rPr>
            </a:br>
            <a:r>
              <a:rPr lang="en-I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40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F5FCC-5CCA-4E77-A078-149D2DD1B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06282"/>
            <a:ext cx="7583311" cy="42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80665"/>
      </p:ext>
    </p:extLst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066800"/>
            <a:ext cx="8229600" cy="33528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buNone/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  <a:p>
            <a:pPr algn="ctr">
              <a:spcBef>
                <a:spcPct val="50000"/>
              </a:spcBef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hlinkClick r:id="rId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hlinkClick r:id="rId2"/>
              </a:rPr>
              <a:t>www.marquistech.com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			</a:t>
            </a:r>
            <a: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THANK YOU</a:t>
            </a:r>
            <a:b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endParaRPr lang="en-US" sz="6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6A9528-093B-414C-BB0C-38E40B7C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Operator 1 - JIO</a:t>
            </a:r>
          </a:p>
        </p:txBody>
      </p:sp>
    </p:spTree>
    <p:extLst>
      <p:ext uri="{BB962C8B-B14F-4D97-AF65-F5344CB8AC3E}">
        <p14:creationId xmlns:p14="http://schemas.microsoft.com/office/powerpoint/2010/main" val="2803894329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4BFF3-EE12-41B4-8648-2C941B07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0ABCB621-EB69-44F8-8187-47FA8AE88EE6}" type="datetime1">
              <a:rPr lang="en-GB" smtClean="0"/>
              <a:pPr/>
              <a:t>16/02/2026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9C8B6-2A8C-4FF9-90DB-D48BBDD7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en-US"/>
              <a:t>Confidential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EF0F9-1950-4C37-88FD-874D8567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DEAC991-40F7-46D0-AD9A-EC2BE2330C2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A698A-2486-2D0A-293D-59AF6F1B2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812" y="2040467"/>
            <a:ext cx="68103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05038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D91FE10-11CB-4907-EA13-46B5300A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Near Cell (Reliance JIO)</a:t>
            </a:r>
            <a:endParaRPr lang="en-I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B602E8F-1DE1-D257-8EFB-E9733EF27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52600"/>
            <a:ext cx="4522279" cy="4525962"/>
          </a:xfrm>
          <a:prstGeom prst="rect">
            <a:avLst/>
          </a:prstGeom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E061BC60-6877-D80D-7F47-0A215CFEC9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250889"/>
              </p:ext>
            </p:extLst>
          </p:nvPr>
        </p:nvGraphicFramePr>
        <p:xfrm>
          <a:off x="685800" y="1047991"/>
          <a:ext cx="6477000" cy="552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8360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057469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66091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85919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811407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2716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280522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73.81759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18.63194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38948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63B7710-8171-4921-4B5C-9E91C5A3ECD5}"/>
              </a:ext>
            </a:extLst>
          </p:cNvPr>
          <p:cNvSpPr txBox="1"/>
          <p:nvPr/>
        </p:nvSpPr>
        <p:spPr>
          <a:xfrm>
            <a:off x="7162800" y="1871870"/>
            <a:ext cx="169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Eaton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power,Pune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C178A8-220D-6A20-B51F-A94EFECCEA19}"/>
              </a:ext>
            </a:extLst>
          </p:cNvPr>
          <p:cNvSpPr txBox="1"/>
          <p:nvPr/>
        </p:nvSpPr>
        <p:spPr>
          <a:xfrm>
            <a:off x="6956778" y="3201769"/>
            <a:ext cx="195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-65dbm to -75dbm</a:t>
            </a:r>
          </a:p>
        </p:txBody>
      </p:sp>
    </p:spTree>
    <p:extLst>
      <p:ext uri="{BB962C8B-B14F-4D97-AF65-F5344CB8AC3E}">
        <p14:creationId xmlns:p14="http://schemas.microsoft.com/office/powerpoint/2010/main" val="1515768865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705601" y="1176015"/>
            <a:ext cx="2362200" cy="1567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Jio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Band: </a:t>
            </a:r>
            <a:r>
              <a:rPr lang="en-IN" sz="12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B3 | B5 | B40</a:t>
            </a:r>
            <a:r>
              <a:rPr lang="en-IN" sz="12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N78 | N28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AD440-F696-40FC-A60B-1B2487E646B8}"/>
              </a:ext>
            </a:extLst>
          </p:cNvPr>
          <p:cNvSpPr txBox="1"/>
          <p:nvPr/>
        </p:nvSpPr>
        <p:spPr>
          <a:xfrm>
            <a:off x="457200" y="685800"/>
            <a:ext cx="457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23130"/>
                </a:solidFill>
                <a:latin typeface="Calibri" panose="020F0502020204030204" pitchFamily="34" charset="0"/>
              </a:rPr>
              <a:t>Good Coverage Screenshots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05BE6-063A-8283-4260-DB28B39BC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0"/>
            <a:ext cx="6953250" cy="1990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6007D0-E8A5-E9B9-99B9-0E1148F68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3495675" cy="2019300"/>
          </a:xfrm>
          <a:prstGeom prst="rect">
            <a:avLst/>
          </a:prstGeom>
        </p:spPr>
      </p:pic>
    </p:spTree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959218-3A20-7EE1-5E4B-DDF520941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Edge Cell (Reliance JIO)</a:t>
            </a:r>
            <a:endParaRPr lang="en-I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3DD674A-B297-2128-5599-81622376E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30" y="1828800"/>
            <a:ext cx="5275140" cy="4525962"/>
          </a:xfrm>
          <a:prstGeom prst="rect">
            <a:avLst/>
          </a:prstGeom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0C7D0343-EF85-60E6-BFE0-5DB9184562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785078"/>
              </p:ext>
            </p:extLst>
          </p:nvPr>
        </p:nvGraphicFramePr>
        <p:xfrm>
          <a:off x="462844" y="1102499"/>
          <a:ext cx="7128267" cy="559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1606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73.81066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18.63377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-106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38948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B25AEF-0109-4EA5-B4D6-B419041D4DFF}"/>
              </a:ext>
            </a:extLst>
          </p:cNvPr>
          <p:cNvSpPr txBox="1"/>
          <p:nvPr/>
        </p:nvSpPr>
        <p:spPr>
          <a:xfrm>
            <a:off x="7304378" y="2971800"/>
            <a:ext cx="169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Kalubaiche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mandir, PUNE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00895A-6D34-736D-9CCD-5AB1B0B85B4D}"/>
              </a:ext>
            </a:extLst>
          </p:cNvPr>
          <p:cNvSpPr txBox="1"/>
          <p:nvPr/>
        </p:nvSpPr>
        <p:spPr>
          <a:xfrm>
            <a:off x="7243981" y="4068762"/>
            <a:ext cx="1933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</p:txBody>
      </p:sp>
    </p:spTree>
    <p:extLst>
      <p:ext uri="{BB962C8B-B14F-4D97-AF65-F5344CB8AC3E}">
        <p14:creationId xmlns:p14="http://schemas.microsoft.com/office/powerpoint/2010/main" val="2245309679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705601" y="1176015"/>
            <a:ext cx="2362200" cy="1567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Jio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Band: </a:t>
            </a:r>
            <a:r>
              <a:rPr lang="en-IN" sz="12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B3 | B5 | B40</a:t>
            </a:r>
            <a:r>
              <a:rPr lang="en-IN" sz="12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N78 | N28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utoShape 4" descr="https://outlook.office.com/owa/service.svc/s/GetFileAttachment?id=AAMkADFiZGMxYzFkLTZkZjUtNDIzNC04ZGVmLTY0ZWE1NDU2MDlhMABGAAAAAAC3NTo5XLi2QKPJ%2FCiAlCerBwAl99qAwDjIQZvb%2BZ%2BGCahgAAAAAAEMAAAl99qAwDjIQZvb%2BZ%2BGCahgAAA8O0NFAAABEgAQAG2uCfsmHJlDrG1ip0IxyXk%3D&amp;X-OWA-CANARY=Fmn46LVNwE-ueYQF1vSYQsB5yAn6rtQYUWmRdrweIBL-B2SdCe7_RcHvFd-Z2elQ2OaE9tG-49s.&amp;isImagePreview=True"/>
          <p:cNvSpPr>
            <a:spLocks noChangeAspect="1" noChangeArrowheads="1"/>
          </p:cNvSpPr>
          <p:nvPr/>
        </p:nvSpPr>
        <p:spPr bwMode="auto">
          <a:xfrm>
            <a:off x="2109788" y="2428875"/>
            <a:ext cx="49244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88682-4CB8-401B-8E56-6DA4F1B27CC2}"/>
              </a:ext>
            </a:extLst>
          </p:cNvPr>
          <p:cNvSpPr txBox="1"/>
          <p:nvPr/>
        </p:nvSpPr>
        <p:spPr>
          <a:xfrm>
            <a:off x="457200" y="685800"/>
            <a:ext cx="457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23130"/>
                </a:solidFill>
                <a:latin typeface="Calibri" panose="020F0502020204030204" pitchFamily="34" charset="0"/>
              </a:rPr>
              <a:t>Weak Coverage Screenshots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26872-FC58-74FA-24F9-A620777A8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89" y="3657600"/>
            <a:ext cx="7019925" cy="2162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6889A-C8F8-A2CE-57F0-D124490BA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4" y="1438275"/>
            <a:ext cx="3472216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2867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702</TotalTime>
  <Words>662</Words>
  <Application>Microsoft Office PowerPoint</Application>
  <PresentationFormat>On-screen Show (4:3)</PresentationFormat>
  <Paragraphs>232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Arial</vt:lpstr>
      <vt:lpstr>Calibri</vt:lpstr>
      <vt:lpstr>Cambria</vt:lpstr>
      <vt:lpstr>Google Sans</vt:lpstr>
      <vt:lpstr>Lucida Grande</vt:lpstr>
      <vt:lpstr>Lucida Sans Unicode</vt:lpstr>
      <vt:lpstr>Times New Roman</vt:lpstr>
      <vt:lpstr>Verdana</vt:lpstr>
      <vt:lpstr>Wingdings 2</vt:lpstr>
      <vt:lpstr>Wingdings 3</vt:lpstr>
      <vt:lpstr>Concourse</vt:lpstr>
      <vt:lpstr>MARQUIS TECHNOLOGIES  </vt:lpstr>
      <vt:lpstr>PowerPoint Presentation</vt:lpstr>
      <vt:lpstr>PowerPoint Presentation</vt:lpstr>
      <vt:lpstr>Operator 1 - JIO</vt:lpstr>
      <vt:lpstr>PowerPoint Presentation</vt:lpstr>
      <vt:lpstr>Near Cell (Reliance JIO)</vt:lpstr>
      <vt:lpstr>PowerPoint Presentation</vt:lpstr>
      <vt:lpstr>Edge Cell (Reliance JIO)</vt:lpstr>
      <vt:lpstr>PowerPoint Presentation</vt:lpstr>
      <vt:lpstr>Inter Band Handover (FDD-TDD), JIO 4G</vt:lpstr>
      <vt:lpstr>PowerPoint Presentation</vt:lpstr>
      <vt:lpstr>Jio 5G </vt:lpstr>
      <vt:lpstr>Operator 2 - Airtel</vt:lpstr>
      <vt:lpstr>PowerPoint Presentation</vt:lpstr>
      <vt:lpstr>PowerPoint Presentation</vt:lpstr>
      <vt:lpstr>Near Cell (Airtel)</vt:lpstr>
      <vt:lpstr>Edge Cell (Airtel)</vt:lpstr>
      <vt:lpstr>Edge Cell (Airtel)</vt:lpstr>
      <vt:lpstr>PowerPoint Presentation</vt:lpstr>
      <vt:lpstr>PowerPoint Presentation</vt:lpstr>
      <vt:lpstr>PowerPoint Presentation</vt:lpstr>
      <vt:lpstr>Operator 3 - VI</vt:lpstr>
      <vt:lpstr>Near Cell VI:  </vt:lpstr>
      <vt:lpstr>PowerPoint Presentation</vt:lpstr>
      <vt:lpstr>VI 5G</vt:lpstr>
      <vt:lpstr>Cell Edge VI:  </vt:lpstr>
      <vt:lpstr>PowerPoint Presentation</vt:lpstr>
      <vt:lpstr>Airtel &amp; VI SRVCC to UTRAN:</vt:lpstr>
      <vt:lpstr>  VIBand 3&lt;&gt;5&lt;&gt;40 Handover</vt:lpstr>
      <vt:lpstr>  ( Drive Route covered during mobility. )    </vt:lpstr>
      <vt:lpstr>           THANK YOU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Arun  Kumar</cp:lastModifiedBy>
  <cp:revision>889</cp:revision>
  <dcterms:created xsi:type="dcterms:W3CDTF">2007-12-16T16:40:02Z</dcterms:created>
  <dcterms:modified xsi:type="dcterms:W3CDTF">2026-02-16T08:39:12Z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