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8" r:id="rId1"/>
  </p:sldMasterIdLst>
  <p:notesMasterIdLst>
    <p:notesMasterId r:id="rId15"/>
  </p:notesMasterIdLst>
  <p:handoutMasterIdLst>
    <p:handoutMasterId r:id="rId16"/>
  </p:handoutMasterIdLst>
  <p:sldIdLst>
    <p:sldId id="343" r:id="rId2"/>
    <p:sldId id="456" r:id="rId3"/>
    <p:sldId id="405" r:id="rId4"/>
    <p:sldId id="406" r:id="rId5"/>
    <p:sldId id="408" r:id="rId6"/>
    <p:sldId id="440" r:id="rId7"/>
    <p:sldId id="441" r:id="rId8"/>
    <p:sldId id="457" r:id="rId9"/>
    <p:sldId id="454" r:id="rId10"/>
    <p:sldId id="472" r:id="rId11"/>
    <p:sldId id="474" r:id="rId12"/>
    <p:sldId id="476" r:id="rId13"/>
    <p:sldId id="470" r:id="rId1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0066"/>
    <a:srgbClr val="6600FF"/>
    <a:srgbClr val="FFFF00"/>
    <a:srgbClr val="0000FF"/>
    <a:srgbClr val="19791E"/>
    <a:srgbClr val="DFCEAB"/>
    <a:srgbClr val="DBC8A1"/>
    <a:srgbClr val="DAC69E"/>
    <a:srgbClr val="CCB1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4533" autoAdjust="0"/>
  </p:normalViewPr>
  <p:slideViewPr>
    <p:cSldViewPr>
      <p:cViewPr varScale="1">
        <p:scale>
          <a:sx n="81" d="100"/>
          <a:sy n="81" d="100"/>
        </p:scale>
        <p:origin x="162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842" y="-10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639F114B-EA61-4354-9DA4-A8A94FB6ED50}" type="datetimeFigureOut">
              <a:rPr lang="en-US"/>
              <a:pPr>
                <a:defRPr/>
              </a:pPr>
              <a:t>10/2/2020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2D6D8172-4687-4E50-99BE-ABF50288E4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c"/>
          <p:cNvSpPr txBox="1"/>
          <p:nvPr/>
        </p:nvSpPr>
        <p:spPr>
          <a:xfrm>
            <a:off x="0" y="9385300"/>
            <a:ext cx="73152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endParaRPr lang="en-US" sz="1000" b="1">
              <a:solidFill>
                <a:srgbClr val="3E843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8005146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4A3CE9B2-F33A-465E-9961-6BF8D5C71432}" type="datetimeFigureOut">
              <a:rPr lang="en-US"/>
              <a:pPr>
                <a:defRPr/>
              </a:pPr>
              <a:t>10/2/2020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07002383-3B7E-425C-9B7B-D5426F28D0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fc"/>
          <p:cNvSpPr txBox="1"/>
          <p:nvPr/>
        </p:nvSpPr>
        <p:spPr>
          <a:xfrm>
            <a:off x="0" y="9385300"/>
            <a:ext cx="73152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endParaRPr lang="en-US" sz="1000" b="1" i="0" u="none" baseline="0">
              <a:solidFill>
                <a:srgbClr val="3E843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7911085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2408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67017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pic>
        <p:nvPicPr>
          <p:cNvPr id="8" name="Picture 4" descr="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0"/>
            <a:ext cx="32766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AB42C-10FD-4B15-BC19-527DD77DA7DD}" type="datetime1">
              <a:rPr lang="en-GB" smtClean="0"/>
              <a:pPr>
                <a:defRPr/>
              </a:pPr>
              <a:t>02/10/2020</a:t>
            </a:fld>
            <a:endParaRPr lang="en-US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07A444-ECFA-444C-AD31-3AAC1E12D7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fc"/>
          <p:cNvSpPr txBox="1"/>
          <p:nvPr userDrawn="1"/>
        </p:nvSpPr>
        <p:spPr>
          <a:xfrm>
            <a:off x="0" y="6642100"/>
            <a:ext cx="9144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endParaRPr lang="en-US" sz="1000" b="1" i="0" u="none" baseline="0">
              <a:solidFill>
                <a:srgbClr val="3E843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99B0D3-4702-4ADA-A554-F68244FCB972}" type="datetime1">
              <a:rPr lang="en-GB" smtClean="0"/>
              <a:pPr>
                <a:defRPr/>
              </a:pPr>
              <a:t>02/10/2020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9BAC0-7567-4F3D-8368-8222F1B7F8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FBFD2B-561F-4266-8C3B-97C363FD26DA}" type="datetime1">
              <a:rPr lang="en-GB" smtClean="0"/>
              <a:pPr>
                <a:defRPr/>
              </a:pPr>
              <a:t>02/10/2020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927598-304B-4E7B-BA94-FA376A1BAC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E28890-3123-4B78-AC04-049D0BA92FBF}" type="datetime1">
              <a:rPr lang="en-GB" smtClean="0"/>
              <a:pPr>
                <a:defRPr/>
              </a:pPr>
              <a:t>02/10/2020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27E5B4-39F0-43AA-BDA7-C97F776AB0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276DDC-2C91-4A4A-B9E6-7E5467081B67}" type="datetime1">
              <a:rPr lang="en-GB" smtClean="0"/>
              <a:pPr>
                <a:defRPr/>
              </a:pPr>
              <a:t>02/10/2020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E852CC-94C4-45F5-89DD-D47C7B8FCC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811BB-3262-4B14-899C-0009D2B1F2A6}" type="datetime1">
              <a:rPr lang="en-GB" smtClean="0"/>
              <a:pPr>
                <a:defRPr/>
              </a:pPr>
              <a:t>02/10/2020</a:t>
            </a:fld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828F04-2782-42DC-9CB8-3AA7882253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21927C-B560-4ED5-AD84-18C7BC7AE495}" type="datetime1">
              <a:rPr lang="en-GB" smtClean="0"/>
              <a:pPr>
                <a:defRPr/>
              </a:pPr>
              <a:t>02/10/2020</a:t>
            </a:fld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98A2A2-0C48-4500-A34B-17EEA0D2E9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DF01D3-196D-4756-A01D-B2A041CC5366}" type="datetime1">
              <a:rPr lang="en-GB" smtClean="0"/>
              <a:pPr>
                <a:defRPr/>
              </a:pPr>
              <a:t>02/10/2020</a:t>
            </a:fld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5B5A84-9E6F-4EDF-97FD-7E6C893D92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CB621-EB69-44F8-8187-47FA8AE88EE6}" type="datetime1">
              <a:rPr lang="en-GB" smtClean="0"/>
              <a:pPr>
                <a:defRPr/>
              </a:pPr>
              <a:t>02/10/2020</a:t>
            </a:fld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EAC991-40F7-46D0-AD9A-EC2BE2330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5509B2-9265-45E7-A245-CE2AA82ADBC9}" type="datetime1">
              <a:rPr lang="en-GB" smtClean="0"/>
              <a:pPr>
                <a:defRPr/>
              </a:pPr>
              <a:t>02/10/2020</a:t>
            </a:fld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DEA6FA-7507-4AAE-9252-B56E4CBF8A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3D7A9A-55EB-4DF2-8460-78ABA1E4B55F}" type="datetime1">
              <a:rPr lang="en-GB" smtClean="0"/>
              <a:pPr>
                <a:defRPr/>
              </a:pPr>
              <a:t>02/10/2020</a:t>
            </a:fld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CE688A-3683-4B15-8F47-E51A707044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16387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6388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389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39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642081CF-51F8-4B14-880B-DEDCC213C93C}" type="datetime1">
              <a:rPr lang="en-GB" smtClean="0"/>
              <a:pPr>
                <a:defRPr/>
              </a:pPr>
              <a:t>02/10/2020</a:t>
            </a:fld>
            <a:endParaRPr lang="en-US"/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EB74ABE7-3D27-4CD6-A17E-9725CF3F98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2" name="Picture 4" descr="logo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867400" y="0"/>
            <a:ext cx="32766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fc"/>
          <p:cNvSpPr txBox="1"/>
          <p:nvPr userDrawn="1"/>
        </p:nvSpPr>
        <p:spPr>
          <a:xfrm>
            <a:off x="0" y="6642100"/>
            <a:ext cx="9144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endParaRPr lang="en-US" sz="1000" b="1" i="0" u="none" baseline="0">
              <a:solidFill>
                <a:srgbClr val="3E8430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0" r:id="rId1"/>
    <p:sldLayoutId id="2147484208" r:id="rId2"/>
    <p:sldLayoutId id="2147484209" r:id="rId3"/>
    <p:sldLayoutId id="2147484210" r:id="rId4"/>
    <p:sldLayoutId id="2147484211" r:id="rId5"/>
    <p:sldLayoutId id="2147484212" r:id="rId6"/>
    <p:sldLayoutId id="2147484213" r:id="rId7"/>
    <p:sldLayoutId id="2147484214" r:id="rId8"/>
    <p:sldLayoutId id="2147484215" r:id="rId9"/>
    <p:sldLayoutId id="2147484216" r:id="rId10"/>
    <p:sldLayoutId id="2147484217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95400" y="1295400"/>
            <a:ext cx="7496175" cy="2301875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cs typeface="Tahoma" pitchFamily="34" charset="0"/>
              </a:rPr>
              <a:t>             </a:t>
            </a:r>
            <a:r>
              <a:rPr lang="en-US" sz="3200" kern="1200" dirty="0">
                <a:latin typeface="Century Gothic" panose="020B0502020202020204" pitchFamily="34" charset="0"/>
              </a:rPr>
              <a:t>MARQUIS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cs typeface="Tahoma" pitchFamily="34" charset="0"/>
              </a:rPr>
              <a:t> </a:t>
            </a:r>
            <a:r>
              <a:rPr lang="en-US" sz="3200" kern="1200" dirty="0">
                <a:latin typeface="Century Gothic" panose="020B0502020202020204" pitchFamily="34" charset="0"/>
              </a:rPr>
              <a:t>TECHNOLOGIES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2895600"/>
            <a:ext cx="6937375" cy="2895600"/>
          </a:xfrm>
        </p:spPr>
        <p:txBody>
          <a:bodyPr/>
          <a:lstStyle/>
          <a:p>
            <a:pPr algn="ctr" eaLnBrk="1" hangingPunct="1"/>
            <a:r>
              <a:rPr lang="en-US" sz="2400" b="1" kern="1200" dirty="0">
                <a:solidFill>
                  <a:schemeClr val="tx2"/>
                </a:solidFill>
                <a:latin typeface="Century Gothic" panose="020B0502020202020204" pitchFamily="34" charset="0"/>
                <a:ea typeface="+mj-ea"/>
                <a:cs typeface="+mj-cs"/>
              </a:rPr>
              <a:t>Drive Routes</a:t>
            </a:r>
            <a:r>
              <a:rPr lang="en-US" sz="2400" kern="1200" dirty="0">
                <a:solidFill>
                  <a:schemeClr val="tx2"/>
                </a:solidFill>
                <a:latin typeface="Century Gothic" panose="020B0502020202020204" pitchFamily="34" charset="0"/>
                <a:ea typeface="+mj-ea"/>
                <a:cs typeface="+mj-cs"/>
              </a:rPr>
              <a:t>	-</a:t>
            </a:r>
            <a:r>
              <a:rPr lang="en-US" sz="2400" b="1" kern="1200" dirty="0">
                <a:solidFill>
                  <a:schemeClr val="tx2"/>
                </a:solidFill>
                <a:latin typeface="Century Gothic" panose="020B0502020202020204" pitchFamily="34" charset="0"/>
              </a:rPr>
              <a:t> Morocco/Casablanca</a:t>
            </a:r>
            <a:endParaRPr lang="en-US" sz="2400" kern="1200" dirty="0">
              <a:solidFill>
                <a:schemeClr val="tx2"/>
              </a:solidFill>
              <a:latin typeface="Century Gothic" panose="020B0502020202020204" pitchFamily="34" charset="0"/>
              <a:ea typeface="+mj-ea"/>
              <a:cs typeface="+mj-cs"/>
            </a:endParaRPr>
          </a:p>
          <a:p>
            <a:pPr algn="ctr" eaLnBrk="1" hangingPunct="1"/>
            <a:endParaRPr lang="en-US" sz="2400" kern="1200" dirty="0">
              <a:solidFill>
                <a:schemeClr val="tx2"/>
              </a:solidFill>
              <a:latin typeface="Century Gothic" panose="020B0502020202020204" pitchFamily="34" charset="0"/>
              <a:ea typeface="+mj-ea"/>
              <a:cs typeface="+mj-cs"/>
            </a:endParaRPr>
          </a:p>
          <a:p>
            <a:pPr algn="ctr" eaLnBrk="1" hangingPunct="1"/>
            <a:endParaRPr lang="en-US" sz="2400" kern="1200" dirty="0">
              <a:solidFill>
                <a:schemeClr val="tx2"/>
              </a:solidFill>
              <a:latin typeface="Century Gothic" panose="020B0502020202020204" pitchFamily="34" charset="0"/>
              <a:ea typeface="+mj-ea"/>
              <a:cs typeface="+mj-cs"/>
            </a:endParaRPr>
          </a:p>
          <a:p>
            <a:pPr algn="ctr" eaLnBrk="1" hangingPunct="1"/>
            <a:r>
              <a:rPr lang="en-US" sz="2400" kern="1200" dirty="0">
                <a:solidFill>
                  <a:schemeClr val="tx2"/>
                </a:solidFill>
                <a:latin typeface="Century Gothic" panose="020B0502020202020204" pitchFamily="34" charset="0"/>
                <a:ea typeface="+mj-ea"/>
                <a:cs typeface="+mj-cs"/>
              </a:rPr>
              <a:t>	</a:t>
            </a:r>
          </a:p>
          <a:p>
            <a:pPr algn="ctr" eaLnBrk="1" hangingPunct="1"/>
            <a:endParaRPr lang="en-US" sz="2400" kern="1200" dirty="0">
              <a:solidFill>
                <a:schemeClr val="tx2"/>
              </a:solidFill>
              <a:latin typeface="Century Gothic" panose="020B0502020202020204" pitchFamily="34" charset="0"/>
              <a:ea typeface="+mj-ea"/>
              <a:cs typeface="+mj-cs"/>
            </a:endParaRPr>
          </a:p>
          <a:p>
            <a:pPr algn="ctr" eaLnBrk="1" hangingPunct="1"/>
            <a:r>
              <a:rPr lang="en-US" sz="2400" kern="1200" dirty="0">
                <a:solidFill>
                  <a:schemeClr val="tx2"/>
                </a:solidFill>
                <a:latin typeface="Century Gothic" panose="020B0502020202020204" pitchFamily="34" charset="0"/>
                <a:ea typeface="+mj-ea"/>
                <a:cs typeface="+mj-cs"/>
              </a:rPr>
              <a:t>	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 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wrap="square" anchor="b">
            <a:normAutofit/>
          </a:bodyPr>
          <a:lstStyle/>
          <a:p>
            <a:pPr>
              <a:lnSpc>
                <a:spcPct val="90000"/>
              </a:lnSpc>
            </a:pPr>
            <a:br>
              <a:rPr lang="de-DE" sz="2500" b="1" u="sng" dirty="0"/>
            </a:br>
            <a:r>
              <a:rPr lang="de-DE" sz="2500" b="1" u="sng" dirty="0"/>
              <a:t>Band 7 Edge Cell for Maroc Telecom Operator:- Mohammedia</a:t>
            </a:r>
            <a:endParaRPr lang="en-IN" sz="2500" dirty="0"/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C938A67E-BDA5-4692-A619-60B64CB2A1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/>
          <a:lstStyle/>
          <a:p>
            <a:r>
              <a:rPr lang="en-US" dirty="0"/>
              <a:t>	 B7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4"/>
          </p:nvPr>
        </p:nvSpPr>
        <p:spPr>
          <a:xfrm>
            <a:off x="4645025" y="2174875"/>
            <a:ext cx="4041775" cy="3951288"/>
          </a:xfrm>
        </p:spPr>
        <p:txBody>
          <a:bodyPr wrap="square" anchor="t">
            <a:normAutofit/>
          </a:bodyPr>
          <a:lstStyle/>
          <a:p>
            <a:pPr marL="0" indent="0">
              <a:buNone/>
            </a:pPr>
            <a:r>
              <a:rPr lang="en-US" dirty="0"/>
              <a:t> </a:t>
            </a:r>
            <a:endParaRPr lang="en-IN" dirty="0"/>
          </a:p>
        </p:txBody>
      </p:sp>
      <p:sp>
        <p:nvSpPr>
          <p:cNvPr id="24" name="Date Placeholder 6">
            <a:extLst>
              <a:ext uri="{FF2B5EF4-FFF2-40B4-BE49-F238E27FC236}">
                <a16:creationId xmlns:a16="http://schemas.microsoft.com/office/drawing/2014/main" id="{25E42367-9148-4394-8ECA-0A3AF1C743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/>
          <a:p>
            <a:pPr>
              <a:spcAft>
                <a:spcPts val="600"/>
              </a:spcAft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 wrap="square" anchor="b"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dirty="0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 wrap="square" anchor="b">
            <a:normAutofit/>
          </a:bodyPr>
          <a:lstStyle/>
          <a:p>
            <a:pPr>
              <a:spcAft>
                <a:spcPts val="600"/>
              </a:spcAft>
              <a:defRPr/>
            </a:pPr>
            <a:fld id="{EF27E5B4-39F0-43AA-BDA7-C97F776AB08E}" type="slidenum">
              <a:rPr lang="en-US" smtClean="0"/>
              <a:pPr>
                <a:spcAft>
                  <a:spcPts val="600"/>
                </a:spcAft>
                <a:defRPr/>
              </a:pPr>
              <a:t>10</a:t>
            </a:fld>
            <a:endParaRPr lang="en-US"/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8122F2A5-F452-4BC2-9A12-512FF1F5E47E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</p:spPr>
        <p:txBody>
          <a:bodyPr/>
          <a:lstStyle/>
          <a:p>
            <a:r>
              <a:rPr lang="en-US" dirty="0"/>
              <a:t>		Maps</a:t>
            </a:r>
          </a:p>
        </p:txBody>
      </p:sp>
      <p:pic>
        <p:nvPicPr>
          <p:cNvPr id="2050" name="8b3c6c50-cb88-4dca-8254-bdb4d1865aa3" descr="Image">
            <a:extLst>
              <a:ext uri="{FF2B5EF4-FFF2-40B4-BE49-F238E27FC236}">
                <a16:creationId xmlns:a16="http://schemas.microsoft.com/office/drawing/2014/main" id="{05D119BA-7DD2-428D-9C0E-EF0C21C85C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244" y="2188986"/>
            <a:ext cx="2723356" cy="3715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a5d01d1c-5cf7-4e31-a9f9-dff98305be03" descr="Image">
            <a:extLst>
              <a:ext uri="{FF2B5EF4-FFF2-40B4-BE49-F238E27FC236}">
                <a16:creationId xmlns:a16="http://schemas.microsoft.com/office/drawing/2014/main" id="{3783E9E7-6D74-44CF-B1C4-2C193DC436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174875"/>
            <a:ext cx="3235325" cy="3729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16321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76C788CD-3309-43A3-8399-BCA3ADDFE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Top most Popular Android Apps used in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Morocco</a:t>
            </a:r>
            <a:endParaRPr lang="en-IN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D4AF70E7-DEAF-4127-93C7-B0A83A04F7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Attijari</a:t>
            </a:r>
            <a:r>
              <a:rPr lang="en-IN" sz="1400" dirty="0">
                <a:latin typeface="Calibri" panose="020F0502020204030204" pitchFamily="34" charset="0"/>
                <a:cs typeface="Calibri" panose="020F0502020204030204" pitchFamily="34" charset="0"/>
              </a:rPr>
              <a:t> mobile</a:t>
            </a:r>
          </a:p>
          <a:p>
            <a:r>
              <a:rPr lang="en-IN" sz="1400" dirty="0">
                <a:latin typeface="Calibri" panose="020F0502020204030204" pitchFamily="34" charset="0"/>
                <a:cs typeface="Calibri" panose="020F0502020204030204" pitchFamily="34" charset="0"/>
              </a:rPr>
              <a:t>CIH Mobile</a:t>
            </a:r>
          </a:p>
          <a:p>
            <a:r>
              <a:rPr lang="en-IN" sz="1400" dirty="0">
                <a:latin typeface="Calibri" panose="020F0502020204030204" pitchFamily="34" charset="0"/>
                <a:cs typeface="Calibri" panose="020F0502020204030204" pitchFamily="34" charset="0"/>
              </a:rPr>
              <a:t>My </a:t>
            </a:r>
            <a:r>
              <a:rPr lang="en-IN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Inwi</a:t>
            </a:r>
            <a:endParaRPr lang="en-IN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Athan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 Now : Prayer Times, Quran &amp; Qibla</a:t>
            </a:r>
            <a:endParaRPr lang="en-IN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400" dirty="0">
                <a:latin typeface="Calibri" panose="020F0502020204030204" pitchFamily="34" charset="0"/>
                <a:cs typeface="Calibri" panose="020F0502020204030204" pitchFamily="34" charset="0"/>
              </a:rPr>
              <a:t>Salaat First (Prayer Times)</a:t>
            </a:r>
          </a:p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Amazon Shopping - Search, Find, Ship, and Save</a:t>
            </a:r>
            <a:endParaRPr lang="en-IN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400" dirty="0">
                <a:latin typeface="Calibri" panose="020F0502020204030204" pitchFamily="34" charset="0"/>
                <a:cs typeface="Calibri" panose="020F0502020204030204" pitchFamily="34" charset="0"/>
              </a:rPr>
              <a:t>Snapchat</a:t>
            </a:r>
          </a:p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Messenger – Text and Video Chat for Free</a:t>
            </a:r>
            <a:endParaRPr lang="en-IN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400" dirty="0">
                <a:latin typeface="Calibri" panose="020F0502020204030204" pitchFamily="34" charset="0"/>
                <a:cs typeface="Calibri" panose="020F0502020204030204" pitchFamily="34" charset="0"/>
              </a:rPr>
              <a:t>WhatsApp Messenger</a:t>
            </a:r>
          </a:p>
          <a:p>
            <a:r>
              <a:rPr lang="en-US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imo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 free video calls and chat</a:t>
            </a:r>
            <a:endParaRPr lang="en-IN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400" dirty="0">
                <a:latin typeface="Calibri" panose="020F0502020204030204" pitchFamily="34" charset="0"/>
                <a:cs typeface="Calibri" panose="020F0502020204030204" pitchFamily="34" charset="0"/>
              </a:rPr>
              <a:t>Viber Messenger - Messages, Group Chats &amp; Calls</a:t>
            </a:r>
          </a:p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Skype - free IM &amp; video calls</a:t>
            </a:r>
            <a:endParaRPr lang="en-IN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533FC8-91A1-46ED-BD02-F2E469653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09D265-7944-471E-BD9E-2B9B4A279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1FD173-25D9-431D-814C-2CAA075F5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98A2A2-0C48-4500-A34B-17EEA0D2E92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0528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CA481E88-E2DE-4369-85F1-F5A3D1011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01625"/>
            <a:ext cx="7769225" cy="1143000"/>
          </a:xfrm>
        </p:spPr>
        <p:txBody>
          <a:bodyPr/>
          <a:lstStyle/>
          <a:p>
            <a:r>
              <a:rPr lang="en-US" sz="2400" dirty="0"/>
              <a:t>Local EM Number for Morocco</a:t>
            </a:r>
            <a:endParaRPr lang="en-IN" sz="2400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E24BB4-0200-47DC-A9CA-356446DB3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CDB1E3-BD73-4351-BF74-A094117F6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D06717-171A-4DA2-A68E-A2332568E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98A2A2-0C48-4500-A34B-17EEA0D2E92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graphicFrame>
        <p:nvGraphicFramePr>
          <p:cNvPr id="16" name="Table 16">
            <a:extLst>
              <a:ext uri="{FF2B5EF4-FFF2-40B4-BE49-F238E27FC236}">
                <a16:creationId xmlns:a16="http://schemas.microsoft.com/office/drawing/2014/main" id="{E7A18B78-FF17-47A7-8A8D-F8B223B709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0347526"/>
              </p:ext>
            </p:extLst>
          </p:nvPr>
        </p:nvGraphicFramePr>
        <p:xfrm>
          <a:off x="838199" y="1752600"/>
          <a:ext cx="7845426" cy="3886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2713">
                  <a:extLst>
                    <a:ext uri="{9D8B030D-6E8A-4147-A177-3AD203B41FA5}">
                      <a16:colId xmlns:a16="http://schemas.microsoft.com/office/drawing/2014/main" val="3139804656"/>
                    </a:ext>
                  </a:extLst>
                </a:gridCol>
                <a:gridCol w="3922713">
                  <a:extLst>
                    <a:ext uri="{9D8B030D-6E8A-4147-A177-3AD203B41FA5}">
                      <a16:colId xmlns:a16="http://schemas.microsoft.com/office/drawing/2014/main" val="3866398770"/>
                    </a:ext>
                  </a:extLst>
                </a:gridCol>
              </a:tblGrid>
              <a:tr h="777240">
                <a:tc>
                  <a:txBody>
                    <a:bodyPr/>
                    <a:lstStyle/>
                    <a:p>
                      <a:pPr algn="ctr"/>
                      <a:r>
                        <a:rPr kumimoji="0" lang="en-US" b="0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general emergency phone number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17043588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Local Police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99805384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Ambulance(First aid Centre)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7473285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Fire Brigade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55080005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Emergency Centre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911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28004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16351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27E5B4-39F0-43AA-BDA7-C97F776AB08E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830388" y="1827213"/>
            <a:ext cx="7313612" cy="41148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Thank </a:t>
            </a:r>
            <a:r>
              <a:rPr lang="en-US" dirty="0">
                <a:latin typeface="+mj-lt"/>
              </a:rPr>
              <a:t>You</a:t>
            </a:r>
          </a:p>
        </p:txBody>
      </p:sp>
    </p:spTree>
    <p:extLst>
      <p:ext uri="{BB962C8B-B14F-4D97-AF65-F5344CB8AC3E}">
        <p14:creationId xmlns:p14="http://schemas.microsoft.com/office/powerpoint/2010/main" val="1322938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0" y="772180"/>
            <a:ext cx="9144000" cy="523220"/>
          </a:xfrm>
          <a:prstGeom prst="rect">
            <a:avLst/>
          </a:prstGeom>
          <a:solidFill>
            <a:srgbClr val="437D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Travel to (Morocco/Casablanca)</a:t>
            </a:r>
          </a:p>
        </p:txBody>
      </p:sp>
      <p:sp>
        <p:nvSpPr>
          <p:cNvPr id="17412" name="Rectangle 5"/>
          <p:cNvSpPr txBox="1">
            <a:spLocks noGrp="1" noChangeArrowheads="1"/>
          </p:cNvSpPr>
          <p:nvPr/>
        </p:nvSpPr>
        <p:spPr bwMode="auto">
          <a:xfrm>
            <a:off x="2514600" y="6208637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US" sz="1400" dirty="0">
              <a:latin typeface="Calibri" pitchFamily="34" charset="0"/>
              <a:ea typeface="ヒラギノ角ゴ Pro W3" pitchFamily="124" charset="-128"/>
            </a:endParaRPr>
          </a:p>
        </p:txBody>
      </p:sp>
      <p:sp>
        <p:nvSpPr>
          <p:cNvPr id="17414" name="Rectangle 6"/>
          <p:cNvSpPr txBox="1">
            <a:spLocks noGrp="1" noChangeArrowheads="1"/>
          </p:cNvSpPr>
          <p:nvPr/>
        </p:nvSpPr>
        <p:spPr bwMode="auto">
          <a:xfrm>
            <a:off x="82296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de-DE" sz="1400" dirty="0">
              <a:latin typeface="Lucida Grande" pitchFamily="1" charset="0"/>
              <a:ea typeface="ヒラギノ角ゴ Pro W3" pitchFamily="124" charset="-128"/>
            </a:endParaRPr>
          </a:p>
        </p:txBody>
      </p:sp>
      <p:graphicFrame>
        <p:nvGraphicFramePr>
          <p:cNvPr id="17556" name="Group 1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4126977"/>
              </p:ext>
            </p:extLst>
          </p:nvPr>
        </p:nvGraphicFramePr>
        <p:xfrm>
          <a:off x="1943100" y="1632656"/>
          <a:ext cx="5257800" cy="3596640"/>
        </p:xfrm>
        <a:graphic>
          <a:graphicData uri="http://schemas.openxmlformats.org/drawingml/2006/table">
            <a:tbl>
              <a:tblPr/>
              <a:tblGrid>
                <a:gridCol w="26522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55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Country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Morocco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Continent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Africa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City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Casablanca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Time Zone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GMT +01:00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International Dialing Code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+212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VISA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On Arrival Visa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VISA Duration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-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VISA Fees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Contact Nisha Deshpande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VISA Requirements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-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Yellow Fever Vaccination Certificate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Not Required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6168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200400"/>
            <a:ext cx="7313612" cy="1143000"/>
          </a:xfrm>
        </p:spPr>
        <p:txBody>
          <a:bodyPr/>
          <a:lstStyle/>
          <a:p>
            <a:r>
              <a:rPr lang="en-US" dirty="0"/>
              <a:t>	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9423373"/>
              </p:ext>
            </p:extLst>
          </p:nvPr>
        </p:nvGraphicFramePr>
        <p:xfrm>
          <a:off x="1095022" y="2460978"/>
          <a:ext cx="1571978" cy="9220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98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8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97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24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9469">
                <a:tc>
                  <a:txBody>
                    <a:bodyPr/>
                    <a:lstStyle/>
                    <a:p>
                      <a:pPr algn="ctr" rtl="0" fontAlgn="ctr"/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555">
                <a:tc>
                  <a:txBody>
                    <a:bodyPr/>
                    <a:lstStyle/>
                    <a:p>
                      <a:pPr algn="ctr" rtl="0" fontAlgn="ctr"/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Lucida Sans Unicode" panose="020B0602030504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Lucida Sans Unicode" panose="020B0602030504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740">
                <a:tc>
                  <a:txBody>
                    <a:bodyPr/>
                    <a:lstStyle/>
                    <a:p>
                      <a:pPr algn="ctr" rtl="0" fontAlgn="ctr"/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Lucida Sans Unicode" panose="020B0602030504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9059">
                <a:tc>
                  <a:txBody>
                    <a:bodyPr/>
                    <a:lstStyle/>
                    <a:p>
                      <a:pPr algn="ctr" rtl="0" fontAlgn="ctr"/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Lucida Sans Unicode" panose="020B0602030504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27E5B4-39F0-43AA-BDA7-C97F776AB08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600200" y="908464"/>
            <a:ext cx="4621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Operators in Morocco</a:t>
            </a:r>
            <a:endParaRPr lang="en-IN" sz="36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2A949FA-1ACA-4A17-8318-66E7A2C392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672060"/>
              </p:ext>
            </p:extLst>
          </p:nvPr>
        </p:nvGraphicFramePr>
        <p:xfrm>
          <a:off x="838200" y="2228850"/>
          <a:ext cx="8075612" cy="29527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3085839445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744208078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418192052"/>
                    </a:ext>
                  </a:extLst>
                </a:gridCol>
                <a:gridCol w="3884612">
                  <a:extLst>
                    <a:ext uri="{9D8B030D-6E8A-4147-A177-3AD203B41FA5}">
                      <a16:colId xmlns:a16="http://schemas.microsoft.com/office/drawing/2014/main" val="2665116028"/>
                    </a:ext>
                  </a:extLst>
                </a:gridCol>
              </a:tblGrid>
              <a:tr h="67064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>
                          <a:effectLst/>
                        </a:rPr>
                        <a:t>MCC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>
                          <a:effectLst/>
                        </a:rPr>
                        <a:t>MNC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>
                          <a:effectLst/>
                        </a:rPr>
                        <a:t>Operator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effectLst/>
                        </a:rPr>
                        <a:t>Bands (MHz)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extLst>
                  <a:ext uri="{0D108BD9-81ED-4DB2-BD59-A6C34878D82A}">
                    <a16:rowId xmlns:a16="http://schemas.microsoft.com/office/drawing/2014/main" val="752485143"/>
                  </a:ext>
                </a:extLst>
              </a:tr>
              <a:tr h="77543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604</a:t>
                      </a: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Lucida Sans Unicode" panose="020B0602030504020204" pitchFamily="34" charset="0"/>
                        </a:rPr>
                        <a:t>01</a:t>
                      </a: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Maroc Telecom</a:t>
                      </a: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 dirty="0">
                          <a:effectLst/>
                        </a:rPr>
                        <a:t>UMTS B1(2100MHz), LTE B7/B20  (2600MHz/800MHz)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extLst>
                  <a:ext uri="{0D108BD9-81ED-4DB2-BD59-A6C34878D82A}">
                    <a16:rowId xmlns:a16="http://schemas.microsoft.com/office/drawing/2014/main" val="1278964286"/>
                  </a:ext>
                </a:extLst>
              </a:tr>
              <a:tr h="74171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604</a:t>
                      </a: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02/05</a:t>
                      </a: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INWI</a:t>
                      </a: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 dirty="0">
                          <a:effectLst/>
                        </a:rPr>
                        <a:t>UMTS B1(2100MHz), LTE B3/B7/B20 (1800MHz/2600MHz/800Mhz)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extLst>
                  <a:ext uri="{0D108BD9-81ED-4DB2-BD59-A6C34878D82A}">
                    <a16:rowId xmlns:a16="http://schemas.microsoft.com/office/drawing/2014/main" val="346247850"/>
                  </a:ext>
                </a:extLst>
              </a:tr>
              <a:tr h="7649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604</a:t>
                      </a: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 dirty="0">
                          <a:effectLst/>
                        </a:rPr>
                        <a:t>00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Orange</a:t>
                      </a: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 dirty="0">
                          <a:effectLst/>
                        </a:rPr>
                        <a:t>UMTS B1(2100MHz), LTE B3/B7/B20 (1800MHz/2600MHz/800Mhz)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extLst>
                  <a:ext uri="{0D108BD9-81ED-4DB2-BD59-A6C34878D82A}">
                    <a16:rowId xmlns:a16="http://schemas.microsoft.com/office/drawing/2014/main" val="28949627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559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419100"/>
            <a:ext cx="7540625" cy="1143000"/>
          </a:xfrm>
        </p:spPr>
        <p:txBody>
          <a:bodyPr/>
          <a:lstStyle/>
          <a:p>
            <a:r>
              <a:rPr lang="en-US" dirty="0"/>
              <a:t>  Operators and Related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76400"/>
            <a:ext cx="7616825" cy="43434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All the operators are having implementation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Maroc Telecom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- Supports LTE, WCDMA and 2G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INWI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- Supports LTE, WCDMA and 2G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Orange-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Supports LTE, WCDMA and 2G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27E5B4-39F0-43AA-BDA7-C97F776AB08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674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Info of Operators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IN" sz="1400" b="1" dirty="0">
                <a:solidFill>
                  <a:schemeClr val="accent3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Maroc Telecom</a:t>
            </a:r>
            <a:r>
              <a:rPr lang="en-IN" sz="1400" dirty="0">
                <a:latin typeface="Calibri" panose="020F0502020204030204" pitchFamily="34" charset="0"/>
                <a:cs typeface="Calibri" panose="020F0502020204030204" pitchFamily="34" charset="0"/>
              </a:rPr>
              <a:t> network is strong in the network just like the other two operator.</a:t>
            </a:r>
          </a:p>
          <a:p>
            <a:pPr marL="0" indent="0">
              <a:buNone/>
            </a:pP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b="1" dirty="0" err="1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Inwi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 Network is to number of subscribers and network conditions are equally good.</a:t>
            </a:r>
          </a:p>
          <a:p>
            <a:pPr marL="0" indent="0">
              <a:buNone/>
            </a:pP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Orange 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service is inferior compared to other two Operator, but they are strengthening based on their latest implementations.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27E5B4-39F0-43AA-BDA7-C97F776AB08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098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USSD codes for balance check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Maroc Telecom balance check: #580#  </a:t>
            </a:r>
          </a:p>
          <a:p>
            <a:pPr marL="0" indent="0">
              <a:buNone/>
            </a:pPr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Maroc Telecom Internet balance check: #580#</a:t>
            </a:r>
          </a:p>
          <a:p>
            <a:pPr marL="0" indent="0">
              <a:buNone/>
            </a:pPr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Inwi</a:t>
            </a: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 balance check: *120#</a:t>
            </a:r>
          </a:p>
          <a:p>
            <a:pPr marL="0" indent="0">
              <a:buNone/>
            </a:pPr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Orange balance check: #554#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27E5B4-39F0-43AA-BDA7-C97F776AB08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591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6816" y="304800"/>
            <a:ext cx="7313612" cy="1143000"/>
          </a:xfrm>
        </p:spPr>
        <p:txBody>
          <a:bodyPr/>
          <a:lstStyle/>
          <a:p>
            <a:r>
              <a:rPr lang="en-US" dirty="0"/>
              <a:t>Supplementary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Maroc Telecom: Call forwarding and Call Waiting supported</a:t>
            </a:r>
          </a:p>
          <a:p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1" dirty="0" err="1">
                <a:latin typeface="Calibri" panose="020F0502020204030204" pitchFamily="34" charset="0"/>
                <a:cs typeface="Calibri" panose="020F0502020204030204" pitchFamily="34" charset="0"/>
              </a:rPr>
              <a:t>Inwi</a:t>
            </a:r>
            <a: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: Call forwarding and Call Waiting supported</a:t>
            </a:r>
          </a:p>
          <a:p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Orange: Call forwarding and Call Waiting supported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27E5B4-39F0-43AA-BDA7-C97F776AB08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0396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0" y="772180"/>
            <a:ext cx="9144000" cy="523220"/>
          </a:xfrm>
          <a:prstGeom prst="rect">
            <a:avLst/>
          </a:prstGeom>
          <a:solidFill>
            <a:srgbClr val="437D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RSRP Criteria</a:t>
            </a: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228600" y="1408113"/>
            <a:ext cx="6705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4039" name="Rectangle 6"/>
          <p:cNvSpPr txBox="1">
            <a:spLocks noGrp="1" noChangeArrowheads="1"/>
          </p:cNvSpPr>
          <p:nvPr/>
        </p:nvSpPr>
        <p:spPr bwMode="auto">
          <a:xfrm>
            <a:off x="83820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de-DE" sz="1400" dirty="0">
              <a:latin typeface="Lucida Grande" pitchFamily="1" charset="0"/>
              <a:ea typeface="ヒラギノ角ゴ Pro W3" pitchFamily="124" charset="-128"/>
            </a:endParaRPr>
          </a:p>
        </p:txBody>
      </p:sp>
      <p:sp>
        <p:nvSpPr>
          <p:cNvPr id="10" name="Content Placeholder 1"/>
          <p:cNvSpPr txBox="1">
            <a:spLocks/>
          </p:cNvSpPr>
          <p:nvPr/>
        </p:nvSpPr>
        <p:spPr>
          <a:xfrm>
            <a:off x="457200" y="1524000"/>
            <a:ext cx="8458200" cy="4191000"/>
          </a:xfrm>
          <a:prstGeom prst="rect">
            <a:avLst/>
          </a:prstGeom>
        </p:spPr>
        <p:txBody>
          <a:bodyPr/>
          <a:lstStyle>
            <a:lvl1pPr marL="365125" indent="-255588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1" fontAlgn="base" hangingPunct="1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537" indent="0">
              <a:buFont typeface="Wingdings 3" pitchFamily="18" charset="2"/>
              <a:buNone/>
            </a:pPr>
            <a:endParaRPr lang="en-US" sz="2400" b="1" dirty="0">
              <a:latin typeface="Calibri" pitchFamily="34" charset="0"/>
              <a:cs typeface="Calibri" pitchFamily="34" charset="0"/>
            </a:endParaRPr>
          </a:p>
          <a:p>
            <a:pPr marL="109537" indent="0">
              <a:buFont typeface="Wingdings 3" pitchFamily="18" charset="2"/>
              <a:buNone/>
            </a:pPr>
            <a:endParaRPr lang="en-US" sz="2400" b="1" dirty="0">
              <a:latin typeface="Calibri" pitchFamily="34" charset="0"/>
              <a:cs typeface="Calibri" pitchFamily="34" charset="0"/>
            </a:endParaRP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Near Cell	</a:t>
            </a:r>
            <a:r>
              <a:rPr lang="en-US" sz="2400" dirty="0"/>
              <a:t>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Stationary: RSRP : -55dbm to -85dbm   </a:t>
            </a: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Cell Edge	</a:t>
            </a:r>
            <a:r>
              <a:rPr lang="en-US" sz="2400" dirty="0"/>
              <a:t>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Stationary: RSRP : -95dbm to -110dbm   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Mixed</a:t>
            </a:r>
            <a:r>
              <a:rPr lang="en-US" sz="2400" dirty="0"/>
              <a:t>	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Mobility: RSRP    : -55dbm to -120dbm</a:t>
            </a:r>
            <a:endParaRPr lang="en-US" sz="2000" b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779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wrap="square" anchor="b">
            <a:normAutofit/>
          </a:bodyPr>
          <a:lstStyle/>
          <a:p>
            <a:pPr>
              <a:lnSpc>
                <a:spcPct val="90000"/>
              </a:lnSpc>
            </a:pPr>
            <a:br>
              <a:rPr lang="de-DE" sz="2500" b="1" u="sng" dirty="0"/>
            </a:br>
            <a:r>
              <a:rPr lang="de-DE" sz="2500" b="1" u="sng" dirty="0"/>
              <a:t>Band 3 Edge Cell for Orange Operator:- Mohammedia</a:t>
            </a:r>
            <a:endParaRPr lang="en-IN" sz="2500" dirty="0"/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C938A67E-BDA5-4692-A619-60B64CB2A1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/>
          <a:lstStyle/>
          <a:p>
            <a:r>
              <a:rPr lang="en-US" dirty="0"/>
              <a:t>	 B3 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8122F2A5-F452-4BC2-9A12-512FF1F5E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/>
          <a:lstStyle/>
          <a:p>
            <a:r>
              <a:rPr lang="en-US" dirty="0"/>
              <a:t>		Maps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wrap="square" anchor="t">
            <a:normAutofit/>
          </a:bodyPr>
          <a:lstStyle/>
          <a:p>
            <a:pPr marL="0" indent="0">
              <a:buNone/>
            </a:pPr>
            <a:r>
              <a:rPr lang="en-US" dirty="0"/>
              <a:t> </a:t>
            </a:r>
            <a:endParaRPr lang="en-IN" dirty="0"/>
          </a:p>
        </p:txBody>
      </p:sp>
      <p:sp>
        <p:nvSpPr>
          <p:cNvPr id="24" name="Date Placeholder 6">
            <a:extLst>
              <a:ext uri="{FF2B5EF4-FFF2-40B4-BE49-F238E27FC236}">
                <a16:creationId xmlns:a16="http://schemas.microsoft.com/office/drawing/2014/main" id="{25E42367-9148-4394-8ECA-0A3AF1C743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/>
          <a:p>
            <a:pPr>
              <a:spcAft>
                <a:spcPts val="600"/>
              </a:spcAft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 wrap="square" anchor="b"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dirty="0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 wrap="square" anchor="b">
            <a:normAutofit/>
          </a:bodyPr>
          <a:lstStyle/>
          <a:p>
            <a:pPr>
              <a:spcAft>
                <a:spcPts val="600"/>
              </a:spcAft>
              <a:defRPr/>
            </a:pPr>
            <a:fld id="{EF27E5B4-39F0-43AA-BDA7-C97F776AB08E}" type="slidenum">
              <a:rPr lang="en-US" smtClean="0"/>
              <a:pPr>
                <a:spcAft>
                  <a:spcPts val="600"/>
                </a:spcAft>
                <a:defRPr/>
              </a:pPr>
              <a:t>9</a:t>
            </a:fld>
            <a:endParaRPr lang="en-US"/>
          </a:p>
        </p:txBody>
      </p:sp>
      <p:pic>
        <p:nvPicPr>
          <p:cNvPr id="1028" name="3211f46b-7872-4967-bdb0-fa4b99be0eb3" descr="Image">
            <a:extLst>
              <a:ext uri="{FF2B5EF4-FFF2-40B4-BE49-F238E27FC236}">
                <a16:creationId xmlns:a16="http://schemas.microsoft.com/office/drawing/2014/main" id="{DB6B0A35-2452-45BB-958E-7AC89CD790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466" y="2148065"/>
            <a:ext cx="2404534" cy="397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4bd3e7bc-fd25-4ea3-8ddf-2aa37574eab9" descr="Image">
            <a:extLst>
              <a:ext uri="{FF2B5EF4-FFF2-40B4-BE49-F238E27FC236}">
                <a16:creationId xmlns:a16="http://schemas.microsoft.com/office/drawing/2014/main" id="{71FA7E37-9508-4EFE-BD3E-07CB299D03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125485"/>
            <a:ext cx="2667000" cy="412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6552937"/>
      </p:ext>
    </p:extLst>
  </p:cSld>
  <p:clrMapOvr>
    <a:masterClrMapping/>
  </p:clrMapOvr>
</p:sld>
</file>

<file path=ppt/theme/theme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clipse 1">
    <a:dk1>
      <a:srgbClr val="000000"/>
    </a:dk1>
    <a:lt1>
      <a:srgbClr val="FFFFFF"/>
    </a:lt1>
    <a:dk2>
      <a:srgbClr val="006666"/>
    </a:dk2>
    <a:lt2>
      <a:srgbClr val="5F5F5F"/>
    </a:lt2>
    <a:accent1>
      <a:srgbClr val="33CCCC"/>
    </a:accent1>
    <a:accent2>
      <a:srgbClr val="99CCCC"/>
    </a:accent2>
    <a:accent3>
      <a:srgbClr val="FFFFFF"/>
    </a:accent3>
    <a:accent4>
      <a:srgbClr val="000000"/>
    </a:accent4>
    <a:accent5>
      <a:srgbClr val="ADE2E2"/>
    </a:accent5>
    <a:accent6>
      <a:srgbClr val="8AB9B9"/>
    </a:accent6>
    <a:hlink>
      <a:srgbClr val="006666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18269</TotalTime>
  <Words>468</Words>
  <Application>Microsoft Office PowerPoint</Application>
  <PresentationFormat>On-screen Show (4:3)</PresentationFormat>
  <Paragraphs>142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5" baseType="lpstr">
      <vt:lpstr>arial</vt:lpstr>
      <vt:lpstr>arial</vt:lpstr>
      <vt:lpstr>Calibri</vt:lpstr>
      <vt:lpstr>Cambria</vt:lpstr>
      <vt:lpstr>Century Gothic</vt:lpstr>
      <vt:lpstr>Lucida Grande</vt:lpstr>
      <vt:lpstr>Lucida Sans Unicode</vt:lpstr>
      <vt:lpstr>Times New Roman</vt:lpstr>
      <vt:lpstr>Verdana</vt:lpstr>
      <vt:lpstr>Wingdings</vt:lpstr>
      <vt:lpstr>Wingdings 3</vt:lpstr>
      <vt:lpstr>Eclipse</vt:lpstr>
      <vt:lpstr>             MARQUIS TECHNOLOGIES  </vt:lpstr>
      <vt:lpstr>PowerPoint Presentation</vt:lpstr>
      <vt:lpstr> </vt:lpstr>
      <vt:lpstr>  Operators and Related Information</vt:lpstr>
      <vt:lpstr>General Info of Operators</vt:lpstr>
      <vt:lpstr>USSD codes for balance check</vt:lpstr>
      <vt:lpstr>Supplementary Services</vt:lpstr>
      <vt:lpstr>PowerPoint Presentation</vt:lpstr>
      <vt:lpstr> Band 3 Edge Cell for Orange Operator:- Mohammedia</vt:lpstr>
      <vt:lpstr> Band 7 Edge Cell for Maroc Telecom Operator:- Mohammedia</vt:lpstr>
      <vt:lpstr>Top most Popular Android Apps used in Morocco</vt:lpstr>
      <vt:lpstr>Local EM Number for Morocco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MARQUIS TECHNOLOGIES</dc:title>
  <dc:subject>Marketing Presentation</dc:subject>
  <dc:creator>Kailash</dc:creator>
  <cp:lastModifiedBy>Pawan Kumar</cp:lastModifiedBy>
  <cp:revision>929</cp:revision>
  <dcterms:created xsi:type="dcterms:W3CDTF">2007-12-16T16:40:02Z</dcterms:created>
  <dcterms:modified xsi:type="dcterms:W3CDTF">2020-10-02T11:25:25Z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e2b618e5-1b3e-44f6-a836-33fd5c4d5e5c</vt:lpwstr>
  </property>
  <property fmtid="{D5CDD505-2E9C-101B-9397-08002B2CF9AE}" pid="3" name="NokiaConfidentiality">
    <vt:lpwstr>Personal</vt:lpwstr>
  </property>
</Properties>
</file>