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550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33" r:id="rId17"/>
    <p:sldId id="534" r:id="rId18"/>
    <p:sldId id="529" r:id="rId19"/>
    <p:sldId id="530" r:id="rId20"/>
    <p:sldId id="531" r:id="rId21"/>
    <p:sldId id="539" r:id="rId22"/>
    <p:sldId id="523" r:id="rId23"/>
    <p:sldId id="551" r:id="rId24"/>
    <p:sldId id="553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5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chetak circle </a:t>
            </a:r>
            <a:r>
              <a:rPr lang="en-I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circle celebration mall</a:t>
            </a:r>
            <a:endParaRPr lang="en-IN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762000" y="5542298"/>
            <a:ext cx="4710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chetak circle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circle celebration mall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5C417-9F4F-47D3-BB8B-B37CE82F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4" y="922472"/>
            <a:ext cx="3559066" cy="4030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E2F9F-0C52-448C-B464-7BA9CFC2B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28143"/>
            <a:ext cx="3694274" cy="402485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429DE91-5337-4F72-BCC1-A2ABBA17AC2A}"/>
              </a:ext>
            </a:extLst>
          </p:cNvPr>
          <p:cNvSpPr/>
          <p:nvPr/>
        </p:nvSpPr>
        <p:spPr>
          <a:xfrm>
            <a:off x="581134" y="2627094"/>
            <a:ext cx="1207008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925"/>
              </p:ext>
            </p:extLst>
          </p:nvPr>
        </p:nvGraphicFramePr>
        <p:xfrm>
          <a:off x="781050" y="990600"/>
          <a:ext cx="7067550" cy="553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231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653286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2007612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402421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351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55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73.724215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24.573607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9C27743-D871-4A6C-8F85-9E734966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9" y="1752600"/>
            <a:ext cx="4093191" cy="414496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FED971-2C93-40F8-9712-418BAAC7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78762"/>
              </p:ext>
            </p:extLst>
          </p:nvPr>
        </p:nvGraphicFramePr>
        <p:xfrm>
          <a:off x="4571997" y="1752600"/>
          <a:ext cx="4093190" cy="4114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494">
                  <a:extLst>
                    <a:ext uri="{9D8B030D-6E8A-4147-A177-3AD203B41FA5}">
                      <a16:colId xmlns:a16="http://schemas.microsoft.com/office/drawing/2014/main" val="2201205654"/>
                    </a:ext>
                  </a:extLst>
                </a:gridCol>
                <a:gridCol w="716828">
                  <a:extLst>
                    <a:ext uri="{9D8B030D-6E8A-4147-A177-3AD203B41FA5}">
                      <a16:colId xmlns:a16="http://schemas.microsoft.com/office/drawing/2014/main" val="2079898269"/>
                    </a:ext>
                  </a:extLst>
                </a:gridCol>
                <a:gridCol w="768772">
                  <a:extLst>
                    <a:ext uri="{9D8B030D-6E8A-4147-A177-3AD203B41FA5}">
                      <a16:colId xmlns:a16="http://schemas.microsoft.com/office/drawing/2014/main" val="1233264603"/>
                    </a:ext>
                  </a:extLst>
                </a:gridCol>
                <a:gridCol w="768772">
                  <a:extLst>
                    <a:ext uri="{9D8B030D-6E8A-4147-A177-3AD203B41FA5}">
                      <a16:colId xmlns:a16="http://schemas.microsoft.com/office/drawing/2014/main" val="3809108651"/>
                    </a:ext>
                  </a:extLst>
                </a:gridCol>
                <a:gridCol w="498662">
                  <a:extLst>
                    <a:ext uri="{9D8B030D-6E8A-4147-A177-3AD203B41FA5}">
                      <a16:colId xmlns:a16="http://schemas.microsoft.com/office/drawing/2014/main" val="487366875"/>
                    </a:ext>
                  </a:extLst>
                </a:gridCol>
                <a:gridCol w="498662">
                  <a:extLst>
                    <a:ext uri="{9D8B030D-6E8A-4147-A177-3AD203B41FA5}">
                      <a16:colId xmlns:a16="http://schemas.microsoft.com/office/drawing/2014/main" val="2859326012"/>
                    </a:ext>
                  </a:extLst>
                </a:gridCol>
              </a:tblGrid>
              <a:tr h="1063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541388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73.72250379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24.57292594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74066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73.72276001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25.38627995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27413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73.72274321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24.57283143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513859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73.72276643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21982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73.72276024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24.57283234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79736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44DDEB-6739-4A25-8167-3077BB96A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63555"/>
              </p:ext>
            </p:extLst>
          </p:nvPr>
        </p:nvGraphicFramePr>
        <p:xfrm>
          <a:off x="7826019" y="8768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6019" y="8768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23967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73.724046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74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Sector03 to sector-11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66B13-F9FF-4905-ADA2-AF33AE4A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5" y="1786575"/>
            <a:ext cx="3195101" cy="4023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9F0C1-F42D-4053-9A98-19C85726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66" y="1786575"/>
            <a:ext cx="2856090" cy="410340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B8F996-9DA4-4D8C-B0A6-708F72C5FB18}"/>
              </a:ext>
            </a:extLst>
          </p:cNvPr>
          <p:cNvSpPr/>
          <p:nvPr/>
        </p:nvSpPr>
        <p:spPr>
          <a:xfrm>
            <a:off x="1066800" y="3201769"/>
            <a:ext cx="1384126" cy="379631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24172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73.709193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24.579439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086600" y="2971800"/>
            <a:ext cx="191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collage ,Pras hospital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85CBF-33B4-43DF-A6A3-E528F64C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7209"/>
            <a:ext cx="3505200" cy="3895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41202-6F7E-48CB-B19B-6558840F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89" y="1873955"/>
            <a:ext cx="2808111" cy="392676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DD79884-3469-4302-8590-46F830F501B9}"/>
              </a:ext>
            </a:extLst>
          </p:cNvPr>
          <p:cNvSpPr/>
          <p:nvPr/>
        </p:nvSpPr>
        <p:spPr>
          <a:xfrm>
            <a:off x="533400" y="2971800"/>
            <a:ext cx="6858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suraj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pole to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Bhuwana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5B5C4-8BDF-4324-9B11-A6D967D6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1467"/>
            <a:ext cx="38862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0791C-18ED-40AB-BA61-73789E87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2" y="1042481"/>
            <a:ext cx="2980267" cy="442858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99B8C72-D787-4929-BC28-4145C6AAE2AE}"/>
              </a:ext>
            </a:extLst>
          </p:cNvPr>
          <p:cNvSpPr/>
          <p:nvPr/>
        </p:nvSpPr>
        <p:spPr>
          <a:xfrm>
            <a:off x="1524000" y="1905000"/>
            <a:ext cx="829732" cy="2286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64691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73.726617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24.571836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17F0994-5A22-4D37-BDFB-CC3C284F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1404"/>
            <a:ext cx="4572000" cy="394789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2BB8BA-1FA0-458A-9E21-9D7054F8E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93518"/>
              </p:ext>
            </p:extLst>
          </p:nvPr>
        </p:nvGraphicFramePr>
        <p:xfrm>
          <a:off x="5029200" y="1881404"/>
          <a:ext cx="3276601" cy="394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03615819"/>
                    </a:ext>
                  </a:extLst>
                </a:gridCol>
                <a:gridCol w="561637">
                  <a:extLst>
                    <a:ext uri="{9D8B030D-6E8A-4147-A177-3AD203B41FA5}">
                      <a16:colId xmlns:a16="http://schemas.microsoft.com/office/drawing/2014/main" val="4062969191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2092350162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3440299939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1382678417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1270287633"/>
                    </a:ext>
                  </a:extLst>
                </a:gridCol>
              </a:tblGrid>
              <a:tr h="1020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7447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73.726626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24.5718214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19008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73.7268765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24.5718521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380011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24.574831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931500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73.7265431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24.5721310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61380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73.723421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24.573421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84198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7AB91F-837F-481F-9A11-FB24611382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33408"/>
              </p:ext>
            </p:extLst>
          </p:nvPr>
        </p:nvGraphicFramePr>
        <p:xfrm>
          <a:off x="8077200" y="9359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7200" y="9359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2C356-F170-49D2-8BFF-F6F1A3D3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283"/>
            <a:ext cx="3581399" cy="402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90704-F26C-4D11-9400-BC0BE691FE7F}"/>
              </a:ext>
            </a:extLst>
          </p:cNvPr>
          <p:cNvSpPr txBox="1"/>
          <p:nvPr/>
        </p:nvSpPr>
        <p:spPr>
          <a:xfrm>
            <a:off x="2133601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Band-40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343F5-7B1B-4265-A565-0B9C6851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10" y="1417283"/>
            <a:ext cx="2856090" cy="402343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EAB7A66-AC4D-4368-A0BC-F9A0F481A5BD}"/>
              </a:ext>
            </a:extLst>
          </p:cNvPr>
          <p:cNvSpPr/>
          <p:nvPr/>
        </p:nvSpPr>
        <p:spPr>
          <a:xfrm>
            <a:off x="990600" y="2731532"/>
            <a:ext cx="1524000" cy="484632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6B578-AAA0-4A7C-8091-6EACC67D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1137"/>
            <a:ext cx="3733800" cy="3895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8B336E-C0EF-4EEC-9F35-2B990B72BBE0}"/>
              </a:ext>
            </a:extLst>
          </p:cNvPr>
          <p:cNvSpPr txBox="1"/>
          <p:nvPr/>
        </p:nvSpPr>
        <p:spPr>
          <a:xfrm>
            <a:off x="1676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Band-40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538E4-FF06-4B93-8947-6E4160BB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23986"/>
            <a:ext cx="2971800" cy="40100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FA132A6-8A82-45E6-9236-0EF87B621361}"/>
              </a:ext>
            </a:extLst>
          </p:cNvPr>
          <p:cNvSpPr/>
          <p:nvPr/>
        </p:nvSpPr>
        <p:spPr>
          <a:xfrm>
            <a:off x="685800" y="2590800"/>
            <a:ext cx="6858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90979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73.723915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24.573594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Madri industrial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A75A5-809A-42A4-95DD-CAB71943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914525"/>
            <a:ext cx="4038600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426F5-492B-4EAE-9D82-1F960371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1914525"/>
            <a:ext cx="2370666" cy="397192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2EAEFDC-C266-4FFB-A175-A9F94873344E}"/>
              </a:ext>
            </a:extLst>
          </p:cNvPr>
          <p:cNvSpPr/>
          <p:nvPr/>
        </p:nvSpPr>
        <p:spPr>
          <a:xfrm>
            <a:off x="2971800" y="4038600"/>
            <a:ext cx="685800" cy="1219200"/>
          </a:xfrm>
          <a:prstGeom prst="up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598912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73.724016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24.573605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IIM Udaipur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FF192-557A-47F6-875E-45EDF809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5" y="1763952"/>
            <a:ext cx="3283853" cy="3493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C6C2A-1F48-44F2-B75F-20C8C677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18" y="1763952"/>
            <a:ext cx="3325460" cy="34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60836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103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63980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7E0D4C-7AA8-4E00-B53F-6EA71461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11435"/>
              </p:ext>
            </p:extLst>
          </p:nvPr>
        </p:nvGraphicFramePr>
        <p:xfrm>
          <a:off x="304800" y="5006339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960709007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3822097187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881222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0808568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482157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8527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E0DFE-521A-48C4-BC9A-A5BD45EF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255"/>
            <a:ext cx="4191000" cy="3948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C1EB7-FE9E-4334-9C57-852D901B9E37}"/>
              </a:ext>
            </a:extLst>
          </p:cNvPr>
          <p:cNvSpPr txBox="1"/>
          <p:nvPr/>
        </p:nvSpPr>
        <p:spPr>
          <a:xfrm>
            <a:off x="2286000" y="5791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-65 to -110 </a:t>
            </a:r>
            <a:r>
              <a:rPr lang="en-US" dirty="0" err="1"/>
              <a:t>dbm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AE0C7-5AC1-4365-A93F-9729C889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09255"/>
            <a:ext cx="4038600" cy="394854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9A9EB21-8873-48B3-B501-F3C01946564E}"/>
              </a:ext>
            </a:extLst>
          </p:cNvPr>
          <p:cNvSpPr/>
          <p:nvPr/>
        </p:nvSpPr>
        <p:spPr>
          <a:xfrm>
            <a:off x="685800" y="1981200"/>
            <a:ext cx="533400" cy="304800"/>
          </a:xfrm>
          <a:prstGeom prst="rightArrow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&amp; 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BCAF9-3D55-4F4B-851C-02257AA0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5334000" cy="4343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EA8D4B-881D-4632-A9D4-68B405A7BB89}"/>
              </a:ext>
            </a:extLst>
          </p:cNvPr>
          <p:cNvCxnSpPr>
            <a:cxnSpLocks/>
          </p:cNvCxnSpPr>
          <p:nvPr/>
        </p:nvCxnSpPr>
        <p:spPr>
          <a:xfrm>
            <a:off x="2362200" y="2438400"/>
            <a:ext cx="762000" cy="96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8CC78E-FB37-469A-9085-6BF0CB9B6502}"/>
              </a:ext>
            </a:extLst>
          </p:cNvPr>
          <p:cNvSpPr txBox="1"/>
          <p:nvPr/>
        </p:nvSpPr>
        <p:spPr>
          <a:xfrm>
            <a:off x="2209800" y="30593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SRVCC Airtel&amp; VI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57175C-2C94-417F-9252-39E65CD1F9AE}"/>
              </a:ext>
            </a:extLst>
          </p:cNvPr>
          <p:cNvCxnSpPr>
            <a:cxnSpLocks/>
          </p:cNvCxnSpPr>
          <p:nvPr/>
        </p:nvCxnSpPr>
        <p:spPr>
          <a:xfrm flipV="1">
            <a:off x="2362200" y="3403431"/>
            <a:ext cx="762000" cy="86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076E9A-8EBF-4B9F-B1DB-F48B4FB07EAD}"/>
              </a:ext>
            </a:extLst>
          </p:cNvPr>
          <p:cNvSpPr txBox="1"/>
          <p:nvPr/>
        </p:nvSpPr>
        <p:spPr>
          <a:xfrm>
            <a:off x="685800" y="160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24.579429 73.707807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9A87E2-6062-41DA-839C-9F17AB3E5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08642"/>
              </p:ext>
            </p:extLst>
          </p:nvPr>
        </p:nvGraphicFramePr>
        <p:xfrm>
          <a:off x="6096000" y="2286000"/>
          <a:ext cx="2667000" cy="77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89264906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634433908"/>
                    </a:ext>
                  </a:extLst>
                </a:gridCol>
              </a:tblGrid>
              <a:tr h="4285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74657"/>
                  </a:ext>
                </a:extLst>
              </a:tr>
              <a:tr h="3447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73.707807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24.579429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50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1&lt;&gt;3&lt;&gt; Handover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E37CB-75DC-4183-B1D1-D04B3DF3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4953000" cy="44497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ED48-00D6-493E-BC2E-628E7F60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60574"/>
              </p:ext>
            </p:extLst>
          </p:nvPr>
        </p:nvGraphicFramePr>
        <p:xfrm>
          <a:off x="5562600" y="1481138"/>
          <a:ext cx="3276600" cy="4386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615">
                  <a:extLst>
                    <a:ext uri="{9D8B030D-6E8A-4147-A177-3AD203B41FA5}">
                      <a16:colId xmlns:a16="http://schemas.microsoft.com/office/drawing/2014/main" val="3424698591"/>
                    </a:ext>
                  </a:extLst>
                </a:gridCol>
                <a:gridCol w="573821">
                  <a:extLst>
                    <a:ext uri="{9D8B030D-6E8A-4147-A177-3AD203B41FA5}">
                      <a16:colId xmlns:a16="http://schemas.microsoft.com/office/drawing/2014/main" val="3607524211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3561353786"/>
                    </a:ext>
                  </a:extLst>
                </a:gridCol>
                <a:gridCol w="615402">
                  <a:extLst>
                    <a:ext uri="{9D8B030D-6E8A-4147-A177-3AD203B41FA5}">
                      <a16:colId xmlns:a16="http://schemas.microsoft.com/office/drawing/2014/main" val="578556158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780763757"/>
                    </a:ext>
                  </a:extLst>
                </a:gridCol>
                <a:gridCol w="399180">
                  <a:extLst>
                    <a:ext uri="{9D8B030D-6E8A-4147-A177-3AD203B41FA5}">
                      <a16:colId xmlns:a16="http://schemas.microsoft.com/office/drawing/2014/main" val="2445126464"/>
                    </a:ext>
                  </a:extLst>
                </a:gridCol>
              </a:tblGrid>
              <a:tr h="1133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Band Hand Over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Latitude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RSRP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Band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Freq.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50157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224.573605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-85 to 105 dBM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1451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37498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L1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82938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224.573432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002473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82945"/>
                  </a:ext>
                </a:extLst>
              </a:tr>
              <a:tr h="650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73.7240132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224.573823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-85 to 105 </a:t>
                      </a:r>
                      <a:r>
                        <a:rPr lang="en-US" sz="1000" u="none" strike="noStrike" dirty="0" err="1">
                          <a:effectLst/>
                        </a:rPr>
                        <a:t>dBM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55476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C55A1A-269A-4073-8FC0-869CF46AC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55573"/>
              </p:ext>
            </p:extLst>
          </p:nvPr>
        </p:nvGraphicFramePr>
        <p:xfrm>
          <a:off x="6400800" y="8235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8235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BSNL Coverage WCDMA &amp; Gsm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783B-49BA-4E6F-AA02-B4CC0349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4974"/>
            <a:ext cx="70104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6721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   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Drive Route  Udaipur 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CD1E0-DEC8-4D19-BA74-DEFCAC20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962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3091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4191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1800,2100 MHz – FDD(Band 1,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289665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4904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portalnmms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Vodafone special offer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(3G and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08216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http://Bslmms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Bslmms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&amp; GSM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2100 MHz 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 900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Balance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cheak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Night Data Balance: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123*8#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046310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19691"/>
              </p:ext>
            </p:extLst>
          </p:nvPr>
        </p:nvGraphicFramePr>
        <p:xfrm>
          <a:off x="874543" y="1032160"/>
          <a:ext cx="6293902" cy="636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63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73.723922</a:t>
                      </a:r>
                    </a:p>
                    <a:p>
                      <a:pPr algn="just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24.573570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Sector03,sector05,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F5CDA-C78D-4A63-B16E-8B365BA6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43" y="1786575"/>
            <a:ext cx="3087857" cy="354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5A6BC-DA3D-4356-9333-6BC7532C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84328"/>
            <a:ext cx="3206045" cy="35474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81A7497-ABEB-48BD-8E81-5DFC3B4EC3A5}"/>
              </a:ext>
            </a:extLst>
          </p:cNvPr>
          <p:cNvSpPr/>
          <p:nvPr/>
        </p:nvSpPr>
        <p:spPr>
          <a:xfrm>
            <a:off x="1066800" y="3048000"/>
            <a:ext cx="13716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1045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73.723871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24.573710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8001000" y="2590800"/>
            <a:ext cx="98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1897B-79DB-42FE-A443-FADFC2E5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737119"/>
            <a:ext cx="3083295" cy="3709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329196-D7A8-4158-9A10-F3E110DCDCA5}"/>
              </a:ext>
            </a:extLst>
          </p:cNvPr>
          <p:cNvSpPr txBox="1"/>
          <p:nvPr/>
        </p:nvSpPr>
        <p:spPr>
          <a:xfrm>
            <a:off x="7162800" y="2590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Surapole to Pratap Nagar main Road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43B99-0B18-4C95-B3B5-81B7BBC7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19" y="1714541"/>
            <a:ext cx="2964482" cy="370987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5B05A70-ECD4-4D8D-BE3C-3B9B7BBCA511}"/>
              </a:ext>
            </a:extLst>
          </p:cNvPr>
          <p:cNvSpPr/>
          <p:nvPr/>
        </p:nvSpPr>
        <p:spPr>
          <a:xfrm>
            <a:off x="1604700" y="2610094"/>
            <a:ext cx="1524000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13858</TotalTime>
  <Words>942</Words>
  <Application>Microsoft Office PowerPoint</Application>
  <PresentationFormat>On-screen Show (4:3)</PresentationFormat>
  <Paragraphs>399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 </vt:lpstr>
      <vt:lpstr>PowerPoint Presentation</vt:lpstr>
      <vt:lpstr>       VIBand 1&lt;&gt;3&lt;&gt; Handover</vt:lpstr>
      <vt:lpstr>     BSNL Coverage WCDMA &amp; Gsm </vt:lpstr>
      <vt:lpstr>         Drive Route  Udaipur City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888</cp:revision>
  <dcterms:created xsi:type="dcterms:W3CDTF">2007-12-16T16:40:02Z</dcterms:created>
  <dcterms:modified xsi:type="dcterms:W3CDTF">2026-02-18T09:44:14Z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