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2"/>
  </p:notesMasterIdLst>
  <p:handoutMasterIdLst>
    <p:handoutMasterId r:id="rId23"/>
  </p:handoutMasterIdLst>
  <p:sldIdLst>
    <p:sldId id="343" r:id="rId2"/>
    <p:sldId id="257" r:id="rId3"/>
    <p:sldId id="425" r:id="rId4"/>
    <p:sldId id="617" r:id="rId5"/>
    <p:sldId id="426" r:id="rId6"/>
    <p:sldId id="530" r:id="rId7"/>
    <p:sldId id="631" r:id="rId8"/>
    <p:sldId id="510" r:id="rId9"/>
    <p:sldId id="629" r:id="rId10"/>
    <p:sldId id="511" r:id="rId11"/>
    <p:sldId id="531" r:id="rId12"/>
    <p:sldId id="630" r:id="rId13"/>
    <p:sldId id="610" r:id="rId14"/>
    <p:sldId id="494" r:id="rId15"/>
    <p:sldId id="632" r:id="rId16"/>
    <p:sldId id="495" r:id="rId17"/>
    <p:sldId id="633" r:id="rId18"/>
    <p:sldId id="532" r:id="rId19"/>
    <p:sldId id="598" r:id="rId20"/>
    <p:sldId id="423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533" autoAdjust="0"/>
  </p:normalViewPr>
  <p:slideViewPr>
    <p:cSldViewPr>
      <p:cViewPr varScale="1">
        <p:scale>
          <a:sx n="81" d="100"/>
          <a:sy n="81" d="100"/>
        </p:scale>
        <p:origin x="14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12269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Vodafone Band-N1 (Mixed)-</a:t>
            </a:r>
            <a:r>
              <a:rPr lang="en-IN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Brno-</a:t>
            </a:r>
            <a:r>
              <a:rPr lang="en-IN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Stred</a:t>
            </a:r>
            <a:r>
              <a:rPr lang="en-IN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IN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Stranice</a:t>
            </a:r>
            <a:r>
              <a:rPr lang="en-IN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Czech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244566"/>
            <a:ext cx="585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IN" sz="1600" dirty="0">
                <a:solidFill>
                  <a:srgbClr val="000000"/>
                </a:solidFill>
                <a:latin typeface="Calibri"/>
              </a:rPr>
              <a:t>NC:1</a:t>
            </a:r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60E49-353B-432F-878E-6EF85B388A93}"/>
              </a:ext>
            </a:extLst>
          </p:cNvPr>
          <p:cNvSpPr txBox="1"/>
          <p:nvPr/>
        </p:nvSpPr>
        <p:spPr>
          <a:xfrm>
            <a:off x="6781800" y="1371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endParaRPr lang="en-I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19C4FB-0803-4D02-8922-73658BEBE045}"/>
              </a:ext>
            </a:extLst>
          </p:cNvPr>
          <p:cNvSpPr/>
          <p:nvPr/>
        </p:nvSpPr>
        <p:spPr>
          <a:xfrm>
            <a:off x="6629400" y="1180413"/>
            <a:ext cx="23622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Vodafone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1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3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1849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-80dBm to -87dBm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2F406-59F7-4ADB-A9BA-D981F7728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08" y="1160748"/>
            <a:ext cx="5857875" cy="40208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3E8929-3B17-435F-B18C-C6832AA49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808312"/>
            <a:ext cx="3657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91841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12269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Vodafone Band-N1 (Mixed)-</a:t>
            </a:r>
            <a:r>
              <a:rPr lang="en-IN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Brno-</a:t>
            </a:r>
            <a:r>
              <a:rPr lang="en-IN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Stred</a:t>
            </a:r>
            <a:r>
              <a:rPr lang="en-IN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IN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Stranice</a:t>
            </a:r>
            <a:r>
              <a:rPr lang="en-IN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Czech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244566"/>
            <a:ext cx="585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IN" sz="1600" dirty="0">
                <a:solidFill>
                  <a:srgbClr val="000000"/>
                </a:solidFill>
                <a:latin typeface="Calibri"/>
              </a:rPr>
              <a:t>NC:1</a:t>
            </a:r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60E49-353B-432F-878E-6EF85B388A93}"/>
              </a:ext>
            </a:extLst>
          </p:cNvPr>
          <p:cNvSpPr txBox="1"/>
          <p:nvPr/>
        </p:nvSpPr>
        <p:spPr>
          <a:xfrm>
            <a:off x="6781800" y="1371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endParaRPr lang="en-I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19C4FB-0803-4D02-8922-73658BEBE045}"/>
              </a:ext>
            </a:extLst>
          </p:cNvPr>
          <p:cNvSpPr/>
          <p:nvPr/>
        </p:nvSpPr>
        <p:spPr>
          <a:xfrm>
            <a:off x="6629400" y="1180413"/>
            <a:ext cx="23622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Vodafone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1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3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1849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-80dBm to -87dBm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3E8929-3B17-435F-B18C-C6832AA49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08312"/>
            <a:ext cx="36576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DF56B5-8B4D-499B-A70A-5EC30850D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5" y="1205300"/>
            <a:ext cx="6081304" cy="359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044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620000" cy="838200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Vodafone 5G Good Coverage Area (B3+N1),RSRP=-83db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Skacelova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&gt;&gt; 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Medlanky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D1421-0F19-4231-A9CE-73E053FE1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7848599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25475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SRVCC 4G to 3G  location  for Vodafone </a:t>
            </a:r>
            <a:br>
              <a:rPr lang="en-IN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Brno-</a:t>
            </a:r>
            <a:r>
              <a:rPr lang="en-IN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Kohoutovice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&gt;&gt;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pisarky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608ACE-031D-49B4-8094-3D4428C59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76400"/>
            <a:ext cx="7696200" cy="3971384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-60dbm to -75dbm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-75dbm to -95dbm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-115dbm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itchFamily="18" charset="0"/>
              </a:rPr>
              <a:t>Drive Route O2 Mobile</a:t>
            </a:r>
          </a:p>
        </p:txBody>
      </p:sp>
    </p:spTree>
    <p:extLst>
      <p:ext uri="{BB962C8B-B14F-4D97-AF65-F5344CB8AC3E}">
        <p14:creationId xmlns:p14="http://schemas.microsoft.com/office/powerpoint/2010/main" val="604759097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713926-AD62-4B0A-BD78-28DC68B3820E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870828"/>
          <a:ext cx="8432456" cy="248864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53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2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6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5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52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O2(Major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Handover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5327F4A-6C27-410E-99E2-83D7B80B6A78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760520"/>
          <a:ext cx="8686800" cy="3657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676806">
                  <a:extLst>
                    <a:ext uri="{9D8B030D-6E8A-4147-A177-3AD203B41FA5}">
                      <a16:colId xmlns:a16="http://schemas.microsoft.com/office/drawing/2014/main" val="1810107445"/>
                    </a:ext>
                  </a:extLst>
                </a:gridCol>
                <a:gridCol w="6009994">
                  <a:extLst>
                    <a:ext uri="{9D8B030D-6E8A-4147-A177-3AD203B41FA5}">
                      <a16:colId xmlns:a16="http://schemas.microsoft.com/office/drawing/2014/main" val="2819372710"/>
                    </a:ext>
                  </a:extLst>
                </a:gridCol>
              </a:tblGrid>
              <a:tr h="221280">
                <a:tc>
                  <a:txBody>
                    <a:bodyPr/>
                    <a:lstStyle/>
                    <a:p>
                      <a:r>
                        <a:rPr lang="en-US" dirty="0"/>
                        <a:t>O2 5G/4G/3G/2G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E-GSM (900), DCS (1800), B1 (2100),B7(2600),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N78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997411"/>
                  </a:ext>
                </a:extLst>
              </a:tr>
            </a:tbl>
          </a:graphicData>
        </a:graphic>
      </p:graphicFrame>
      <p:sp>
        <p:nvSpPr>
          <p:cNvPr id="2" name="Text Box 5">
            <a:extLst>
              <a:ext uri="{FF2B5EF4-FFF2-40B4-BE49-F238E27FC236}">
                <a16:creationId xmlns:a16="http://schemas.microsoft.com/office/drawing/2014/main" id="{E7BBFB26-2C5D-E3F1-0CCE-327BB35D0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521970"/>
          </a:xfrm>
          <a:prstGeom prst="rect">
            <a:avLst/>
          </a:prstGeom>
          <a:solidFill>
            <a:srgbClr val="FDE2AD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anose="020F0502020204030204" pitchFamily="34" charset="0"/>
              </a:rPr>
              <a:t>Services Supported by O2 Operator</a:t>
            </a:r>
            <a:endParaRPr lang="en-US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192264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12269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O2 Mobile Band1(Mixed ):-</a:t>
            </a:r>
            <a:r>
              <a:rPr lang="en-US" sz="2000" dirty="0">
                <a:effectLst/>
                <a:latin typeface="Calibri" panose="020F0502020204030204" pitchFamily="34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</a:t>
            </a:r>
            <a:r>
              <a:rPr lang="pt-B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ilingrovo namestic Brno, Czech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244566"/>
            <a:ext cx="585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IN" sz="1600" dirty="0">
                <a:solidFill>
                  <a:srgbClr val="000000"/>
                </a:solidFill>
                <a:latin typeface="Calibri"/>
              </a:rPr>
              <a:t>NC:1</a:t>
            </a:r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O2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3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181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362670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-70dBm to -80dBm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F70FAD-C306-4DEF-BD78-817C0F232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94" y="1467559"/>
            <a:ext cx="6071739" cy="3485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871389-22F7-4FFD-B10C-D766FF994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075" y="5588468"/>
            <a:ext cx="36861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10483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438151-76D3-4E65-8389-FF776DC17B18}"/>
              </a:ext>
            </a:extLst>
          </p:cNvPr>
          <p:cNvSpPr txBox="1"/>
          <p:nvPr/>
        </p:nvSpPr>
        <p:spPr>
          <a:xfrm>
            <a:off x="533400" y="990600"/>
            <a:ext cx="8610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O2 5G Good Coverage Area (N78)RSRP=-82db</a:t>
            </a:r>
            <a:br>
              <a:rPr lang="en-US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20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Ceska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&gt;&gt;  </a:t>
            </a:r>
            <a:r>
              <a:rPr lang="en-US" sz="20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Vankovka</a:t>
            </a:r>
            <a:endParaRPr lang="en-US" sz="2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5DA6F250-9171-484A-9B88-00F77AB6F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1698486"/>
            <a:ext cx="3352800" cy="339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20285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12269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O2 Mobile Band1(Mixed ):-</a:t>
            </a:r>
            <a:r>
              <a:rPr lang="en-US" sz="2000" dirty="0">
                <a:effectLst/>
                <a:latin typeface="Calibri" panose="020F0502020204030204" pitchFamily="34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</a:t>
            </a:r>
            <a:r>
              <a:rPr lang="pt-B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ilingrovo namestic Brno, Czech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244566"/>
            <a:ext cx="585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IN" sz="1600" dirty="0">
                <a:solidFill>
                  <a:srgbClr val="000000"/>
                </a:solidFill>
                <a:latin typeface="Calibri"/>
              </a:rPr>
              <a:t>NC:1</a:t>
            </a:r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O2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3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181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362670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-70dBm to -80dBm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871389-22F7-4FFD-B10C-D766FF994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75" y="5588468"/>
            <a:ext cx="3686175" cy="676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AA08CF-D947-4A29-9B5D-A83F992D5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76015"/>
            <a:ext cx="5715000" cy="405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9366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620000" cy="838200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DT and Vodafone 4G Good Coverage Area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Rudisova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&gt;&gt; 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Menlove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namesti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98EBEC-F2B5-46B0-94C5-F8605D4A5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743" y="1912522"/>
            <a:ext cx="5098257" cy="3770940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198" y="850900"/>
            <a:ext cx="75438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Czech Operators : Locations for 5G Field Test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490821"/>
              </p:ext>
            </p:extLst>
          </p:nvPr>
        </p:nvGraphicFramePr>
        <p:xfrm>
          <a:off x="457198" y="1676400"/>
          <a:ext cx="8229603" cy="2743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0703">
                  <a:extLst>
                    <a:ext uri="{9D8B030D-6E8A-4147-A177-3AD203B41FA5}">
                      <a16:colId xmlns:a16="http://schemas.microsoft.com/office/drawing/2014/main" val="2518336856"/>
                    </a:ext>
                  </a:extLst>
                </a:gridCol>
                <a:gridCol w="1836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u="none" strike="noStrike" dirty="0">
                          <a:effectLst/>
                        </a:rPr>
                        <a:t>Operator</a:t>
                      </a:r>
                      <a:endParaRPr lang="en-IN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u="none" strike="noStrike" dirty="0">
                          <a:effectLst/>
                        </a:rPr>
                        <a:t>PLMN</a:t>
                      </a:r>
                      <a:endParaRPr lang="en-IN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u="none" strike="noStrike" dirty="0">
                          <a:effectLst/>
                        </a:rPr>
                        <a:t>5G Tested Locations</a:t>
                      </a:r>
                      <a:endParaRPr lang="en-IN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ENDC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u="none" strike="noStrike" dirty="0">
                          <a:effectLst/>
                        </a:rPr>
                        <a:t>Longitude / Latitude</a:t>
                      </a:r>
                      <a:endParaRPr lang="en-IN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69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Vodafone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  <a:r>
                        <a:rPr kumimoji="0"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230-03</a:t>
                      </a:r>
                      <a:endParaRPr kumimoji="0" lang="en-US" altLang="en-IN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Skacelova</a:t>
                      </a:r>
                      <a:r>
                        <a:rPr kumimoji="0"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Kralove pole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B3+N1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49.22229233977069, 16.587508311552288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6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DT</a:t>
                      </a:r>
                    </a:p>
                    <a:p>
                      <a:pPr algn="ctr" rtl="0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kumimoji="0" lang="en-US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230-01</a:t>
                      </a:r>
                      <a:endParaRPr lang="en-US" alt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IN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Ceska</a:t>
                      </a:r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en-IN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Stranice</a:t>
                      </a:r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B20+N1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49.19698576227207, 16.60571052689412 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Ceska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Vankovka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B20+N1</a:t>
                      </a:r>
                    </a:p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49.19698576227207, 16.60571052689412</a:t>
                      </a:r>
                    </a:p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61382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-60dbm to -75dbm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-75dbm to -95dbm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-115dbm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itchFamily="18" charset="0"/>
              </a:rPr>
              <a:t>Drive Route T Mobile 5G</a:t>
            </a:r>
          </a:p>
        </p:txBody>
      </p:sp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support by Telia  Operator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523220"/>
          </a:xfrm>
          <a:prstGeom prst="rect">
            <a:avLst/>
          </a:prstGeom>
          <a:solidFill>
            <a:srgbClr val="FDE2AD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anose="020F0502020204030204" pitchFamily="34" charset="0"/>
              </a:rPr>
              <a:t>Services Supported by T-Mobile Operator</a:t>
            </a:r>
            <a:endParaRPr lang="en-US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8" name="Table 4"/>
          <p:cNvGraphicFramePr>
            <a:graphicFrameLocks noGrp="1"/>
          </p:cNvGraphicFramePr>
          <p:nvPr/>
        </p:nvGraphicFramePr>
        <p:xfrm>
          <a:off x="457200" y="1632970"/>
          <a:ext cx="8382000" cy="914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82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9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0880">
                <a:tc>
                  <a:txBody>
                    <a:bodyPr/>
                    <a:lstStyle/>
                    <a:p>
                      <a:r>
                        <a:rPr lang="en-US" dirty="0"/>
                        <a:t>DT 5G/4G/3G/2G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E-GSM (900), 1800(DCS), B1 (2100)	</a:t>
                      </a:r>
                    </a:p>
                    <a:p>
                      <a:r>
                        <a:rPr lang="en-US" dirty="0"/>
                        <a:t>B3 (1800 +),B7 (2600),B20 (800 DD),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n1 (2100MHz)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2870828"/>
          <a:ext cx="8432456" cy="248864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53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2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6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5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52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DT (Major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Handover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12269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 Mobile Band N1(Mixed coverage):-</a:t>
            </a:r>
            <a:r>
              <a:rPr lang="en-IN" sz="20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JaselsKa</a:t>
            </a:r>
            <a:r>
              <a:rPr lang="en-IN" sz="20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Brno- Czechia</a:t>
            </a:r>
            <a:br>
              <a:rPr lang="en-IN" sz="1000" dirty="0"/>
            </a:b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244566"/>
            <a:ext cx="585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IN" sz="1600" dirty="0">
                <a:solidFill>
                  <a:srgbClr val="000000"/>
                </a:solidFill>
                <a:latin typeface="Calibri"/>
              </a:rPr>
              <a:t>NC:1</a:t>
            </a:r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T mobile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N1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23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1579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-80dBm to -90dBm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67C244-2BE5-4BFB-9672-D8E5ECF38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78" y="995826"/>
            <a:ext cx="5848350" cy="4162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786A66-9E0D-42B2-BFD9-BE56B39F7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6131857"/>
            <a:ext cx="3638550" cy="723900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12269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 Mobile Band N1(Mixed coverage):-</a:t>
            </a:r>
            <a:r>
              <a:rPr lang="en-IN" sz="20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JaselsKa</a:t>
            </a:r>
            <a:r>
              <a:rPr lang="en-IN" sz="20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Brno- Czechia</a:t>
            </a:r>
            <a:br>
              <a:rPr lang="en-IN" sz="1000" dirty="0"/>
            </a:b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244566"/>
            <a:ext cx="585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IN" sz="1600" dirty="0">
                <a:solidFill>
                  <a:srgbClr val="000000"/>
                </a:solidFill>
                <a:latin typeface="Calibri"/>
              </a:rPr>
              <a:t>NC:1</a:t>
            </a:r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T mobile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N1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23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1579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-80dBm to -90dBm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786A66-9E0D-42B2-BFD9-BE56B39F7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131857"/>
            <a:ext cx="3638550" cy="723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D9AB64-5345-4D2D-8AD6-1049437C4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1072331"/>
            <a:ext cx="5462076" cy="395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7742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620000" cy="838200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 Mobile 5G Good Coverage Area (B20+N1),RSRP=-80db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Zabrdovice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&gt;&gt; 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Pisarky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74C3E-F719-4AF5-8037-B44B0146D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48" y="1670114"/>
            <a:ext cx="8188751" cy="45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38499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-60dbm to -75dbm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-75dbm to -95dbm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itchFamily="18" charset="0"/>
              </a:rPr>
              <a:t>Drive Route Vodafone 5G</a:t>
            </a:r>
          </a:p>
        </p:txBody>
      </p:sp>
    </p:spTree>
    <p:extLst>
      <p:ext uri="{BB962C8B-B14F-4D97-AF65-F5344CB8AC3E}">
        <p14:creationId xmlns:p14="http://schemas.microsoft.com/office/powerpoint/2010/main" val="340813279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support by Telia  Operator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521970"/>
          </a:xfrm>
          <a:prstGeom prst="rect">
            <a:avLst/>
          </a:prstGeom>
          <a:solidFill>
            <a:srgbClr val="FDE2AD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anose="020F0502020204030204" pitchFamily="34" charset="0"/>
              </a:rPr>
              <a:t>Services Supported by Vodafone Operator</a:t>
            </a:r>
            <a:endParaRPr lang="en-US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8" name="Table 4"/>
          <p:cNvGraphicFramePr>
            <a:graphicFrameLocks noGrp="1"/>
          </p:cNvGraphicFramePr>
          <p:nvPr/>
        </p:nvGraphicFramePr>
        <p:xfrm>
          <a:off x="457200" y="1632970"/>
          <a:ext cx="8382000" cy="914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82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9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0880">
                <a:tc>
                  <a:txBody>
                    <a:bodyPr/>
                    <a:lstStyle/>
                    <a:p>
                      <a:r>
                        <a:rPr lang="en-US" dirty="0"/>
                        <a:t>Vodafone 5G/4G/3G/2G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E-GSM (900), DCS (1800), B1 (2100)	</a:t>
                      </a:r>
                    </a:p>
                    <a:p>
                      <a:r>
                        <a:rPr lang="en-US" dirty="0"/>
                        <a:t>B3 (1800 +)B7(2600),B8(900),B20 (800 DD),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n1 (2100MHz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2870828"/>
          <a:ext cx="8432456" cy="248864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53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2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6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5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52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Vodafone (Major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Handover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632</TotalTime>
  <Words>738</Words>
  <Application>Microsoft Office PowerPoint</Application>
  <PresentationFormat>On-screen Show (4:3)</PresentationFormat>
  <Paragraphs>159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Cambria</vt:lpstr>
      <vt:lpstr>Lucida Grande</vt:lpstr>
      <vt:lpstr>Lucida Sans Unicode</vt:lpstr>
      <vt:lpstr>Roboto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Drive Route T Mobile 5G</vt:lpstr>
      <vt:lpstr>Service support by Telia  Operator </vt:lpstr>
      <vt:lpstr>  T Mobile Band N1(Mixed coverage):-JaselsKa Brno- Czechia     </vt:lpstr>
      <vt:lpstr>  T Mobile Band N1(Mixed coverage):-JaselsKa Brno- Czechia     </vt:lpstr>
      <vt:lpstr>T Mobile 5G Good Coverage Area (B20+N1),RSRP=-80db Zabrdovice&gt;&gt;  Pisarky</vt:lpstr>
      <vt:lpstr>Drive Route Vodafone 5G</vt:lpstr>
      <vt:lpstr>Service support by Telia  Operator </vt:lpstr>
      <vt:lpstr>   Vodafone Band-N1 (Mixed)-Brno-Stred-Stranice, Czech    </vt:lpstr>
      <vt:lpstr>   Vodafone Band-N1 (Mixed)-Brno-Stred-Stranice, Czech    </vt:lpstr>
      <vt:lpstr>Vodafone 5G Good Coverage Area (B3+N1),RSRP=-83db  Skacelova&gt;&gt;  Medlanky</vt:lpstr>
      <vt:lpstr>SRVCC 4G to 3G  location  for Vodafone  Brno-Kohoutovice&gt;&gt; pisarky</vt:lpstr>
      <vt:lpstr>Drive Route O2 Mobile</vt:lpstr>
      <vt:lpstr>PowerPoint Presentation</vt:lpstr>
      <vt:lpstr>  O2 Mobile Band1(Mixed ):- Silingrovo namestic Brno, Czech    </vt:lpstr>
      <vt:lpstr>PowerPoint Presentation</vt:lpstr>
      <vt:lpstr>  O2 Mobile Band1(Mixed ):- Silingrovo namestic Brno, Czech    </vt:lpstr>
      <vt:lpstr>DT and Vodafone 4G Good Coverage Area   Rudisova &gt;&gt;  Menlove namesti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Ashish Parmar</cp:lastModifiedBy>
  <cp:revision>884</cp:revision>
  <dcterms:created xsi:type="dcterms:W3CDTF">2007-12-16T16:40:02Z</dcterms:created>
  <dcterms:modified xsi:type="dcterms:W3CDTF">2023-07-11T06:55:35Z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