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5"/>
  </p:notesMasterIdLst>
  <p:handoutMasterIdLst>
    <p:handoutMasterId r:id="rId26"/>
  </p:handoutMasterIdLst>
  <p:sldIdLst>
    <p:sldId id="343" r:id="rId2"/>
    <p:sldId id="435" r:id="rId3"/>
    <p:sldId id="463" r:id="rId4"/>
    <p:sldId id="461" r:id="rId5"/>
    <p:sldId id="498" r:id="rId6"/>
    <p:sldId id="469" r:id="rId7"/>
    <p:sldId id="497" r:id="rId8"/>
    <p:sldId id="471" r:id="rId9"/>
    <p:sldId id="502" r:id="rId10"/>
    <p:sldId id="503" r:id="rId11"/>
    <p:sldId id="504" r:id="rId12"/>
    <p:sldId id="506" r:id="rId13"/>
    <p:sldId id="505" r:id="rId14"/>
    <p:sldId id="507" r:id="rId15"/>
    <p:sldId id="508" r:id="rId16"/>
    <p:sldId id="509" r:id="rId17"/>
    <p:sldId id="501" r:id="rId18"/>
    <p:sldId id="510" r:id="rId19"/>
    <p:sldId id="511" r:id="rId20"/>
    <p:sldId id="512" r:id="rId21"/>
    <p:sldId id="513" r:id="rId22"/>
    <p:sldId id="514" r:id="rId23"/>
    <p:sldId id="457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CBA"/>
    <a:srgbClr val="9CBD26"/>
    <a:srgbClr val="7C0917"/>
    <a:srgbClr val="464AB3"/>
    <a:srgbClr val="DCB328"/>
    <a:srgbClr val="BCBCBC"/>
    <a:srgbClr val="05A2E6"/>
    <a:srgbClr val="A04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533" autoAdjust="0"/>
  </p:normalViewPr>
  <p:slideViewPr>
    <p:cSldViewPr>
      <p:cViewPr varScale="1">
        <p:scale>
          <a:sx n="79" d="100"/>
          <a:sy n="79" d="100"/>
        </p:scale>
        <p:origin x="15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364A80-E8AE-4B23-96A5-E1441C431ADB}" type="datetimeFigureOut">
              <a:rPr lang="en-US"/>
              <a:pPr>
                <a:defRPr/>
              </a:pPr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94B72A08-EAD0-4D9B-A907-245551828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206150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522E9373-0A02-4D74-B48C-E12DF4D9997E}" type="datetimeFigureOut">
              <a:rPr lang="en-US"/>
              <a:pPr>
                <a:defRPr/>
              </a:pPr>
              <a:t>2/17/2026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D4CA5F46-731E-4B2B-A66D-1DF9731E4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828787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10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7660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53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A2E829-89FC-484B-BE5B-058859EC6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70E9-2399-4EF0-9779-51233CB40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BA8B-32DB-4F9A-A32C-7AEC79CE2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AC57-8A0B-47E9-8A42-F868BE009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83170F-56DC-443B-9505-77E847129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FE41BB-1171-4B33-B449-1A281250E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8F9F53-9500-4A49-AC73-BECCAB973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A039E-DF56-49CC-9446-04944E06D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579B-7549-4CE9-823F-14A0F666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D633AC-CEF2-4D0D-BCF2-6BFBCBA0F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5F44089-4604-4E56-A4B1-6CCCF3EA0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3D5926-25F9-4D6E-A7AD-643C3EFE2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9" r:id="rId2"/>
    <p:sldLayoutId id="2147484404" r:id="rId3"/>
    <p:sldLayoutId id="2147484405" r:id="rId4"/>
    <p:sldLayoutId id="2147484406" r:id="rId5"/>
    <p:sldLayoutId id="2147484407" r:id="rId6"/>
    <p:sldLayoutId id="2147484400" r:id="rId7"/>
    <p:sldLayoutId id="2147484408" r:id="rId8"/>
    <p:sldLayoutId id="2147484409" r:id="rId9"/>
    <p:sldLayoutId id="2147484401" r:id="rId10"/>
    <p:sldLayoutId id="214748440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cid:image008.png@01D8590F.E62E86E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b="1" dirty="0">
                <a:latin typeface="Calibri" panose="020F0502020204030204" pitchFamily="34" charset="0"/>
                <a:cs typeface="Times New Roman" pitchFamily="18" charset="0"/>
              </a:rPr>
              <a:t>5G Drive Route of Sydney(Australia)</a:t>
            </a:r>
            <a:endParaRPr lang="en-US" sz="3200" b="1" dirty="0">
              <a:solidFill>
                <a:srgbClr val="006EC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7924" y="585788"/>
            <a:ext cx="5715000" cy="523873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Optus - Handover: LTE#1 only → LTE#2+NR#2</a:t>
            </a:r>
            <a:endParaRPr lang="en-IN" sz="2000" dirty="0">
              <a:solidFill>
                <a:schemeClr val="tx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24A008-4C46-4785-9939-F248934B35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09661"/>
            <a:ext cx="2895600" cy="5452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127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7924" y="585788"/>
            <a:ext cx="5715000" cy="523873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VHA - Handover: LTE#1+NR#1 → LTE#1+NR#2</a:t>
            </a:r>
            <a:endParaRPr lang="en-IN" sz="2000" dirty="0">
              <a:solidFill>
                <a:schemeClr val="tx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461EBD-B5C3-4B10-A3F7-A7CB563F6F4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09661"/>
            <a:ext cx="2895600" cy="5492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877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7924" y="585788"/>
            <a:ext cx="5715000" cy="523873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VHA - Handover: LTE#1+NR#1 → LTE#1 only</a:t>
            </a:r>
            <a:endParaRPr lang="en-IN" sz="2000" dirty="0">
              <a:solidFill>
                <a:schemeClr val="tx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8779F8-0A4C-4201-9CDE-201A804A168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668" y="1076476"/>
            <a:ext cx="3031332" cy="5552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615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7924" y="585788"/>
            <a:ext cx="5715000" cy="523873"/>
          </a:xfrm>
        </p:spPr>
        <p:txBody>
          <a:bodyPr>
            <a:noAutofit/>
          </a:bodyPr>
          <a:lstStyle/>
          <a:p>
            <a:pPr lvl="0" algn="ctr"/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VHA - Handover: LTE#1 only → LTE#2+NR#2</a:t>
            </a: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6B87C1-6B4A-4799-B806-C3EDEC8ED1D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34464"/>
            <a:ext cx="3048000" cy="5680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5383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7924" y="585788"/>
            <a:ext cx="5715000" cy="523873"/>
          </a:xfrm>
        </p:spPr>
        <p:txBody>
          <a:bodyPr>
            <a:noAutofit/>
          </a:bodyPr>
          <a:lstStyle/>
          <a:p>
            <a:pPr lvl="0" algn="ctr"/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Telstra - Handover: LTE#1+NR#1 → LTE#1+NR#2</a:t>
            </a: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2B26D-2B08-430E-BAE6-5BE777BD55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85598"/>
            <a:ext cx="2895600" cy="5391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681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7924" y="585788"/>
            <a:ext cx="5715000" cy="523873"/>
          </a:xfrm>
        </p:spPr>
        <p:txBody>
          <a:bodyPr>
            <a:noAutofit/>
          </a:bodyPr>
          <a:lstStyle/>
          <a:p>
            <a:pPr lvl="0" algn="ctr"/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Telstra - Handover: LTE#1+NR#1 → LTE#1 only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D1BB87-CEF4-4C47-ACAD-9067212AFF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330" y="1052195"/>
            <a:ext cx="3140870" cy="5577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984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7924" y="585788"/>
            <a:ext cx="5715000" cy="523873"/>
          </a:xfrm>
        </p:spPr>
        <p:txBody>
          <a:bodyPr>
            <a:noAutofit/>
          </a:bodyPr>
          <a:lstStyle/>
          <a:p>
            <a:pPr lvl="0" algn="ctr"/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Telstra - Handover: LTE#1 only → LTE#2+NR#2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EEB318-87E9-44D4-9E4F-10344076812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7" y="990600"/>
            <a:ext cx="3286125" cy="5705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3215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960" y="721648"/>
            <a:ext cx="8248650" cy="1414203"/>
          </a:xfrm>
        </p:spPr>
        <p:txBody>
          <a:bodyPr>
            <a:noAutofit/>
          </a:bodyPr>
          <a:lstStyle/>
          <a:p>
            <a:pPr algn="ctr"/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Telstra/Optus/</a:t>
            </a:r>
            <a:r>
              <a:rPr lang="en-US" sz="2000" u="sng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Voda</a:t>
            </a:r>
            <a:r>
              <a:rPr lang="en-US" sz="20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- 5G Network Mixed coverage Route:-</a:t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B338DE3D-4BB0-46BA-9052-B05C5054D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59" y="1255849"/>
            <a:ext cx="5854482" cy="434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87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84A3520-BAA9-BC04-21FB-4291F24FD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914400"/>
            <a:ext cx="769619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04BB60-AB3B-26B4-6634-3F2B94E4509D}"/>
              </a:ext>
            </a:extLst>
          </p:cNvPr>
          <p:cNvSpPr txBox="1"/>
          <p:nvPr/>
        </p:nvSpPr>
        <p:spPr>
          <a:xfrm>
            <a:off x="1029508" y="5105400"/>
            <a:ext cx="67931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Alliogasse&gt;&gt;Westbahnhoff &gt;&gt; Mariahilfer strasse &gt;&gt;Gumpndorfer &gt;&gt;Friedrich Engelsplatz</a:t>
            </a:r>
          </a:p>
          <a:p>
            <a:r>
              <a:rPr lang="fi-FI" dirty="0"/>
              <a:t>RSRP: </a:t>
            </a:r>
            <a:r>
              <a:rPr lang="en-US" sz="1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-78dbm to -100dbm   Long/Lat: 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16</a:t>
            </a:r>
            <a:r>
              <a:rPr lang="en-US" sz="1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.380716 ; 48.243968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FDCE80-EE78-FCA5-5805-FA1F77CF4BF1}"/>
              </a:ext>
            </a:extLst>
          </p:cNvPr>
          <p:cNvSpPr txBox="1"/>
          <p:nvPr/>
        </p:nvSpPr>
        <p:spPr>
          <a:xfrm>
            <a:off x="1055448" y="4017044"/>
            <a:ext cx="3211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/>
              <a:t>5G T-Mobile Drive Route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89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1BDD7B3-067A-43F7-7973-6E38D7CE086E}"/>
              </a:ext>
            </a:extLst>
          </p:cNvPr>
          <p:cNvSpPr txBox="1">
            <a:spLocks/>
          </p:cNvSpPr>
          <p:nvPr/>
        </p:nvSpPr>
        <p:spPr>
          <a:xfrm>
            <a:off x="1295400" y="3928994"/>
            <a:ext cx="3961673" cy="404882"/>
          </a:xfrm>
          <a:prstGeom prst="rect">
            <a:avLst/>
          </a:prstGeom>
        </p:spPr>
        <p:txBody>
          <a:bodyPr wrap="square" anchor="b">
            <a:normAutofit fontScale="55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u="sng" dirty="0"/>
              <a:t> 5G A1 Drive Route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9A3111D-635A-BEE3-B593-DBEAFBA2BB03}"/>
              </a:ext>
            </a:extLst>
          </p:cNvPr>
          <p:cNvSpPr txBox="1">
            <a:spLocks/>
          </p:cNvSpPr>
          <p:nvPr/>
        </p:nvSpPr>
        <p:spPr>
          <a:xfrm>
            <a:off x="990600" y="4863182"/>
            <a:ext cx="7391401" cy="1264918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i-FI" sz="1400" dirty="0"/>
              <a:t>Alliogasse &gt;&gt;Urban Loritz platz&gt;&gt;Westbahnhof &gt;&gt;Marihilfer Gurtel &gt;&gt; Gumpendrofer strasse&gt;&gt;Arbietergasse gurtel&gt;&gt;Arsenal</a:t>
            </a:r>
          </a:p>
          <a:p>
            <a:r>
              <a:rPr lang="fi-FI" sz="1400" dirty="0"/>
              <a:t>RSRP: </a:t>
            </a:r>
            <a:r>
              <a:rPr lang="en-US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-68dbm to -102dbm   Long/Lat: 16.393115, 48.183412</a:t>
            </a:r>
            <a:endParaRPr lang="en-GB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EE5F5-499D-335A-DE81-C3E6B1881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447800"/>
            <a:ext cx="3956779" cy="181184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3D9563-C22B-12E0-EA4A-4BD0AD7D2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0359"/>
            <a:ext cx="3683024" cy="16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360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Operator Information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1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27298" name="Rectangle 674"/>
          <p:cNvSpPr>
            <a:spLocks noChangeArrowheads="1"/>
          </p:cNvSpPr>
          <p:nvPr/>
        </p:nvSpPr>
        <p:spPr bwMode="auto">
          <a:xfrm>
            <a:off x="0" y="433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746377"/>
              </p:ext>
            </p:extLst>
          </p:nvPr>
        </p:nvGraphicFramePr>
        <p:xfrm>
          <a:off x="22578" y="2709403"/>
          <a:ext cx="9144001" cy="1265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9168">
                  <a:extLst>
                    <a:ext uri="{9D8B030D-6E8A-4147-A177-3AD203B41FA5}">
                      <a16:colId xmlns:a16="http://schemas.microsoft.com/office/drawing/2014/main" val="1936854622"/>
                    </a:ext>
                  </a:extLst>
                </a:gridCol>
                <a:gridCol w="979168">
                  <a:extLst>
                    <a:ext uri="{9D8B030D-6E8A-4147-A177-3AD203B41FA5}">
                      <a16:colId xmlns:a16="http://schemas.microsoft.com/office/drawing/2014/main" val="3235783849"/>
                    </a:ext>
                  </a:extLst>
                </a:gridCol>
                <a:gridCol w="1815542">
                  <a:extLst>
                    <a:ext uri="{9D8B030D-6E8A-4147-A177-3AD203B41FA5}">
                      <a16:colId xmlns:a16="http://schemas.microsoft.com/office/drawing/2014/main" val="532778016"/>
                    </a:ext>
                  </a:extLst>
                </a:gridCol>
                <a:gridCol w="5370123">
                  <a:extLst>
                    <a:ext uri="{9D8B030D-6E8A-4147-A177-3AD203B41FA5}">
                      <a16:colId xmlns:a16="http://schemas.microsoft.com/office/drawing/2014/main" val="3810355226"/>
                    </a:ext>
                  </a:extLst>
                </a:gridCol>
              </a:tblGrid>
              <a:tr h="3048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MCC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</a:rPr>
                        <a:t>MNC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</a:rPr>
                        <a:t>Operator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</a:rPr>
                        <a:t>Bands (MHz)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300826"/>
                  </a:ext>
                </a:extLst>
              </a:tr>
              <a:tr h="340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Telstra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W-CDMA 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2100/850</a:t>
                      </a:r>
                      <a:r>
                        <a:rPr kumimoji="0" lang="pl-PL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LTE </a:t>
                      </a:r>
                      <a:r>
                        <a:rPr kumimoji="0" lang="pl-PL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Band- 7/3/28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NR-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N78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9941676"/>
                  </a:ext>
                </a:extLst>
              </a:tr>
              <a:tr h="310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pl-PL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W-CDMA 2100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/900,</a:t>
                      </a:r>
                      <a:r>
                        <a:rPr kumimoji="0" lang="pl-PL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LTE 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Band -1/3/7/28/40, 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NR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9047454"/>
                  </a:ext>
                </a:extLst>
              </a:tr>
              <a:tr h="3102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Vodafone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pl-PL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W-CDMA 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900/</a:t>
                      </a:r>
                      <a:r>
                        <a:rPr kumimoji="0" lang="pl-PL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2100, </a:t>
                      </a:r>
                      <a:r>
                        <a:rPr kumimoji="0"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LTE </a:t>
                      </a:r>
                      <a:r>
                        <a:rPr kumimoji="0" lang="pl-PL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Band -1/3/5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NR N78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050043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3EA817D-E9B8-17AA-610E-3753E68B2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609600"/>
            <a:ext cx="4808201" cy="193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D2A90D-6438-270F-A8FD-2805BAB93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801" y="1371600"/>
            <a:ext cx="3421399" cy="1854684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CB3E94-9E1E-D663-5F8D-3391BAF4BB3F}"/>
              </a:ext>
            </a:extLst>
          </p:cNvPr>
          <p:cNvSpPr txBox="1"/>
          <p:nvPr/>
        </p:nvSpPr>
        <p:spPr>
          <a:xfrm>
            <a:off x="457200" y="2971800"/>
            <a:ext cx="6398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/>
              <a:t>5G 3AT Drive Route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6E097-03F9-5B29-0F03-070A91C574E4}"/>
              </a:ext>
            </a:extLst>
          </p:cNvPr>
          <p:cNvSpPr txBox="1"/>
          <p:nvPr/>
        </p:nvSpPr>
        <p:spPr>
          <a:xfrm>
            <a:off x="762000" y="3429000"/>
            <a:ext cx="69317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Josefstdt&gt;&gt;Himmelpfortgrund&gt;&gt;Thurygrund &gt;&gt; Spittelau&gt;&gt; Allerheiligrnplatz</a:t>
            </a:r>
          </a:p>
          <a:p>
            <a:r>
              <a:rPr lang="fi-FI" dirty="0"/>
              <a:t>RSRP: </a:t>
            </a:r>
            <a:r>
              <a:rPr lang="en-US" sz="1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sz="18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dbm</a:t>
            </a:r>
            <a:r>
              <a:rPr lang="en-US" sz="1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to -100dbm   Long/Lat: 16.393118, 48.183417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431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925B65-58E2-D606-873F-5898E6980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47800"/>
            <a:ext cx="4691179" cy="3522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79758F-B1F7-EEA0-FC22-CA918FB19BA4}"/>
              </a:ext>
            </a:extLst>
          </p:cNvPr>
          <p:cNvSpPr txBox="1"/>
          <p:nvPr/>
        </p:nvSpPr>
        <p:spPr>
          <a:xfrm>
            <a:off x="6248401" y="2133601"/>
            <a:ext cx="2514600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1200" dirty="0">
                <a:solidFill>
                  <a:srgbClr val="000099"/>
                </a:solidFill>
                <a:latin typeface="+mn-lt"/>
                <a:ea typeface="+mj-ea"/>
                <a:cs typeface="+mj-cs"/>
              </a:rPr>
              <a:t>Operator: </a:t>
            </a:r>
            <a:r>
              <a:rPr lang="en-US" sz="2000" b="1" dirty="0" err="1">
                <a:solidFill>
                  <a:srgbClr val="000099"/>
                </a:solidFill>
                <a:ea typeface="+mj-ea"/>
                <a:cs typeface="+mj-cs"/>
              </a:rPr>
              <a:t>Tmobile</a:t>
            </a:r>
            <a:br>
              <a:rPr lang="en-US" sz="2000" b="1" kern="1200" dirty="0">
                <a:solidFill>
                  <a:srgbClr val="000099"/>
                </a:solidFill>
                <a:latin typeface="+mn-lt"/>
                <a:ea typeface="+mj-ea"/>
                <a:cs typeface="+mj-cs"/>
              </a:rPr>
            </a:br>
            <a:r>
              <a:rPr lang="en-US" sz="2000" b="1" kern="1200" dirty="0">
                <a:solidFill>
                  <a:srgbClr val="000099"/>
                </a:solidFill>
                <a:latin typeface="+mn-lt"/>
                <a:ea typeface="+mj-ea"/>
                <a:cs typeface="+mj-cs"/>
              </a:rPr>
              <a:t>Band: N78</a:t>
            </a:r>
          </a:p>
          <a:p>
            <a:endParaRPr lang="en-US" sz="2000" b="1" kern="1200" dirty="0">
              <a:solidFill>
                <a:srgbClr val="000099"/>
              </a:solidFill>
              <a:latin typeface="+mn-lt"/>
              <a:ea typeface="+mj-ea"/>
              <a:cs typeface="+mj-cs"/>
            </a:endParaRPr>
          </a:p>
          <a:p>
            <a:r>
              <a:rPr lang="de-DE" b="0" i="0" dirty="0">
                <a:solidFill>
                  <a:srgbClr val="3C4043"/>
                </a:solidFill>
                <a:effectLst/>
                <a:latin typeface="Roboto"/>
              </a:rPr>
              <a:t>Engerthstr. 51-47, 1200 Wien, Austria,</a:t>
            </a:r>
            <a:br>
              <a:rPr lang="en-US" sz="1800" b="1" kern="1200" dirty="0">
                <a:latin typeface="+mn-lt"/>
                <a:ea typeface="+mj-ea"/>
                <a:cs typeface="+mj-cs"/>
              </a:rPr>
            </a:br>
            <a:r>
              <a:rPr lang="en-US" sz="1800" kern="1200" dirty="0">
                <a:latin typeface="+mn-lt"/>
                <a:ea typeface="+mj-ea"/>
                <a:cs typeface="+mj-cs"/>
              </a:rPr>
              <a:t>48.2428055, 16.3820908</a:t>
            </a:r>
            <a:br>
              <a:rPr lang="de-DE" sz="1800" kern="1200" dirty="0">
                <a:latin typeface="+mn-lt"/>
                <a:ea typeface="+mj-ea"/>
                <a:cs typeface="+mj-cs"/>
              </a:rPr>
            </a:br>
            <a:br>
              <a:rPr lang="de-DE" sz="1800" dirty="0">
                <a:latin typeface="+mn-lt"/>
              </a:rPr>
            </a:br>
            <a:br>
              <a:rPr lang="de-DE" sz="1800" dirty="0">
                <a:latin typeface="+mn-lt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728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DFC07D-9363-FEC8-81BD-A7323AFB9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81545"/>
            <a:ext cx="5956079" cy="42949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A48A2F-3666-7F41-54E4-4CC02B8DB605}"/>
              </a:ext>
            </a:extLst>
          </p:cNvPr>
          <p:cNvSpPr txBox="1"/>
          <p:nvPr/>
        </p:nvSpPr>
        <p:spPr>
          <a:xfrm flipH="1">
            <a:off x="6248400" y="1828801"/>
            <a:ext cx="27432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1200" dirty="0">
                <a:solidFill>
                  <a:srgbClr val="000099"/>
                </a:solidFill>
                <a:latin typeface="+mn-lt"/>
                <a:ea typeface="+mj-ea"/>
                <a:cs typeface="+mj-cs"/>
              </a:rPr>
              <a:t>Operator: </a:t>
            </a:r>
            <a:r>
              <a:rPr lang="en-US" sz="2000" b="1" dirty="0" err="1">
                <a:solidFill>
                  <a:srgbClr val="000099"/>
                </a:solidFill>
                <a:ea typeface="+mj-ea"/>
                <a:cs typeface="+mj-cs"/>
              </a:rPr>
              <a:t>Tmobile</a:t>
            </a:r>
            <a:br>
              <a:rPr lang="en-US" sz="2000" b="1" kern="1200" dirty="0">
                <a:solidFill>
                  <a:srgbClr val="000099"/>
                </a:solidFill>
                <a:latin typeface="+mn-lt"/>
                <a:ea typeface="+mj-ea"/>
                <a:cs typeface="+mj-cs"/>
              </a:rPr>
            </a:br>
            <a:r>
              <a:rPr lang="en-US" sz="2000" b="1" kern="1200" dirty="0">
                <a:solidFill>
                  <a:srgbClr val="000099"/>
                </a:solidFill>
                <a:latin typeface="+mn-lt"/>
                <a:ea typeface="+mj-ea"/>
                <a:cs typeface="+mj-cs"/>
              </a:rPr>
              <a:t>Band: N1</a:t>
            </a:r>
          </a:p>
          <a:p>
            <a:endParaRPr lang="en-US" sz="2000" b="1" kern="1200" dirty="0">
              <a:solidFill>
                <a:srgbClr val="000099"/>
              </a:solidFill>
              <a:latin typeface="+mn-lt"/>
              <a:ea typeface="+mj-ea"/>
              <a:cs typeface="+mj-cs"/>
            </a:endParaRPr>
          </a:p>
          <a:p>
            <a:r>
              <a:rPr lang="de-DE" b="0" i="0" dirty="0">
                <a:solidFill>
                  <a:srgbClr val="3C4043"/>
                </a:solidFill>
                <a:effectLst/>
                <a:latin typeface="Roboto"/>
              </a:rPr>
              <a:t>Allerheiligengasse 13-7, 1200 Wien, Austria,</a:t>
            </a:r>
            <a:br>
              <a:rPr lang="en-US" sz="1800" b="1" kern="1200" dirty="0">
                <a:latin typeface="+mn-lt"/>
                <a:ea typeface="+mj-ea"/>
                <a:cs typeface="+mj-cs"/>
              </a:rPr>
            </a:br>
            <a:r>
              <a:rPr lang="en-US" sz="1800" kern="1200" dirty="0">
                <a:latin typeface="+mn-lt"/>
                <a:ea typeface="+mj-ea"/>
                <a:cs typeface="+mj-cs"/>
              </a:rPr>
              <a:t>48.237778 16.384025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91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352800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 3" pitchFamily="18" charset="2"/>
              <a:buNone/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Calibri" pitchFamily="34" charset="0"/>
                <a:hlinkClick r:id="rId2"/>
              </a:rPr>
              <a:t>www.marquistech.com</a:t>
            </a:r>
            <a:endParaRPr lang="en-US" b="1" dirty="0">
              <a:solidFill>
                <a:srgbClr val="3333CC"/>
              </a:solidFill>
              <a:latin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THANK YOU</a:t>
            </a:r>
            <a:b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2008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114300" y="657880"/>
            <a:ext cx="89154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Services Supported by Operators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AC1A10-E1AB-4A47-92E4-DF4D6B2CF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703999"/>
              </p:ext>
            </p:extLst>
          </p:nvPr>
        </p:nvGraphicFramePr>
        <p:xfrm>
          <a:off x="609600" y="1207605"/>
          <a:ext cx="8077200" cy="5574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0900">
                  <a:extLst>
                    <a:ext uri="{9D8B030D-6E8A-4147-A177-3AD203B41FA5}">
                      <a16:colId xmlns:a16="http://schemas.microsoft.com/office/drawing/2014/main" val="4272864770"/>
                    </a:ext>
                  </a:extLst>
                </a:gridCol>
                <a:gridCol w="2733150">
                  <a:extLst>
                    <a:ext uri="{9D8B030D-6E8A-4147-A177-3AD203B41FA5}">
                      <a16:colId xmlns:a16="http://schemas.microsoft.com/office/drawing/2014/main" val="3245137611"/>
                    </a:ext>
                  </a:extLst>
                </a:gridCol>
                <a:gridCol w="2733150">
                  <a:extLst>
                    <a:ext uri="{9D8B030D-6E8A-4147-A177-3AD203B41FA5}">
                      <a16:colId xmlns:a16="http://schemas.microsoft.com/office/drawing/2014/main" val="979506603"/>
                    </a:ext>
                  </a:extLst>
                </a:gridCol>
              </a:tblGrid>
              <a:tr h="224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Operator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Features/Services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Supports(Yes/No)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083440"/>
                  </a:ext>
                </a:extLst>
              </a:tr>
              <a:tr h="224090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Telstra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5G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860510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VoLTE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168525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VoWiFi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907332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Reselection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322450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Redirection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151300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317790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CSFB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338297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 Handover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34805"/>
                  </a:ext>
                </a:extLst>
              </a:tr>
              <a:tr h="224090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Optus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5G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629540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VoLTE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848129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VoWiFi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433618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Reselection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907480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Redirection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572470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490734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CSFB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869233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 Handover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152280"/>
                  </a:ext>
                </a:extLst>
              </a:tr>
              <a:tr h="224090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Vodafone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5G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623905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VoLTE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833001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VoWiFi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64154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Reselection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704576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Redirection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88864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406457"/>
                  </a:ext>
                </a:extLst>
              </a:tr>
              <a:tr h="22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CSFB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82435"/>
                  </a:ext>
                </a:extLst>
              </a:tr>
              <a:tr h="1960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 Handover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7803" marR="7803" marT="7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087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75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-55dbM to -75dbm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-90dbM to -105dbM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-55dbM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1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089" y="685800"/>
            <a:ext cx="8229600" cy="921869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Vodafone 5G N78 Good Coverage : </a:t>
            </a:r>
            <a:r>
              <a:rPr lang="it-IT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4 Fennell St, North Parramatta, Sydney 2151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br>
              <a:rPr lang="en-US" sz="2000" dirty="0">
                <a:latin typeface="Calibri" panose="020F0502020204030204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E5FFA9-1488-4499-8F07-F5ABA07F69B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1"/>
            <a:ext cx="5943600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8A7B971-885E-498F-9B02-6CF0557CCD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25" y="1363134"/>
            <a:ext cx="2688435" cy="541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7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533399"/>
            <a:ext cx="8229600" cy="921869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Optus 5G N78 Good Coverage : </a:t>
            </a:r>
            <a:r>
              <a:rPr lang="it-IT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15 Clyde St, Rydalmere, NSW-2116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br>
              <a:rPr lang="en-US" sz="2000" dirty="0">
                <a:latin typeface="Calibri" panose="020F0502020204030204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22C62-E5C4-4C8A-B738-9BCB097282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5867400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62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089" y="685800"/>
            <a:ext cx="8229600" cy="921869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Telstra 5G N78 Good Coverage : Inside </a:t>
            </a:r>
            <a:r>
              <a:rPr lang="it-IT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Flemengtion Market Parking, West Homebush, Sydney:- </a:t>
            </a:r>
            <a:br>
              <a:rPr lang="en-US" sz="2000" dirty="0">
                <a:latin typeface="Calibri" panose="020F0502020204030204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0B59EA-88BA-4DF6-A7F5-17E26AA9F5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1432"/>
            <a:ext cx="5943600" cy="4255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4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7924" y="585788"/>
            <a:ext cx="5715000" cy="523873"/>
          </a:xfrm>
        </p:spPr>
        <p:txBody>
          <a:bodyPr>
            <a:noAutofit/>
          </a:bodyPr>
          <a:lstStyle/>
          <a:p>
            <a:pPr algn="ctr"/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Optus- Handover: LTE#1+NR#1 → LTE#1+NR#2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C5D391-7CA2-49EA-8C59-6709CBE061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19200"/>
            <a:ext cx="2590800" cy="5241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427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7924" y="585788"/>
            <a:ext cx="5715000" cy="523873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Optus - Handover: LTE#1+NR#1 → LTE#1 only</a:t>
            </a:r>
            <a:endParaRPr lang="en-IN" sz="2000" dirty="0">
              <a:solidFill>
                <a:schemeClr val="tx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6D60E0-10F7-4444-954F-A858B32546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09661"/>
            <a:ext cx="2819400" cy="5508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7753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st Plan and Drive Route.pot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Test Plan and Drive Route.potx</Template>
  <TotalTime>2490</TotalTime>
  <Words>565</Words>
  <Application>Microsoft Office PowerPoint</Application>
  <PresentationFormat>On-screen Show (4:3)</PresentationFormat>
  <Paragraphs>115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Cambria</vt:lpstr>
      <vt:lpstr>Lucida Grande</vt:lpstr>
      <vt:lpstr>Lucida Sans Unicode</vt:lpstr>
      <vt:lpstr>Roboto</vt:lpstr>
      <vt:lpstr>Times New Roman</vt:lpstr>
      <vt:lpstr>Verdana</vt:lpstr>
      <vt:lpstr>Wingdings 2</vt:lpstr>
      <vt:lpstr>Wingdings 3</vt:lpstr>
      <vt:lpstr>Test Plan and Drive Route.potx</vt:lpstr>
      <vt:lpstr>MARQUIS TECHNOLOGIES  </vt:lpstr>
      <vt:lpstr>PowerPoint Presentation</vt:lpstr>
      <vt:lpstr>PowerPoint Presentation</vt:lpstr>
      <vt:lpstr>PowerPoint Presentation</vt:lpstr>
      <vt:lpstr>  Vodafone 5G N78 Good Coverage : Near 4 Fennell St, North Parramatta, Sydney 2151.     </vt:lpstr>
      <vt:lpstr>  Optus 5G N78 Good Coverage : 15 Clyde St, Rydalmere, NSW-2116.     </vt:lpstr>
      <vt:lpstr>  Telstra 5G N78 Good Coverage : Inside Flemengtion Market Parking, West Homebush, Sydney:-     </vt:lpstr>
      <vt:lpstr>  Optus- Handover: LTE#1+NR#1 → LTE#1+NR#2  </vt:lpstr>
      <vt:lpstr>Optus - Handover: LTE#1+NR#1 → LTE#1 only</vt:lpstr>
      <vt:lpstr>Optus - Handover: LTE#1 only → LTE#2+NR#2</vt:lpstr>
      <vt:lpstr>VHA - Handover: LTE#1+NR#1 → LTE#1+NR#2</vt:lpstr>
      <vt:lpstr>VHA - Handover: LTE#1+NR#1 → LTE#1 only</vt:lpstr>
      <vt:lpstr>VHA - Handover: LTE#1 only → LTE#2+NR#2</vt:lpstr>
      <vt:lpstr>Telstra - Handover: LTE#1+NR#1 → LTE#1+NR#2</vt:lpstr>
      <vt:lpstr>Telstra - Handover: LTE#1+NR#1 → LTE#1 only</vt:lpstr>
      <vt:lpstr>Telstra - Handover: LTE#1 only → LTE#2+NR#2</vt:lpstr>
      <vt:lpstr>  Telstra/Optus/Voda- 5G Network Mixed coverage Route:-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Asit</dc:creator>
  <cp:lastModifiedBy>Adinath  Kadam</cp:lastModifiedBy>
  <cp:revision>511</cp:revision>
  <dcterms:created xsi:type="dcterms:W3CDTF">2014-11-21T17:14:24Z</dcterms:created>
  <dcterms:modified xsi:type="dcterms:W3CDTF">2026-02-17T06:12:45Z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