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456" r:id="rId3"/>
    <p:sldId id="540" r:id="rId4"/>
    <p:sldId id="543" r:id="rId5"/>
    <p:sldId id="551" r:id="rId6"/>
    <p:sldId id="458" r:id="rId7"/>
    <p:sldId id="541" r:id="rId8"/>
    <p:sldId id="547" r:id="rId9"/>
    <p:sldId id="460" r:id="rId10"/>
    <p:sldId id="462" r:id="rId11"/>
    <p:sldId id="467" r:id="rId12"/>
    <p:sldId id="488" r:id="rId13"/>
    <p:sldId id="531" r:id="rId14"/>
    <p:sldId id="529" r:id="rId15"/>
    <p:sldId id="530" r:id="rId16"/>
    <p:sldId id="523" r:id="rId17"/>
    <p:sldId id="548" r:id="rId18"/>
    <p:sldId id="549" r:id="rId19"/>
    <p:sldId id="55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PATNA</a:t>
            </a: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85.054589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25.609839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122222" y="4782235"/>
            <a:ext cx="216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4B44-5836-420B-A2C3-79EA1CE4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05000"/>
            <a:ext cx="2266950" cy="434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69DC7-D0A9-409D-8C46-B5BA053B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05000"/>
            <a:ext cx="2257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3832CC-F288-484E-B71D-9EB60A329A8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762004"/>
          <a:ext cx="8229600" cy="403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251">
                  <a:extLst>
                    <a:ext uri="{9D8B030D-6E8A-4147-A177-3AD203B41FA5}">
                      <a16:colId xmlns:a16="http://schemas.microsoft.com/office/drawing/2014/main" val="3929488943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3518640069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4187965913"/>
                    </a:ext>
                  </a:extLst>
                </a:gridCol>
                <a:gridCol w="1682945">
                  <a:extLst>
                    <a:ext uri="{9D8B030D-6E8A-4147-A177-3AD203B41FA5}">
                      <a16:colId xmlns:a16="http://schemas.microsoft.com/office/drawing/2014/main" val="111029282"/>
                    </a:ext>
                  </a:extLst>
                </a:gridCol>
                <a:gridCol w="1669480">
                  <a:extLst>
                    <a:ext uri="{9D8B030D-6E8A-4147-A177-3AD203B41FA5}">
                      <a16:colId xmlns:a16="http://schemas.microsoft.com/office/drawing/2014/main" val="1868525545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1639949569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4055745174"/>
                    </a:ext>
                  </a:extLst>
                </a:gridCol>
                <a:gridCol w="646251">
                  <a:extLst>
                    <a:ext uri="{9D8B030D-6E8A-4147-A177-3AD203B41FA5}">
                      <a16:colId xmlns:a16="http://schemas.microsoft.com/office/drawing/2014/main" val="1892125174"/>
                    </a:ext>
                  </a:extLst>
                </a:gridCol>
                <a:gridCol w="999669">
                  <a:extLst>
                    <a:ext uri="{9D8B030D-6E8A-4147-A177-3AD203B41FA5}">
                      <a16:colId xmlns:a16="http://schemas.microsoft.com/office/drawing/2014/main" val="1658481881"/>
                    </a:ext>
                  </a:extLst>
                </a:gridCol>
              </a:tblGrid>
              <a:tr h="25482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Iteration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operator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Date Time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Freq.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46781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11:32:01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25.61167646,85.05510729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472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-67(LTE)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209575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11:32:29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25.61188869,85.05500994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-80(LTE)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11446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11:37:35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25.60658939,85.07061523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2539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-91(LTE)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504247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11:37:37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25.6065767,85.07070348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358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880409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11:42:33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25.61104805,85.05764107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1251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-81(LTE)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653623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25.61110866,85.05749994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2539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309848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11:42:37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25.6111647,85.0573646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308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-80(LTE)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1610524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11:42:39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25.61121933,85.05724882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-89(LTE)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955111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Thu Jun 17 11:51:29 India Standard Time 2021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25.6108239,85.05766604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-80(LTE)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580289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JIO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11:51:36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25.61075096,85.05779337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330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2539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-85(LTE)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481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FF444F-113F-43D7-80A2-76DA97F4FB7C}"/>
              </a:ext>
            </a:extLst>
          </p:cNvPr>
          <p:cNvGraphicFramePr>
            <a:graphicFrameLocks noGrp="1"/>
          </p:cNvGraphicFramePr>
          <p:nvPr/>
        </p:nvGraphicFramePr>
        <p:xfrm>
          <a:off x="4013200" y="4810125"/>
          <a:ext cx="2006600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113428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276685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 Details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 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1336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8435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2486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L5_L3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03621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1888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7192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 dirty="0">
                          <a:effectLst/>
                        </a:rPr>
                        <a:t>2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138758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1AD06E-E6B4-4CB1-B9D2-164D74F754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9910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71AD06E-E6B4-4CB1-B9D2-164D74F75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49910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17/02/2026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739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VONR to EPSB Handover ,JIO (Patna)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25°36'38.2"N 85°07'06.4"E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25°36'38.9"N 85°07'16.2"E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Boring Road , Patna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–VONR Handover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F682B-76AC-2A87-FF58-258F83A06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19" y="2158144"/>
            <a:ext cx="9144000" cy="451384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E466128E-547A-2F2A-39CE-F111C8B11F0F}"/>
              </a:ext>
            </a:extLst>
          </p:cNvPr>
          <p:cNvSpPr/>
          <p:nvPr/>
        </p:nvSpPr>
        <p:spPr>
          <a:xfrm>
            <a:off x="4038600" y="2971800"/>
            <a:ext cx="45719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4E834-320A-2589-D178-FE7A26ADF9CB}"/>
              </a:ext>
            </a:extLst>
          </p:cNvPr>
          <p:cNvSpPr txBox="1"/>
          <p:nvPr/>
        </p:nvSpPr>
        <p:spPr>
          <a:xfrm>
            <a:off x="3886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F24B1-F0C4-4CD5-13FE-8784A53C05A8}"/>
              </a:ext>
            </a:extLst>
          </p:cNvPr>
          <p:cNvSpPr txBox="1"/>
          <p:nvPr/>
        </p:nvSpPr>
        <p:spPr>
          <a:xfrm>
            <a:off x="3733800" y="2362200"/>
            <a:ext cx="214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VONR LOCATION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8CB6FA8-4045-1D5E-8C3F-5BB217A08C6A}"/>
              </a:ext>
            </a:extLst>
          </p:cNvPr>
          <p:cNvSpPr/>
          <p:nvPr/>
        </p:nvSpPr>
        <p:spPr>
          <a:xfrm rot="2393017">
            <a:off x="4784591" y="2942900"/>
            <a:ext cx="1461865" cy="7181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611F27-3247-F74F-894A-D12BE5581BC0}"/>
              </a:ext>
            </a:extLst>
          </p:cNvPr>
          <p:cNvSpPr/>
          <p:nvPr/>
        </p:nvSpPr>
        <p:spPr>
          <a:xfrm>
            <a:off x="6172200" y="3860853"/>
            <a:ext cx="976535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1D6D3-D4A9-A912-7737-DCA7F188EE58}"/>
              </a:ext>
            </a:extLst>
          </p:cNvPr>
          <p:cNvSpPr txBox="1"/>
          <p:nvPr/>
        </p:nvSpPr>
        <p:spPr>
          <a:xfrm>
            <a:off x="6505224" y="3308837"/>
            <a:ext cx="19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VONR TO EPSB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6858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Near cell, 4G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(Patna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Vi Near Cell , 4G (Patna)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-25°36'33.8"N 85°07'04.7"E</a:t>
            </a:r>
            <a:b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Location-Hotel Crown Place , East Boring Canal Road, Patna</a:t>
            </a:r>
            <a:br>
              <a:rPr lang="en-IN" sz="2400" b="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–4G Stable Network &amp; Good Throughput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34BD4-4991-833C-1BEB-BF029710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" y="1905000"/>
            <a:ext cx="9013487" cy="47244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C9CDCE9-72D8-0594-85E3-37036D866B81}"/>
              </a:ext>
            </a:extLst>
          </p:cNvPr>
          <p:cNvSpPr/>
          <p:nvPr/>
        </p:nvSpPr>
        <p:spPr>
          <a:xfrm>
            <a:off x="41148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50272-0B22-ED08-3AA8-EFF6C24365FA}"/>
              </a:ext>
            </a:extLst>
          </p:cNvPr>
          <p:cNvSpPr txBox="1"/>
          <p:nvPr/>
        </p:nvSpPr>
        <p:spPr>
          <a:xfrm>
            <a:off x="3886200" y="2743200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 4G Location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/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85.055166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25.612614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98815" y="5344418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E517A-2889-4167-8D57-EF7925B4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1815394"/>
            <a:ext cx="2943225" cy="459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F9298-BCF6-4959-9335-9403C7803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809750"/>
            <a:ext cx="29432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/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85.051955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25.615643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FD5D9-1A96-4465-9847-56053AE8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743075"/>
            <a:ext cx="3324225" cy="458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30A57-41B1-43E2-B256-263189E1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43076"/>
            <a:ext cx="3028950" cy="45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3&lt;&gt;5&lt;&gt;40 Handover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8B03C-8A57-4C35-ACDA-0175DDA0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417639"/>
            <a:ext cx="5429250" cy="4906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895B0E-975B-4168-8D6D-30E9B05E1B31}"/>
              </a:ext>
            </a:extLst>
          </p:cNvPr>
          <p:cNvSpPr/>
          <p:nvPr/>
        </p:nvSpPr>
        <p:spPr>
          <a:xfrm>
            <a:off x="106680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/>
              <a:t>Report not Generated</a:t>
            </a:r>
          </a:p>
        </p:txBody>
      </p:sp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JIO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Patna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5E9CF-B8E9-89C0-1B59-EF03273F0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4"/>
            <a:ext cx="9144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4539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Airtel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Patna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58FB7-FC1C-879A-0B7E-17DBF62E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4561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F3BA6-1771-6F33-A221-F7D65CE8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3677"/>
            <a:ext cx="9143999" cy="51657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67D8FD-18F0-A44E-1E42-BC11184F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Vi 4G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(Patna)</a:t>
            </a:r>
            <a:b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1050323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Patna/India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57930"/>
              </p:ext>
            </p:extLst>
          </p:nvPr>
        </p:nvGraphicFramePr>
        <p:xfrm>
          <a:off x="0" y="1940737"/>
          <a:ext cx="8763000" cy="318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B1/B3/B8/B40/N78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B3/B5/B40/N28/N78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B1/B3/B41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UTMS2100/1800 &amp;GSM 1800/900MHZ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(Patna)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-25°36'33.8"N 85°07'04.7"E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Location-Hotel Crown Place , East Boring Canal Road, Patna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ADB06-876B-03E5-C6F8-3735CB26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" y="2390239"/>
            <a:ext cx="9013487" cy="41597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72E5C65-4D7C-2709-DDB7-4DC889C636F8}"/>
              </a:ext>
            </a:extLst>
          </p:cNvPr>
          <p:cNvSpPr/>
          <p:nvPr/>
        </p:nvSpPr>
        <p:spPr>
          <a:xfrm>
            <a:off x="3048000" y="3741906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8E3D0-B5C0-7366-946F-09CE292FA203}"/>
              </a:ext>
            </a:extLst>
          </p:cNvPr>
          <p:cNvSpPr txBox="1"/>
          <p:nvPr/>
        </p:nvSpPr>
        <p:spPr>
          <a:xfrm>
            <a:off x="2743200" y="3429000"/>
            <a:ext cx="437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Airtel NSA STABLE NETWORK</a:t>
            </a:r>
            <a:endParaRPr lang="en-I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85.054842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25.612126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43" y="5036968"/>
            <a:ext cx="167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Near Gola road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Rupaspur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Thana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23A8C-C88B-4A3D-8412-580FAC61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42" y="2057400"/>
            <a:ext cx="2621133" cy="412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53504-A9C2-489D-9943-318808A5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76450"/>
            <a:ext cx="3429000" cy="41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85.053094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25.612051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63891-D1C4-4BC1-9FAD-A1A690D3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2667000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E35A1-DBD5-49C7-A694-B86C3DB7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28800"/>
            <a:ext cx="4038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632C5-4B45-45D2-B5E3-53B9AA883EEA}"/>
              </a:ext>
            </a:extLst>
          </p:cNvPr>
          <p:cNvSpPr txBox="1"/>
          <p:nvPr/>
        </p:nvSpPr>
        <p:spPr>
          <a:xfrm>
            <a:off x="2304146" y="90003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Band 1&lt;&gt;3&lt;&gt;40 Handover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1648E4-8D3A-46FC-8410-93FA4C0FA99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95400"/>
          <a:ext cx="7734300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325798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33371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542676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70625679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944866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3581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2846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914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5104803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Iteration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operator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Date Time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Freq.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94466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14:51:22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25.61095793,85.05398967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39300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-98(LTE)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02454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14:51:26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25.61098386,85.05406746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-84(LTE)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4505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14:52:14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25.61175406,85.05505139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39300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-86(LTE)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379039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14:53:09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25.61178751,85.05576241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-74(LTE)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33902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14:53:33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25.6113402,85.0564944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192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39300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-75(LTE)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8332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14:55:40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25.60775129,85.05750533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368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-74(LTE)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01448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14:56:48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25.60637758,85.05863071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290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-96(LTE)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685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14:56:55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25.60632406,85.05873674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9886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14:58:15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25.60688153,85.0576188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368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290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-92(LTE)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781736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airtel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SimOne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Thu Jun 17 15:00:06 India Standard Time 2021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25.6100454,85.05650683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371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1510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-65(LTE)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9615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1D8BF4-E4C4-4564-B7B6-E534549056AD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810125"/>
          <a:ext cx="1955800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1244987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924500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 err="1">
                          <a:effectLst/>
                        </a:rPr>
                        <a:t>SBand</a:t>
                      </a:r>
                      <a:r>
                        <a:rPr lang="en-IN" sz="1000" u="none" strike="noStrike" dirty="0">
                          <a:effectLst/>
                        </a:rPr>
                        <a:t> Details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 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732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6393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9878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08892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L40_L3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5302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76672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L3_L40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u="none" strike="noStrike" dirty="0">
                          <a:effectLst/>
                        </a:rPr>
                        <a:t>2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6394581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04E424D-ACEA-428E-9736-ECF28DC51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172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04E424D-ACEA-428E-9736-ECF28DC51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3600" y="51720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0" y="757535"/>
            <a:ext cx="8149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 , Jio (Patna)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6477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Lat/Long. 25°36'38.2"N 85°07'06.4"E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  <a:cs typeface="Calibri" panose="020F0502020204030204" pitchFamily="34" charset="0"/>
              </a:rPr>
              <a:t> Just opposite Children Park road , Boring Road Patna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–VONR &amp; 5G STABLE NETWORK</a:t>
            </a:r>
          </a:p>
          <a:p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18CEB-4DBB-8D3B-8F09-E794D2C5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405664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1251D2B-5008-61C1-677B-D4CBD8B012FC}"/>
              </a:ext>
            </a:extLst>
          </p:cNvPr>
          <p:cNvSpPr/>
          <p:nvPr/>
        </p:nvSpPr>
        <p:spPr>
          <a:xfrm>
            <a:off x="3962400" y="2864796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28AE5-D212-23C0-73D7-1E3C433107AF}"/>
              </a:ext>
            </a:extLst>
          </p:cNvPr>
          <p:cNvSpPr txBox="1"/>
          <p:nvPr/>
        </p:nvSpPr>
        <p:spPr>
          <a:xfrm>
            <a:off x="3733800" y="4191000"/>
            <a:ext cx="374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VONR &amp; 5G STABLE NETWORK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85.056451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25.610848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2874" y="4263597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235085" y="3429000"/>
            <a:ext cx="207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DPS More,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Gola Road 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Patna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4B447-2A9A-4CF4-8EF5-7372C4F5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2257425" cy="434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B03BC-E295-4C55-BE40-5DAD1445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19275"/>
            <a:ext cx="2257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1611</TotalTime>
  <Words>1108</Words>
  <Application>Microsoft Office PowerPoint</Application>
  <PresentationFormat>On-screen Show (4:3)</PresentationFormat>
  <Paragraphs>412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</vt:lpstr>
      <vt:lpstr>Calibri</vt:lpstr>
      <vt:lpstr>Cambria</vt:lpstr>
      <vt:lpstr>Google Sans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PowerPoint Presentation</vt:lpstr>
      <vt:lpstr>Operator Information:</vt:lpstr>
      <vt:lpstr>PowerPoint Presentation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Inter Band Handover (FDD-TDD), JIO 4G</vt:lpstr>
      <vt:lpstr>PowerPoint Presentation</vt:lpstr>
      <vt:lpstr> Vi Near cell, 4G (Patna)     Vi Near Cell , 4G (Patna) Lat/Long -25°36'33.8"N 85°07'04.7"E Location-Hotel Crown Place , East Boring Canal Road, Patna Specification –4G Stable Network &amp; Good Throughput                              </vt:lpstr>
      <vt:lpstr>Near Cell VI:  </vt:lpstr>
      <vt:lpstr>Cell Edge VI:  </vt:lpstr>
      <vt:lpstr>       VIBand 3&lt;&gt;5&lt;&gt;40 Handover</vt:lpstr>
      <vt:lpstr>DRIVE ROUTE JIO 5G (Patna) Specification-Call/Throughput/Handover/Cell Reselection/Redirection </vt:lpstr>
      <vt:lpstr>DRIVE ROUTE Airtel 5G (Patna) Specification-Call/Throughput/Handover/Cell Reselection/Redirection </vt:lpstr>
      <vt:lpstr>DRIVE ROUTE Vi 4G (Patna) Specification-Call/Throughput/Handover/Cell Reselection/Redirection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953</cp:revision>
  <dcterms:created xsi:type="dcterms:W3CDTF">2007-12-16T16:40:02Z</dcterms:created>
  <dcterms:modified xsi:type="dcterms:W3CDTF">2026-02-17T05:59:34Z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