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425" r:id="rId3"/>
    <p:sldId id="608" r:id="rId4"/>
    <p:sldId id="463" r:id="rId5"/>
    <p:sldId id="257" r:id="rId6"/>
    <p:sldId id="598" r:id="rId7"/>
    <p:sldId id="599" r:id="rId8"/>
    <p:sldId id="600" r:id="rId9"/>
    <p:sldId id="484" r:id="rId10"/>
    <p:sldId id="557" r:id="rId11"/>
    <p:sldId id="558" r:id="rId12"/>
    <p:sldId id="559" r:id="rId13"/>
    <p:sldId id="560" r:id="rId14"/>
    <p:sldId id="562" r:id="rId15"/>
    <p:sldId id="563" r:id="rId16"/>
    <p:sldId id="564" r:id="rId17"/>
    <p:sldId id="565" r:id="rId18"/>
    <p:sldId id="603" r:id="rId19"/>
    <p:sldId id="588" r:id="rId20"/>
    <p:sldId id="567" r:id="rId21"/>
    <p:sldId id="568" r:id="rId22"/>
    <p:sldId id="569" r:id="rId23"/>
    <p:sldId id="602" r:id="rId24"/>
    <p:sldId id="607" r:id="rId25"/>
    <p:sldId id="429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manshu Verma" initials="HV" lastIdx="1" clrIdx="0">
    <p:extLst>
      <p:ext uri="{19B8F6BF-5375-455C-9EA6-DF929625EA0E}">
        <p15:presenceInfo xmlns:p15="http://schemas.microsoft.com/office/powerpoint/2012/main" userId="Himanshu Ver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CBA"/>
    <a:srgbClr val="7C0917"/>
    <a:srgbClr val="9CBD26"/>
    <a:srgbClr val="464AB3"/>
    <a:srgbClr val="DCB328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533" autoAdjust="0"/>
  </p:normalViewPr>
  <p:slideViewPr>
    <p:cSldViewPr>
      <p:cViewPr varScale="1">
        <p:scale>
          <a:sx n="69" d="100"/>
          <a:sy n="69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2800" dirty="0">
                <a:latin typeface="Cambria" pitchFamily="18" charset="0"/>
                <a:cs typeface="Times New Roman" pitchFamily="18" charset="0"/>
              </a:rPr>
              <a:t>5G Drive Route – 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Thailand </a:t>
            </a:r>
            <a:endParaRPr lang="en-US" sz="28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FB78C-9CF8-48D1-8D15-EDE6279A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1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HO from B3 to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B40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DTAC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VoLTE operator</a:t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Rama 3 to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967B7E-C3B9-45EF-8903-3B250D49A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2244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32" y="1517233"/>
            <a:ext cx="8036243" cy="36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728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5E022-B05A-4F71-9AEE-6D699A51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HO from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B3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NR41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 during ongoing MO  call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 </a:t>
            </a:r>
            <a:b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Paragon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F6FBE3-73F5-4F3F-B613-6A5D19DC1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7075"/>
            <a:ext cx="8229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90677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F9504-E601-4034-A276-0F7ED8BC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299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 HO from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B8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ongoing MO  call for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MS </a:t>
            </a:r>
            <a:r>
              <a:rPr lang="en-US" sz="20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6962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0298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4852D8-C434-460B-860A-7B3222D90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990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AIS 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VoLTE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4G Volte On Rama 3 Road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71863"/>
            <a:ext cx="7038975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9584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917250-83D8-4BB6-B90E-9DE5CC97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 TO 3G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Happens ( 4G to 2G Not Found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Loaction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Rame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 River Front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CFED0-8E8D-40B2-A8E2-5A8E2CB8F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2" y="1485149"/>
            <a:ext cx="78200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1577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88DA87-4FCC-48AA-8441-397951F84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5769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 from one CA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B1+B3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NR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cell to another CA cell for NR CELLS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AIS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VoLTE operator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SV City Rama 3 to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58716"/>
            <a:ext cx="662420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931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346765-C4B1-41DF-98C1-CB4F94D84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7BBE3-929D-47A1-91DC-B1F66F08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4800"/>
            <a:ext cx="8267700" cy="1295400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LTE BAND HANDOVER  (B3 +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B1)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Non CA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B28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River Front Road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1138"/>
            <a:ext cx="8077200" cy="44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4963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87CA76-6227-4C88-AF33-FE592F73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5G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Volte Operator Band Handover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B41)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&gt;&gt;Central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&gt;&gt;&gt;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Paya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Thai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067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5312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AA662-9975-4E22-9563-70C14F5E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DTAC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4G VoLTE Band Handover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B1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B40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 City &gt;&gt;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Samut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Prakan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B8D730-87C0-458A-85F3-2D0F8DE48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4" y="1481138"/>
            <a:ext cx="8265695" cy="416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623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88FE12-7065-4529-8868-5E1D60D7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Volte operator CA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B1+B3)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Non CA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B41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Central world Road &gt;&gt;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Paya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Thai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0E08B2-A014-453A-9F73-1F12389B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77127"/>
            <a:ext cx="80772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36304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-65dbm to -90dbm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-100dbm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-120dbm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8F1C98-DA08-4BA7-9D41-1EE72286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Volte operator CA to CA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Handover(B1)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(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B3)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&gt;&gt;MS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SV City Rama3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067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8924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ED81E9-D2E1-46FD-8492-5307DD68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4G Volte operator SRVCC Location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Near River Front Rama3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7109114" cy="43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9720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572D6-3894-40B9-B6C5-54612DE8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5G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Volte operator 4G 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4G Handover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( 4G To 2G to 4G Location Not Found)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&gt;&gt;MS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SV City and River front area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3" y="1524000"/>
            <a:ext cx="7772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94519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E8A76-DC16-4A77-AA46-00A11B01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TrueMoveH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4G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long calls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SV City to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Phaya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Thai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E5DE86-2973-4673-98A6-714B878C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81138"/>
            <a:ext cx="8153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2787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2572D6-3894-40B9-B6C5-54612DE8A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ICE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Volte operator 4G to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3G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4G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Handover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SV City to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Chatuchak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05" y="1295400"/>
            <a:ext cx="8077200" cy="46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8749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44592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3C69E4-B013-490D-9623-BF9731684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65332"/>
              </p:ext>
            </p:extLst>
          </p:nvPr>
        </p:nvGraphicFramePr>
        <p:xfrm>
          <a:off x="533400" y="838200"/>
          <a:ext cx="7543801" cy="34523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068">
                  <a:extLst>
                    <a:ext uri="{9D8B030D-6E8A-4147-A177-3AD203B41FA5}">
                      <a16:colId xmlns:a16="http://schemas.microsoft.com/office/drawing/2014/main" val="875250174"/>
                    </a:ext>
                  </a:extLst>
                </a:gridCol>
                <a:gridCol w="2318507">
                  <a:extLst>
                    <a:ext uri="{9D8B030D-6E8A-4147-A177-3AD203B41FA5}">
                      <a16:colId xmlns:a16="http://schemas.microsoft.com/office/drawing/2014/main" val="2473487553"/>
                    </a:ext>
                  </a:extLst>
                </a:gridCol>
                <a:gridCol w="2318507">
                  <a:extLst>
                    <a:ext uri="{9D8B030D-6E8A-4147-A177-3AD203B41FA5}">
                      <a16:colId xmlns:a16="http://schemas.microsoft.com/office/drawing/2014/main" val="1353022062"/>
                    </a:ext>
                  </a:extLst>
                </a:gridCol>
                <a:gridCol w="1643719">
                  <a:extLst>
                    <a:ext uri="{9D8B030D-6E8A-4147-A177-3AD203B41FA5}">
                      <a16:colId xmlns:a16="http://schemas.microsoft.com/office/drawing/2014/main" val="1380012556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Operator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Mobility Scenario 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>
                          <a:effectLst/>
                        </a:rPr>
                        <a:t>Location Tested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Longitude / Latitude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914846130"/>
                  </a:ext>
                </a:extLst>
              </a:tr>
              <a:tr h="126912">
                <a:tc rowSpan="6"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  <a:latin typeface="+mn-lt"/>
                          <a:ea typeface="+mn-ea"/>
                        </a:rPr>
                        <a:t>AIS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3053720"/>
                  </a:ext>
                </a:extLst>
              </a:tr>
              <a:tr h="2320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/>
                          <a:ea typeface="+mn-ea"/>
                          <a:cs typeface="+mn-cs"/>
                        </a:rPr>
                        <a:t>13.67208, 100.54382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90477217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/>
                          <a:ea typeface="+mn-ea"/>
                          <a:cs typeface="+mn-cs"/>
                        </a:rPr>
                        <a:t>13.67208, 100.54382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4660779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</a:rPr>
                        <a:t>Flash express </a:t>
                      </a:r>
                      <a:r>
                        <a:rPr lang="en-IN" sz="700" dirty="0" err="1" smtClean="0">
                          <a:effectLst/>
                        </a:rPr>
                        <a:t>rama</a:t>
                      </a:r>
                      <a:r>
                        <a:rPr lang="en-IN" sz="700" dirty="0" smtClean="0">
                          <a:effectLst/>
                        </a:rPr>
                        <a:t> 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13.67474, 100.53830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3741797363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</a:t>
                      </a:r>
                      <a:r>
                        <a:rPr lang="en-IN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City,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/>
                          <a:ea typeface="+mn-ea"/>
                          <a:cs typeface="+mn-cs"/>
                        </a:rPr>
                        <a:t>13.67208, 100.54382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923376996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</a:t>
                      </a:r>
                      <a:r>
                        <a:rPr lang="en-IN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Basement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13.67208, 100.54382</a:t>
                      </a:r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829538123"/>
                  </a:ext>
                </a:extLst>
              </a:tr>
              <a:tr h="126912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 err="1" smtClean="0">
                          <a:effectLst/>
                          <a:latin typeface="+mn-lt"/>
                          <a:ea typeface="+mn-ea"/>
                        </a:rPr>
                        <a:t>TrueMoveH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2G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 smtClean="0">
                          <a:effectLst/>
                        </a:rPr>
                        <a:t>Not supported /Location not Found</a:t>
                      </a:r>
                      <a:endParaRPr lang="en-IN" sz="7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61348812"/>
                  </a:ext>
                </a:extLst>
              </a:tr>
              <a:tr h="1269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12249478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99699007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404559543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7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RN Building</a:t>
                      </a:r>
                      <a:endParaRPr kumimoji="0" lang="en-US" sz="7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13.67622, 100.54481</a:t>
                      </a:r>
                      <a:endParaRPr kumimoji="0" lang="en-US" sz="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57433384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603975473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</a:t>
                      </a:r>
                      <a:r>
                        <a:rPr lang="en-IN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Basement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13.67208, 100.54382</a:t>
                      </a:r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292942530"/>
                  </a:ext>
                </a:extLst>
              </a:tr>
              <a:tr h="0">
                <a:tc rowSpan="7"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  <a:latin typeface="+mn-lt"/>
                          <a:ea typeface="+mn-ea"/>
                        </a:rPr>
                        <a:t>DTAC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3G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185468481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SRVCC to 2G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effectLst/>
                        </a:rPr>
                        <a:t>Not supported /Location not Found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>
                          <a:effectLst/>
                        </a:rPr>
                        <a:t> 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799462796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4G-3G-4G HO SPOT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2410939769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IRAT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632513762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Good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</a:rPr>
                        <a:t>PATEX Flagship Store Rama 3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13.67461, 100.54320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569603868"/>
                  </a:ext>
                </a:extLst>
              </a:tr>
              <a:tr h="21846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Poor Coverage for testing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 City Parking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700" dirty="0" smtClean="0">
                          <a:effectLst/>
                        </a:rPr>
                        <a:t>13.67208, 100.54382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20064412"/>
                  </a:ext>
                </a:extLst>
              </a:tr>
              <a:tr h="1208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700">
                          <a:effectLst/>
                        </a:rPr>
                        <a:t>OOS Area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b"/>
                </a:tc>
                <a:tc>
                  <a:txBody>
                    <a:bodyPr/>
                    <a:lstStyle/>
                    <a:p>
                      <a:r>
                        <a:rPr lang="en-IN" sz="7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SV</a:t>
                      </a:r>
                      <a:r>
                        <a:rPr lang="en-IN" sz="7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City Basement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13.67208, 100.54382</a:t>
                      </a:r>
                      <a:r>
                        <a:rPr lang="en-IN" sz="7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497" marR="42497" marT="0" marB="0" anchor="ctr"/>
                </a:tc>
                <a:extLst>
                  <a:ext uri="{0D108BD9-81ED-4DB2-BD59-A6C34878D82A}">
                    <a16:rowId xmlns:a16="http://schemas.microsoft.com/office/drawing/2014/main" val="116534926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0026587-49D9-4276-B42E-ADF86202B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447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399291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695980"/>
            <a:ext cx="9144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dirty="0">
                <a:latin typeface="Calibri" pitchFamily="34" charset="0"/>
              </a:rPr>
              <a:t>Services Supported by </a:t>
            </a:r>
            <a:r>
              <a:rPr lang="en-US" sz="2800" dirty="0" smtClean="0">
                <a:latin typeface="Calibri" pitchFamily="34" charset="0"/>
              </a:rPr>
              <a:t>AIS </a:t>
            </a:r>
            <a:r>
              <a:rPr lang="en-US" sz="2800" dirty="0">
                <a:latin typeface="Calibri" pitchFamily="34" charset="0"/>
              </a:rPr>
              <a:t>VoLTE Operator</a:t>
            </a:r>
            <a:endParaRPr lang="en-US" sz="2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B778B8-1872-408E-8B11-922EAD9CE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754127"/>
              </p:ext>
            </p:extLst>
          </p:nvPr>
        </p:nvGraphicFramePr>
        <p:xfrm>
          <a:off x="254344" y="1546225"/>
          <a:ext cx="8635312" cy="914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17656">
                  <a:extLst>
                    <a:ext uri="{9D8B030D-6E8A-4147-A177-3AD203B41FA5}">
                      <a16:colId xmlns:a16="http://schemas.microsoft.com/office/drawing/2014/main" val="55190615"/>
                    </a:ext>
                  </a:extLst>
                </a:gridCol>
                <a:gridCol w="4317656">
                  <a:extLst>
                    <a:ext uri="{9D8B030D-6E8A-4147-A177-3AD203B41FA5}">
                      <a16:colId xmlns:a16="http://schemas.microsoft.com/office/drawing/2014/main" val="1999189808"/>
                    </a:ext>
                  </a:extLst>
                </a:gridCol>
              </a:tblGrid>
              <a:tr h="830880">
                <a:tc>
                  <a:txBody>
                    <a:bodyPr/>
                    <a:lstStyle/>
                    <a:p>
                      <a:r>
                        <a:rPr lang="en-US" dirty="0" smtClean="0"/>
                        <a:t>AIS </a:t>
                      </a:r>
                      <a:r>
                        <a:rPr lang="en-US" dirty="0"/>
                        <a:t>5G/4G/3G/2G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GSM-900MHz &amp; 1800MHz, B1(2100 MHz), B3(1800MHz</a:t>
                      </a:r>
                      <a:r>
                        <a:rPr lang="en-US" dirty="0" smtClean="0"/>
                        <a:t>), NR41 (2600 </a:t>
                      </a:r>
                      <a:r>
                        <a:rPr lang="en-US" dirty="0"/>
                        <a:t>MHz),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9312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B7DA09-2719-4095-B6B6-157CF0939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26792"/>
              </p:ext>
            </p:extLst>
          </p:nvPr>
        </p:nvGraphicFramePr>
        <p:xfrm>
          <a:off x="457200" y="2870828"/>
          <a:ext cx="8432456" cy="2844168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353021">
                  <a:extLst>
                    <a:ext uri="{9D8B030D-6E8A-4147-A177-3AD203B41FA5}">
                      <a16:colId xmlns:a16="http://schemas.microsoft.com/office/drawing/2014/main" val="3148382723"/>
                    </a:ext>
                  </a:extLst>
                </a:gridCol>
                <a:gridCol w="2912581">
                  <a:extLst>
                    <a:ext uri="{9D8B030D-6E8A-4147-A177-3AD203B41FA5}">
                      <a16:colId xmlns:a16="http://schemas.microsoft.com/office/drawing/2014/main" val="3908405431"/>
                    </a:ext>
                  </a:extLst>
                </a:gridCol>
                <a:gridCol w="3166854">
                  <a:extLst>
                    <a:ext uri="{9D8B030D-6E8A-4147-A177-3AD203B41FA5}">
                      <a16:colId xmlns:a16="http://schemas.microsoft.com/office/drawing/2014/main" val="2562430723"/>
                    </a:ext>
                  </a:extLst>
                </a:gridCol>
              </a:tblGrid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OPERATOR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Features /Services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Supported(yes/No)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8527520"/>
                  </a:ext>
                </a:extLst>
              </a:tr>
              <a:tr h="35552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9498438"/>
                  </a:ext>
                </a:extLst>
              </a:tr>
              <a:tr h="35552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</a:rPr>
                        <a:t>AIS </a:t>
                      </a:r>
                      <a:r>
                        <a:rPr lang="en-US" sz="1400" b="1" u="none" strike="noStrike" dirty="0">
                          <a:effectLst/>
                        </a:rPr>
                        <a:t>(Major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Reselection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74833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Redirection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353927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MMS /SMS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760885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81483750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7553079"/>
                  </a:ext>
                </a:extLst>
              </a:tr>
              <a:tr h="3555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 Handover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01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754678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4">
            <a:extLst>
              <a:ext uri="{FF2B5EF4-FFF2-40B4-BE49-F238E27FC236}">
                <a16:creationId xmlns:a16="http://schemas.microsoft.com/office/drawing/2014/main" id="{95E3AFAA-5BBB-4D5C-903B-4D086E8794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358558"/>
              </p:ext>
            </p:extLst>
          </p:nvPr>
        </p:nvGraphicFramePr>
        <p:xfrm>
          <a:off x="348176" y="1592746"/>
          <a:ext cx="8619979" cy="33948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099624">
                  <a:extLst>
                    <a:ext uri="{9D8B030D-6E8A-4147-A177-3AD203B41FA5}">
                      <a16:colId xmlns:a16="http://schemas.microsoft.com/office/drawing/2014/main" val="320116259"/>
                    </a:ext>
                  </a:extLst>
                </a:gridCol>
                <a:gridCol w="760294">
                  <a:extLst>
                    <a:ext uri="{9D8B030D-6E8A-4147-A177-3AD203B41FA5}">
                      <a16:colId xmlns:a16="http://schemas.microsoft.com/office/drawing/2014/main" val="3368694377"/>
                    </a:ext>
                  </a:extLst>
                </a:gridCol>
                <a:gridCol w="4013803">
                  <a:extLst>
                    <a:ext uri="{9D8B030D-6E8A-4147-A177-3AD203B41FA5}">
                      <a16:colId xmlns:a16="http://schemas.microsoft.com/office/drawing/2014/main" val="280647233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559335861"/>
                    </a:ext>
                  </a:extLst>
                </a:gridCol>
                <a:gridCol w="1603258">
                  <a:extLst>
                    <a:ext uri="{9D8B030D-6E8A-4147-A177-3AD203B41FA5}">
                      <a16:colId xmlns:a16="http://schemas.microsoft.com/office/drawing/2014/main" val="45183151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Operator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PLMN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5G Tested Locations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Longitude / Latitude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ENDC combination Tested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448904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smtClean="0">
                          <a:effectLst/>
                        </a:rPr>
                        <a:t>520/03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Siam Square One</a:t>
                      </a:r>
                      <a:endParaRPr kumimoji="0"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13.74517, 100.53382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1 + NR </a:t>
                      </a:r>
                      <a:r>
                        <a:rPr lang="nn-NO" sz="1400" u="none" strike="noStrike" dirty="0" smtClean="0">
                          <a:effectLst/>
                        </a:rPr>
                        <a:t>41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26800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SV City Rama3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/>
                          <a:ea typeface="+mn-ea"/>
                          <a:cs typeface="+mn-cs"/>
                        </a:rPr>
                        <a:t>13.67208, 100.54382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 smtClean="0">
                          <a:effectLst/>
                        </a:rPr>
                        <a:t>LTE Band 1 + NR 41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2866546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TrueMoveH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 smtClean="0">
                          <a:effectLst/>
                        </a:rPr>
                        <a:t>520/04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Siam Square One</a:t>
                      </a:r>
                      <a:endParaRPr kumimoji="0" lang="en-US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13.74517, 100.53382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>
                          <a:effectLst/>
                        </a:rPr>
                        <a:t>LTE Band </a:t>
                      </a:r>
                      <a:r>
                        <a:rPr lang="nn-NO" sz="1400" u="none" strike="noStrike" dirty="0" smtClean="0">
                          <a:effectLst/>
                        </a:rPr>
                        <a:t>3 </a:t>
                      </a:r>
                      <a:r>
                        <a:rPr lang="nn-NO" sz="1400" u="none" strike="noStrike" dirty="0">
                          <a:effectLst/>
                        </a:rPr>
                        <a:t>+ NR </a:t>
                      </a:r>
                      <a:r>
                        <a:rPr lang="nn-NO" sz="1400" u="none" strike="noStrike" dirty="0" smtClean="0">
                          <a:effectLst/>
                        </a:rPr>
                        <a:t>07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18728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 smtClean="0">
                          <a:effectLst/>
                        </a:rPr>
                        <a:t>SV City Rama3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cida Sans Unicode"/>
                          <a:ea typeface="+mn-ea"/>
                          <a:cs typeface="+mn-cs"/>
                        </a:rPr>
                        <a:t>13.67208, 100.54382</a:t>
                      </a:r>
                      <a:endParaRPr kumimoji="0" lang="en-IN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n-NO" sz="1400" u="none" strike="noStrike" dirty="0" smtClean="0">
                          <a:effectLst/>
                        </a:rPr>
                        <a:t>LTE Band 3 + NR 07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001095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DTAC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520/05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5G Not Tested Till Now</a:t>
                      </a:r>
                      <a:endParaRPr kumimoji="0"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046952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595" marR="11595" marT="1159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95" marR="11595" marT="1159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8656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AB9619E-83C4-449E-824F-06C9BA3D9285}"/>
              </a:ext>
            </a:extLst>
          </p:cNvPr>
          <p:cNvSpPr txBox="1"/>
          <p:nvPr/>
        </p:nvSpPr>
        <p:spPr>
          <a:xfrm>
            <a:off x="1524000" y="1010395"/>
            <a:ext cx="57185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Major </a:t>
            </a:r>
            <a:r>
              <a:rPr lang="en-GB" sz="1500" b="1" dirty="0" smtClean="0">
                <a:solidFill>
                  <a:schemeClr val="accent1">
                    <a:lumMod val="75000"/>
                  </a:schemeClr>
                </a:solidFill>
              </a:rPr>
              <a:t>Thailand </a:t>
            </a:r>
            <a:r>
              <a:rPr lang="en-GB" sz="1500" b="1" dirty="0">
                <a:solidFill>
                  <a:schemeClr val="accent1">
                    <a:lumMod val="75000"/>
                  </a:schemeClr>
                </a:solidFill>
              </a:rPr>
              <a:t>Operators : Locations for 5G /NR Field Test</a:t>
            </a:r>
            <a:endParaRPr lang="en-GB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96272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40" y="1779181"/>
            <a:ext cx="6045620" cy="3935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2E4FCD-BF11-4651-9187-1B57F479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9921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AIS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VoLTE Good Coverage Area Band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L1,L3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L8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WITH NR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BAND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&gt;&gt;Flash Express Rama3 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Saim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9288805-F10D-4C41-A02A-1B7AF3D72783}"/>
              </a:ext>
            </a:extLst>
          </p:cNvPr>
          <p:cNvSpPr/>
          <p:nvPr/>
        </p:nvSpPr>
        <p:spPr>
          <a:xfrm>
            <a:off x="2988510" y="1679944"/>
            <a:ext cx="2819400" cy="1301163"/>
          </a:xfrm>
          <a:prstGeom prst="rightArrow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L1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L8 </a:t>
            </a:r>
            <a:r>
              <a:rPr lang="en-US" dirty="0">
                <a:solidFill>
                  <a:schemeClr val="bg2"/>
                </a:solidFill>
              </a:rPr>
              <a:t>BANDS WITH </a:t>
            </a:r>
            <a:r>
              <a:rPr lang="en-US" dirty="0" smtClean="0">
                <a:solidFill>
                  <a:schemeClr val="bg2"/>
                </a:solidFill>
              </a:rPr>
              <a:t>NR 41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579BD6D-F3FF-4B4C-954C-379AB893EE8E}"/>
              </a:ext>
            </a:extLst>
          </p:cNvPr>
          <p:cNvSpPr/>
          <p:nvPr/>
        </p:nvSpPr>
        <p:spPr>
          <a:xfrm>
            <a:off x="1030347" y="1866900"/>
            <a:ext cx="19050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L1 </a:t>
            </a:r>
            <a:r>
              <a:rPr lang="en-US" dirty="0"/>
              <a:t>AND </a:t>
            </a:r>
            <a:r>
              <a:rPr lang="en-US" dirty="0" smtClean="0"/>
              <a:t>L3 </a:t>
            </a:r>
            <a:r>
              <a:rPr lang="en-US" dirty="0"/>
              <a:t>BAND WITH NR </a:t>
            </a:r>
            <a:r>
              <a:rPr lang="en-US" dirty="0" smtClean="0"/>
              <a:t>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694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02" y="1417638"/>
            <a:ext cx="5768586" cy="479734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5B6C6E-0DB7-45F8-B366-564D9A8C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AIS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5G  and 4g VoLTE Mix Coverage Area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Chatukchak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Bang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5CBFE6-A78A-464C-A5F2-BC22F60771A6}"/>
              </a:ext>
            </a:extLst>
          </p:cNvPr>
          <p:cNvCxnSpPr/>
          <p:nvPr/>
        </p:nvCxnSpPr>
        <p:spPr>
          <a:xfrm flipV="1">
            <a:off x="3566945" y="2782928"/>
            <a:ext cx="2173111" cy="865646"/>
          </a:xfrm>
          <a:prstGeom prst="straightConnector1">
            <a:avLst/>
          </a:prstGeom>
          <a:ln w="7620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446602B-151F-4DFD-A784-754B69ECD6EC}"/>
              </a:ext>
            </a:extLst>
          </p:cNvPr>
          <p:cNvSpPr txBox="1"/>
          <p:nvPr/>
        </p:nvSpPr>
        <p:spPr>
          <a:xfrm>
            <a:off x="6321415" y="3505200"/>
            <a:ext cx="1653824" cy="914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4g and 5g mixed coverage</a:t>
            </a:r>
          </a:p>
        </p:txBody>
      </p:sp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E9AF4819-87E9-49ED-8C12-3C60EFFBC84D}"/>
              </a:ext>
            </a:extLst>
          </p:cNvPr>
          <p:cNvSpPr/>
          <p:nvPr/>
        </p:nvSpPr>
        <p:spPr>
          <a:xfrm>
            <a:off x="5486400" y="3429000"/>
            <a:ext cx="152400" cy="762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0CC92F68-094D-40F3-B541-4EDB52E5A9A5}"/>
              </a:ext>
            </a:extLst>
          </p:cNvPr>
          <p:cNvSpPr/>
          <p:nvPr/>
        </p:nvSpPr>
        <p:spPr>
          <a:xfrm flipV="1">
            <a:off x="6400800" y="2456216"/>
            <a:ext cx="74789" cy="762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C8265FB-297E-470F-B06D-3D2FCE483380}"/>
              </a:ext>
            </a:extLst>
          </p:cNvPr>
          <p:cNvSpPr/>
          <p:nvPr/>
        </p:nvSpPr>
        <p:spPr>
          <a:xfrm>
            <a:off x="2029901" y="1327327"/>
            <a:ext cx="2817989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5g coverage ends here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C974505-E6E3-49C6-9689-4D1D30C8CD3B}"/>
              </a:ext>
            </a:extLst>
          </p:cNvPr>
          <p:cNvCxnSpPr/>
          <p:nvPr/>
        </p:nvCxnSpPr>
        <p:spPr>
          <a:xfrm flipV="1">
            <a:off x="1572702" y="3816310"/>
            <a:ext cx="1425186" cy="24889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9B1C33D-A3CC-4591-B278-133551CB25A6}"/>
              </a:ext>
            </a:extLst>
          </p:cNvPr>
          <p:cNvSpPr txBox="1"/>
          <p:nvPr/>
        </p:nvSpPr>
        <p:spPr>
          <a:xfrm>
            <a:off x="2895600" y="5181600"/>
            <a:ext cx="137018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5g area </a:t>
            </a:r>
          </a:p>
        </p:txBody>
      </p:sp>
    </p:spTree>
    <p:extLst>
      <p:ext uri="{BB962C8B-B14F-4D97-AF65-F5344CB8AC3E}">
        <p14:creationId xmlns:p14="http://schemas.microsoft.com/office/powerpoint/2010/main" val="336833977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6" y="1600200"/>
            <a:ext cx="6867525" cy="36861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9A6C9D-8EC3-4552-BC1E-678E9838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AIS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weak  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5G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VoLTE  Coverage Area Band  NR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41, LTE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L1,L3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 &gt;&gt;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Bang sue Road 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&gt;&gt;  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Bang </a:t>
            </a:r>
            <a:r>
              <a:rPr lang="en-US" sz="20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8B22B2E1-4EA5-447B-8068-56C6FE38E48A}"/>
              </a:ext>
            </a:extLst>
          </p:cNvPr>
          <p:cNvSpPr/>
          <p:nvPr/>
        </p:nvSpPr>
        <p:spPr>
          <a:xfrm>
            <a:off x="6248400" y="2971800"/>
            <a:ext cx="152400" cy="76200"/>
          </a:xfrm>
          <a:prstGeom prst="star1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C6F656-6218-4C72-9769-93376481F664}"/>
              </a:ext>
            </a:extLst>
          </p:cNvPr>
          <p:cNvCxnSpPr/>
          <p:nvPr/>
        </p:nvCxnSpPr>
        <p:spPr>
          <a:xfrm>
            <a:off x="5562600" y="2705099"/>
            <a:ext cx="2016919" cy="1226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393251-953C-4B6B-AC16-D86D3F827AFB}"/>
              </a:ext>
            </a:extLst>
          </p:cNvPr>
          <p:cNvSpPr txBox="1"/>
          <p:nvPr/>
        </p:nvSpPr>
        <p:spPr>
          <a:xfrm>
            <a:off x="6781799" y="2325469"/>
            <a:ext cx="19050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Weak 5g area </a:t>
            </a:r>
            <a:r>
              <a:rPr lang="en-US" dirty="0" smtClean="0"/>
              <a:t>AIS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80D5071-5849-452C-A5CC-5B5243F7BF34}"/>
              </a:ext>
            </a:extLst>
          </p:cNvPr>
          <p:cNvSpPr/>
          <p:nvPr/>
        </p:nvSpPr>
        <p:spPr>
          <a:xfrm>
            <a:off x="685800" y="2132230"/>
            <a:ext cx="2667000" cy="5728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5g coverage ends</a:t>
            </a:r>
          </a:p>
        </p:txBody>
      </p:sp>
    </p:spTree>
    <p:extLst>
      <p:ext uri="{BB962C8B-B14F-4D97-AF65-F5344CB8AC3E}">
        <p14:creationId xmlns:p14="http://schemas.microsoft.com/office/powerpoint/2010/main" val="415713946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12" y="1214437"/>
            <a:ext cx="6953250" cy="44291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226605"/>
            <a:ext cx="8229600" cy="910566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AIS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5G VoLTE operator CA to non CA HO 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(B3_CA NR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41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to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4G L8_Non </a:t>
            </a:r>
            <a: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CA)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Route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&gt;&gt;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Chatukchak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  </a:t>
            </a:r>
            <a:r>
              <a:rPr lang="en-US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Nonthaburi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road</a:t>
            </a:r>
            <a:endParaRPr lang="en-IN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244566"/>
            <a:ext cx="5509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en-IN" sz="1600" dirty="0">
                <a:solidFill>
                  <a:srgbClr val="000000"/>
                </a:solidFill>
                <a:latin typeface="Calibri"/>
              </a:rPr>
              <a:t>EC:2</a:t>
            </a:r>
            <a:endParaRPr lang="en-IN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4CC121-F01E-4D34-94D0-AEA5DC559847}"/>
              </a:ext>
            </a:extLst>
          </p:cNvPr>
          <p:cNvCxnSpPr/>
          <p:nvPr/>
        </p:nvCxnSpPr>
        <p:spPr>
          <a:xfrm>
            <a:off x="4374144" y="3516167"/>
            <a:ext cx="1570220" cy="1641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5AA30C9-3CE2-4405-B26E-6CA5F1C3E457}"/>
              </a:ext>
            </a:extLst>
          </p:cNvPr>
          <p:cNvSpPr txBox="1"/>
          <p:nvPr/>
        </p:nvSpPr>
        <p:spPr>
          <a:xfrm>
            <a:off x="6792119" y="3613039"/>
            <a:ext cx="1676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5g to 4g handover</a:t>
            </a:r>
          </a:p>
        </p:txBody>
      </p:sp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46FF8E5A-A530-4705-86CB-E137ED4E7EB5}"/>
              </a:ext>
            </a:extLst>
          </p:cNvPr>
          <p:cNvSpPr/>
          <p:nvPr/>
        </p:nvSpPr>
        <p:spPr>
          <a:xfrm>
            <a:off x="3526674" y="2844527"/>
            <a:ext cx="533400" cy="238125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03EA6322-BC46-4092-839D-27B180036937}"/>
              </a:ext>
            </a:extLst>
          </p:cNvPr>
          <p:cNvSpPr/>
          <p:nvPr/>
        </p:nvSpPr>
        <p:spPr>
          <a:xfrm>
            <a:off x="3632200" y="3387389"/>
            <a:ext cx="533400" cy="257175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AD913B4-3E56-493C-94F9-77252F538CF9}"/>
              </a:ext>
            </a:extLst>
          </p:cNvPr>
          <p:cNvSpPr/>
          <p:nvPr/>
        </p:nvSpPr>
        <p:spPr>
          <a:xfrm>
            <a:off x="1524794" y="2921793"/>
            <a:ext cx="2107406" cy="101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handover point</a:t>
            </a:r>
          </a:p>
        </p:txBody>
      </p:sp>
    </p:spTree>
    <p:extLst>
      <p:ext uri="{BB962C8B-B14F-4D97-AF65-F5344CB8AC3E}">
        <p14:creationId xmlns:p14="http://schemas.microsoft.com/office/powerpoint/2010/main" val="1574001633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589</TotalTime>
  <Words>590</Words>
  <Application>Microsoft Office PowerPoint</Application>
  <PresentationFormat>On-screen Show (4:3)</PresentationFormat>
  <Paragraphs>156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 2</vt:lpstr>
      <vt:lpstr>Wingdings 3</vt:lpstr>
      <vt:lpstr>ヒラギノ角ゴ Pro W3</vt:lpstr>
      <vt:lpstr>Concourse</vt:lpstr>
      <vt:lpstr>MARQUIS TECHNOLOGIES  </vt:lpstr>
      <vt:lpstr>Drive Route</vt:lpstr>
      <vt:lpstr>PowerPoint Presentation</vt:lpstr>
      <vt:lpstr>PowerPoint Presentation</vt:lpstr>
      <vt:lpstr>PowerPoint Presentation</vt:lpstr>
      <vt:lpstr>AIS 5G VoLTE Good Coverage Area Band L1,L3 AND L8 WITH NR 41 BAND Route &gt;&gt;Flash Express Rama3  &gt;&gt;  MS Saim </vt:lpstr>
      <vt:lpstr>AIS 5G  and 4g VoLTE Mix Coverage Area Route &gt;&gt; Chatukchak &gt;&gt; Bang Khen Road </vt:lpstr>
      <vt:lpstr>AIS weak   5G   VoLTE  Coverage Area Band  NR 41, LTE band L1,L3 AND L8 Route &gt;&gt; Bang sue Road  &gt;&gt;  Bang Khen</vt:lpstr>
      <vt:lpstr>AIS 5G VoLTE operator CA to non CA HO  (B3_CA NR 41 to  4G L8_Non CA) Route&gt;&gt;Chatukchak to  Nonthaburi road</vt:lpstr>
      <vt:lpstr>Band HO from B3 to B1 and  B1 to B40 for DTAC VoLTE operator Route Rama 3 to Saim Road</vt:lpstr>
      <vt:lpstr>Band HO from B1 to B3 in NR41 region during ongoing MO  call AIS  Route&gt;&gt; MS Saim to Saim Paragon</vt:lpstr>
      <vt:lpstr>Band HO from B1 to B8 during ongoing MO  call for AIS  Saim to MS Saim </vt:lpstr>
      <vt:lpstr>SRVCC AIS  5G VoLTE to 4G Volte On Rama 3 Road </vt:lpstr>
      <vt:lpstr>SRVCC  4G TO 3G – Happens ( 4G to 2G Not Found Loaction) Near Rame 3  River Front </vt:lpstr>
      <vt:lpstr>HO from one CA (B1+B3 AND NR 41) cell to another CA cell for NR CELLS  AIS  5G VoLTE operator Route&gt;&gt; SV City Rama 3 to Ms Saim Road</vt:lpstr>
      <vt:lpstr>TruemoveH 5G LTE BAND HANDOVER  (B3 +B1) to Non CA B28 Route &gt;&gt;Ms Saim to River Front Road</vt:lpstr>
      <vt:lpstr>TrueMoveH 5G  Volte Operator Band Handover (B1 – B41) Route &gt;&gt;Central Saim &gt;&gt;&gt; Paya Thai</vt:lpstr>
      <vt:lpstr>DTAC 4G VoLTE Band Handover B1 to B40 Route &gt;&gt; SV City &gt;&gt; Samut Prakan</vt:lpstr>
      <vt:lpstr>TrueMoveH 5G Volte operator CA (B1+B3) to Non CA B41 Route &gt;&gt; Central world Road &gt;&gt; Paya Thai</vt:lpstr>
      <vt:lpstr>TrueMoveH 5G Volte operator CA to CA Handover(B1) to (B3) Route &gt;&gt;MS Saim to SV City Rama3</vt:lpstr>
      <vt:lpstr>TrueMoveH 5G to 4G Volte operator SRVCC Location Route &gt;&gt; Near River Front Rama3</vt:lpstr>
      <vt:lpstr>TRuemoveH 5G Volte operator 4G to 3G to 4G Handover ( 4G To 2G to 4G Location Not Found) Route &gt;&gt;MS Saim to SV City and River front area</vt:lpstr>
      <vt:lpstr>TrueMoveH 4G long calls  SV City to Phaya Thai   </vt:lpstr>
      <vt:lpstr>ICE 4G Volte operator 4G to 3G to 4G Handover Route &gt;&gt; SV City to Chatuchak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Pawan Kumar</cp:lastModifiedBy>
  <cp:revision>1016</cp:revision>
  <dcterms:created xsi:type="dcterms:W3CDTF">2007-12-16T16:40:02Z</dcterms:created>
  <dcterms:modified xsi:type="dcterms:W3CDTF">2021-02-24T07:08:31Z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