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53"/>
  </p:notesMasterIdLst>
  <p:handoutMasterIdLst>
    <p:handoutMasterId r:id="rId54"/>
  </p:handoutMasterIdLst>
  <p:sldIdLst>
    <p:sldId id="343" r:id="rId2"/>
    <p:sldId id="425" r:id="rId3"/>
    <p:sldId id="586" r:id="rId4"/>
    <p:sldId id="599" r:id="rId5"/>
    <p:sldId id="605" r:id="rId6"/>
    <p:sldId id="606" r:id="rId7"/>
    <p:sldId id="607" r:id="rId8"/>
    <p:sldId id="608" r:id="rId9"/>
    <p:sldId id="609" r:id="rId10"/>
    <p:sldId id="653" r:id="rId11"/>
    <p:sldId id="633" r:id="rId12"/>
    <p:sldId id="651" r:id="rId13"/>
    <p:sldId id="652" r:id="rId14"/>
    <p:sldId id="659" r:id="rId15"/>
    <p:sldId id="610" r:id="rId16"/>
    <p:sldId id="611" r:id="rId17"/>
    <p:sldId id="650" r:id="rId18"/>
    <p:sldId id="613" r:id="rId19"/>
    <p:sldId id="614" r:id="rId20"/>
    <p:sldId id="615" r:id="rId21"/>
    <p:sldId id="616" r:id="rId22"/>
    <p:sldId id="620" r:id="rId23"/>
    <p:sldId id="663" r:id="rId24"/>
    <p:sldId id="632" r:id="rId25"/>
    <p:sldId id="664" r:id="rId26"/>
    <p:sldId id="658" r:id="rId27"/>
    <p:sldId id="621" r:id="rId28"/>
    <p:sldId id="622" r:id="rId29"/>
    <p:sldId id="623" r:id="rId30"/>
    <p:sldId id="624" r:id="rId31"/>
    <p:sldId id="660" r:id="rId32"/>
    <p:sldId id="661" r:id="rId33"/>
    <p:sldId id="662" r:id="rId34"/>
    <p:sldId id="628" r:id="rId35"/>
    <p:sldId id="629" r:id="rId36"/>
    <p:sldId id="635" r:id="rId37"/>
    <p:sldId id="656" r:id="rId38"/>
    <p:sldId id="657" r:id="rId39"/>
    <p:sldId id="637" r:id="rId40"/>
    <p:sldId id="638" r:id="rId41"/>
    <p:sldId id="639" r:id="rId42"/>
    <p:sldId id="640" r:id="rId43"/>
    <p:sldId id="645" r:id="rId44"/>
    <p:sldId id="654" r:id="rId45"/>
    <p:sldId id="655" r:id="rId46"/>
    <p:sldId id="644" r:id="rId47"/>
    <p:sldId id="665" r:id="rId48"/>
    <p:sldId id="666" r:id="rId49"/>
    <p:sldId id="667" r:id="rId50"/>
    <p:sldId id="668" r:id="rId51"/>
    <p:sldId id="649" r:id="rId5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manshu Verma" initials="HV" lastIdx="1" clrIdx="0">
    <p:extLst>
      <p:ext uri="{19B8F6BF-5375-455C-9EA6-DF929625EA0E}">
        <p15:presenceInfo xmlns:p15="http://schemas.microsoft.com/office/powerpoint/2012/main" userId="Himanshu Ver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BCBA"/>
    <a:srgbClr val="006F6C"/>
    <a:srgbClr val="7C0917"/>
    <a:srgbClr val="19791E"/>
    <a:srgbClr val="9CBD26"/>
    <a:srgbClr val="464AB3"/>
    <a:srgbClr val="DCB328"/>
    <a:srgbClr val="BCBCBC"/>
    <a:srgbClr val="05A2E6"/>
    <a:srgbClr val="A04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533" autoAdjust="0"/>
  </p:normalViewPr>
  <p:slideViewPr>
    <p:cSldViewPr>
      <p:cViewPr varScale="1">
        <p:scale>
          <a:sx n="62" d="100"/>
          <a:sy n="62" d="100"/>
        </p:scale>
        <p:origin x="135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 dirty="0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1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7.9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  <inkml:trace contextRef="#ctx0" brushRef="#br0" timeOffset="1">1 1 24575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8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8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9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32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32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  <inkml:trace contextRef="#ctx0" brushRef="#br0" timeOffset="1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32.9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33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  <inkml:trace contextRef="#ctx0" brushRef="#br0" timeOffset="1">1 1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33.7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34.1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  <inkml:trace contextRef="#ctx0" brushRef="#br0" timeOffset="1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2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34.4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40.5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40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  <inkml:trace contextRef="#ctx0" brushRef="#br0" timeOffset="1">0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41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41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42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7:50.9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24575,'4'0'0,"13"0"0,11 0 0,17 0 0,10 0 0,5 0 0,-3 0 0,-5 0 0,-3 0 0,-4 0 0,-6 0 0,-4 0 0,-3 0 0,-2 0 0,-2 0 0,0 0 0,9 0 0,-2 0-8191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7:55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24575,'7'1'0,"-1"1"0,1-1 0,-1 2 0,0-1 0,0 0 0,0 1 0,0 0 0,0 1 0,7 5 0,0 0 0,95 69 0,-45-31 0,-59-44 0,0 0 0,0 0 0,0 0 0,-1 0 0,0 0 0,1 1 0,-1-1 0,0 1 0,-1 0 0,1 0 0,3 7 0,-6-8 0,1 0 0,0 0 0,-1-1 0,0 1 0,0 0 0,0 0 0,0 0 0,0 0 0,0 0 0,-1 0 0,0-1 0,1 1 0,-1 0 0,0 0 0,0-1 0,-1 1 0,1-1 0,0 1 0,-1-1 0,-2 4 0,-6 8 0,-1-1 0,-21 21 0,23-26 0,1 0 0,0 0 0,0 1 0,1 0 0,0 1 0,1-1 0,0 1 0,-6 15 0,-1 19 212,12-36-343,-1 0-1,0 1 1,-1-2-1,0 1 1,0 0 0,0 0-1,-1-1 1,0 0-1,-1 0 1,1 0-1,-10 10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7:55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3.4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3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4.2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4.8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5.1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5.5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9T12:28:27.5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6/9/2022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 dirty="0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37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235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745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23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 dirty="0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 dirty="0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 dirty="0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10.xml"/><Relationship Id="rId18" Type="http://schemas.openxmlformats.org/officeDocument/2006/relationships/customXml" Target="../ink/ink14.xml"/><Relationship Id="rId26" Type="http://schemas.openxmlformats.org/officeDocument/2006/relationships/customXml" Target="../ink/ink22.xml"/><Relationship Id="rId3" Type="http://schemas.openxmlformats.org/officeDocument/2006/relationships/customXml" Target="../ink/ink1.xml"/><Relationship Id="rId21" Type="http://schemas.openxmlformats.org/officeDocument/2006/relationships/customXml" Target="../ink/ink17.xml"/><Relationship Id="rId7" Type="http://schemas.openxmlformats.org/officeDocument/2006/relationships/customXml" Target="../ink/ink4.xml"/><Relationship Id="rId12" Type="http://schemas.openxmlformats.org/officeDocument/2006/relationships/customXml" Target="../ink/ink9.xml"/><Relationship Id="rId17" Type="http://schemas.openxmlformats.org/officeDocument/2006/relationships/customXml" Target="../ink/ink13.xml"/><Relationship Id="rId25" Type="http://schemas.openxmlformats.org/officeDocument/2006/relationships/customXml" Target="../ink/ink21.xml"/><Relationship Id="rId2" Type="http://schemas.openxmlformats.org/officeDocument/2006/relationships/image" Target="../media/image23.png"/><Relationship Id="rId16" Type="http://schemas.openxmlformats.org/officeDocument/2006/relationships/customXml" Target="../ink/ink12.xml"/><Relationship Id="rId20" Type="http://schemas.openxmlformats.org/officeDocument/2006/relationships/customXml" Target="../ink/ink16.xml"/><Relationship Id="rId29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customXml" Target="../ink/ink8.xml"/><Relationship Id="rId24" Type="http://schemas.openxmlformats.org/officeDocument/2006/relationships/customXml" Target="../ink/ink20.xml"/><Relationship Id="rId5" Type="http://schemas.openxmlformats.org/officeDocument/2006/relationships/customXml" Target="../ink/ink2.xml"/><Relationship Id="rId15" Type="http://schemas.openxmlformats.org/officeDocument/2006/relationships/customXml" Target="../ink/ink11.xml"/><Relationship Id="rId23" Type="http://schemas.openxmlformats.org/officeDocument/2006/relationships/customXml" Target="../ink/ink19.xml"/><Relationship Id="rId28" Type="http://schemas.openxmlformats.org/officeDocument/2006/relationships/customXml" Target="../ink/ink24.xml"/><Relationship Id="rId10" Type="http://schemas.openxmlformats.org/officeDocument/2006/relationships/customXml" Target="../ink/ink7.xml"/><Relationship Id="rId19" Type="http://schemas.openxmlformats.org/officeDocument/2006/relationships/customXml" Target="../ink/ink15.xml"/><Relationship Id="rId4" Type="http://schemas.openxmlformats.org/officeDocument/2006/relationships/image" Target="../media/image28.png"/><Relationship Id="rId9" Type="http://schemas.openxmlformats.org/officeDocument/2006/relationships/customXml" Target="../ink/ink6.xml"/><Relationship Id="rId14" Type="http://schemas.openxmlformats.org/officeDocument/2006/relationships/image" Target="../media/image29.png"/><Relationship Id="rId22" Type="http://schemas.openxmlformats.org/officeDocument/2006/relationships/customXml" Target="../ink/ink18.xml"/><Relationship Id="rId27" Type="http://schemas.openxmlformats.org/officeDocument/2006/relationships/customXml" Target="../ink/ink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ustomXml" Target="../ink/ink26.xml"/><Relationship Id="rId7" Type="http://schemas.openxmlformats.org/officeDocument/2006/relationships/customXml" Target="../ink/ink28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customXml" Target="../ink/ink27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 Hyderabad/ india  </a:t>
            </a:r>
          </a:p>
          <a:p>
            <a:pPr marR="0" algn="ctr" eaLnBrk="1" hangingPunct="1"/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                                           </a:t>
            </a:r>
            <a:r>
              <a:rPr lang="en-US" sz="1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Prepared by suri babu</a:t>
            </a:r>
          </a:p>
          <a:p>
            <a:pPr marR="0" algn="ctr" eaLnBrk="1" hangingPunct="1"/>
            <a:endParaRPr lang="en-US" dirty="0">
              <a:solidFill>
                <a:srgbClr val="00B0F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B0F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 Non-CA to Non-CA Handover location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12C24-1998-F0D7-D4F8-B9793C330908}"/>
              </a:ext>
            </a:extLst>
          </p:cNvPr>
          <p:cNvSpPr txBox="1"/>
          <p:nvPr/>
        </p:nvSpPr>
        <p:spPr>
          <a:xfrm>
            <a:off x="609600" y="1232972"/>
            <a:ext cx="639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BHEL Wednesday market-&gt; BHEL TEMPLE 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750B66-31AC-0673-B22B-9E86EE3D8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676400"/>
            <a:ext cx="7924800" cy="4065340"/>
          </a:xfrm>
        </p:spPr>
      </p:pic>
    </p:spTree>
    <p:extLst>
      <p:ext uri="{BB962C8B-B14F-4D97-AF65-F5344CB8AC3E}">
        <p14:creationId xmlns:p14="http://schemas.microsoft.com/office/powerpoint/2010/main" val="1353006751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0366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 Inter Band Handover location from B40&lt;-&gt;B3 &amp; B40&lt;-&gt;B5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904FD70-EB37-E36C-87F4-D31C9A519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8800"/>
            <a:ext cx="8001000" cy="363765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7DD813-6689-1A87-2C4B-EFB3C2AF59DD}"/>
              </a:ext>
            </a:extLst>
          </p:cNvPr>
          <p:cNvSpPr txBox="1"/>
          <p:nvPr/>
        </p:nvSpPr>
        <p:spPr>
          <a:xfrm>
            <a:off x="457200" y="1295400"/>
            <a:ext cx="639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Nallagandla flyover &lt;-&gt; OLD MIG &lt;-&gt; BHEL Temple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012107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 Inter Band Reselection location from B40&lt;-&gt;B3 &amp; B40&lt;-&gt;B5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904FD70-EB37-E36C-87F4-D31C9A519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52600"/>
            <a:ext cx="8001000" cy="363765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7DD813-6689-1A87-2C4B-EFB3C2AF59DD}"/>
              </a:ext>
            </a:extLst>
          </p:cNvPr>
          <p:cNvSpPr txBox="1"/>
          <p:nvPr/>
        </p:nvSpPr>
        <p:spPr>
          <a:xfrm>
            <a:off x="457200" y="1295400"/>
            <a:ext cx="639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Nallagandla flyover &lt;-&gt; OLD MIG &lt;-&gt; BHEL Temple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7124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 Intra Band Handover/Reselection 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7DD813-6689-1A87-2C4B-EFB3C2AF59DD}"/>
              </a:ext>
            </a:extLst>
          </p:cNvPr>
          <p:cNvSpPr txBox="1"/>
          <p:nvPr/>
        </p:nvSpPr>
        <p:spPr>
          <a:xfrm>
            <a:off x="457200" y="1230868"/>
            <a:ext cx="639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Route: 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Gachibowli &lt;-&gt; Lingampally road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FFEFCC-19A0-6AC4-23DD-E765C5038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05829"/>
            <a:ext cx="7886272" cy="3886200"/>
          </a:xfrm>
        </p:spPr>
      </p:pic>
    </p:spTree>
    <p:extLst>
      <p:ext uri="{BB962C8B-B14F-4D97-AF65-F5344CB8AC3E}">
        <p14:creationId xmlns:p14="http://schemas.microsoft.com/office/powerpoint/2010/main" val="535937442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 Out of service location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9BD9C1-BF6D-7A5F-D988-07EF09D06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786970"/>
            <a:ext cx="7841751" cy="347083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C8FF99-BF14-FC37-BB55-9695BD6B1625}"/>
              </a:ext>
            </a:extLst>
          </p:cNvPr>
          <p:cNvSpPr txBox="1"/>
          <p:nvPr/>
        </p:nvSpPr>
        <p:spPr>
          <a:xfrm>
            <a:off x="464049" y="1143000"/>
            <a:ext cx="6622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oute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Tunnel 2 towards Narsingi OOR Circle to Movie tower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 17.412561 , 78.304849</a:t>
            </a:r>
          </a:p>
        </p:txBody>
      </p:sp>
    </p:spTree>
    <p:extLst>
      <p:ext uri="{BB962C8B-B14F-4D97-AF65-F5344CB8AC3E}">
        <p14:creationId xmlns:p14="http://schemas.microsoft.com/office/powerpoint/2010/main" val="1586008898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C0536-F7AB-4D97-BB0A-83E6E6E3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Services Supported by Airtel Operator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A6DF0B3B-F7D5-7E54-1310-53034BD3EA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717134"/>
              </p:ext>
            </p:extLst>
          </p:nvPr>
        </p:nvGraphicFramePr>
        <p:xfrm>
          <a:off x="762000" y="1295401"/>
          <a:ext cx="5632606" cy="46038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88394">
                  <a:extLst>
                    <a:ext uri="{9D8B030D-6E8A-4147-A177-3AD203B41FA5}">
                      <a16:colId xmlns:a16="http://schemas.microsoft.com/office/drawing/2014/main" val="2679718959"/>
                    </a:ext>
                  </a:extLst>
                </a:gridCol>
                <a:gridCol w="3044212">
                  <a:extLst>
                    <a:ext uri="{9D8B030D-6E8A-4147-A177-3AD203B41FA5}">
                      <a16:colId xmlns:a16="http://schemas.microsoft.com/office/drawing/2014/main" val="2302325026"/>
                    </a:ext>
                  </a:extLst>
                </a:gridCol>
              </a:tblGrid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Country 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India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818210067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City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Hyderabad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315058041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Operator Name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Airtel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992548264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Technologies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VoLTE/ViLTE/VoWiFi/ViWiFi/CA/LTE/2G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811681852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Emergency Call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112, 911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301999493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USSD Code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97053856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VoLTE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540471638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ViLTE Call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697364925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CSFB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991100435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VoWiFi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2631619616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ViWiFi Call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683827458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VoWiFi support in Airplane mode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272550059"/>
                  </a:ext>
                </a:extLst>
              </a:tr>
              <a:tr h="3087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CA Combination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effectLst/>
                        </a:rPr>
                        <a:t>B40+B40 </a:t>
                      </a:r>
                      <a:br>
                        <a:rPr lang="en-GB" sz="900" u="none" strike="noStrike" dirty="0">
                          <a:effectLst/>
                        </a:rPr>
                      </a:br>
                      <a:r>
                        <a:rPr lang="en-GB" sz="900" u="none" strike="noStrike" dirty="0">
                          <a:effectLst/>
                        </a:rPr>
                        <a:t>B3+B8</a:t>
                      </a:r>
                    </a:p>
                    <a:p>
                      <a:pPr algn="l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B3+B40</a:t>
                      </a: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2796053056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SRVCC to 3G/2G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2561281894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5G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002508838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Dedicate Mode/NSA/SA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21392168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Band Combination (NR + LTE)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99557604"/>
                  </a:ext>
                </a:extLst>
              </a:tr>
              <a:tr h="419652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4G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Band 3</a:t>
                      </a:r>
                      <a:br>
                        <a:rPr lang="en-GB" sz="900" u="none" strike="noStrike">
                          <a:effectLst/>
                        </a:rPr>
                      </a:br>
                      <a:r>
                        <a:rPr lang="en-GB" sz="900" u="none" strike="noStrike">
                          <a:effectLst/>
                        </a:rPr>
                        <a:t>Band 8</a:t>
                      </a:r>
                      <a:br>
                        <a:rPr lang="en-GB" sz="900" u="none" strike="noStrike">
                          <a:effectLst/>
                        </a:rPr>
                      </a:br>
                      <a:r>
                        <a:rPr lang="en-GB" sz="900" u="none" strike="noStrike">
                          <a:effectLst/>
                        </a:rPr>
                        <a:t>Band 40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477975213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3G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997604799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2G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GSM1800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94421086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Infra vendor Name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Ericsson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2833825094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Voicemail Services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2407571573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UT /XCAP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09080564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Conference Call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4266587934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Supplementary Services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189814029"/>
                  </a:ext>
                </a:extLst>
              </a:tr>
              <a:tr h="1569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Prepaid APN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effectLst/>
                        </a:rPr>
                        <a:t>airtelgprs.com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606975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512703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Airtel Near-cell CA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7715D1-8C7F-CF4C-9CB0-35912BEE1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8749" y="1600200"/>
            <a:ext cx="5058051" cy="4525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D5E17F-C7B3-62F0-6B68-E00255E45101}"/>
              </a:ext>
            </a:extLst>
          </p:cNvPr>
          <p:cNvSpPr txBox="1"/>
          <p:nvPr/>
        </p:nvSpPr>
        <p:spPr>
          <a:xfrm>
            <a:off x="457200" y="1524000"/>
            <a:ext cx="320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combination: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B40+B40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 -65dbm to -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Area-&gt;Masjid </a:t>
            </a:r>
            <a:r>
              <a:rPr lang="en-GB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banda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road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Landmark-&gt;Aditya pharmacy</a:t>
            </a:r>
          </a:p>
        </p:txBody>
      </p:sp>
    </p:spTree>
    <p:extLst>
      <p:ext uri="{BB962C8B-B14F-4D97-AF65-F5344CB8AC3E}">
        <p14:creationId xmlns:p14="http://schemas.microsoft.com/office/powerpoint/2010/main" val="3080043643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Airtel Edge-cell CA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B5F08B-8A92-D308-0540-62CC61174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1828800"/>
            <a:ext cx="5210608" cy="45259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EB19F-1475-32AC-D09F-9A9AEEE983A0}"/>
              </a:ext>
            </a:extLst>
          </p:cNvPr>
          <p:cNvSpPr txBox="1"/>
          <p:nvPr/>
        </p:nvSpPr>
        <p:spPr>
          <a:xfrm>
            <a:off x="685800" y="1752600"/>
            <a:ext cx="297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combination: B3+B4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 -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95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dbm to -100dbm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Area-&gt;Gachibowli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Landmark-&gt;The Platina</a:t>
            </a:r>
          </a:p>
        </p:txBody>
      </p:sp>
    </p:spTree>
    <p:extLst>
      <p:ext uri="{BB962C8B-B14F-4D97-AF65-F5344CB8AC3E}">
        <p14:creationId xmlns:p14="http://schemas.microsoft.com/office/powerpoint/2010/main" val="1958118650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Airtel Mixed-coverage CA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A69283-3A08-8036-884C-6B954AFF1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600200"/>
            <a:ext cx="7491627" cy="40814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FABFC6-25B2-DAD3-D261-F611EBACAECF}"/>
              </a:ext>
            </a:extLst>
          </p:cNvPr>
          <p:cNvSpPr txBox="1"/>
          <p:nvPr/>
        </p:nvSpPr>
        <p:spPr>
          <a:xfrm>
            <a:off x="762000" y="1176338"/>
            <a:ext cx="5814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Gachibowli stadium &lt;-&gt; </a:t>
            </a:r>
            <a:r>
              <a:rPr lang="en-GB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Lingampally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844449"/>
      </p:ext>
    </p:extLst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Airtel CA to CA Handover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1950D3-A8C0-E496-3E71-2C8CD8B98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600200"/>
            <a:ext cx="7292763" cy="422011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9859BE-8085-0802-73CB-054528F83766}"/>
              </a:ext>
            </a:extLst>
          </p:cNvPr>
          <p:cNvSpPr txBox="1"/>
          <p:nvPr/>
        </p:nvSpPr>
        <p:spPr>
          <a:xfrm>
            <a:off x="762000" y="1176338"/>
            <a:ext cx="5814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Nallagandla flyover to OLD MIG to BHEL Market</a:t>
            </a:r>
          </a:p>
        </p:txBody>
      </p:sp>
    </p:spTree>
    <p:extLst>
      <p:ext uri="{BB962C8B-B14F-4D97-AF65-F5344CB8AC3E}">
        <p14:creationId xmlns:p14="http://schemas.microsoft.com/office/powerpoint/2010/main" val="2887819624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657600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itchFamily="34" charset="0"/>
              </a:rPr>
              <a:t>Near Cell	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itchFamily="34" charset="0"/>
              </a:rPr>
              <a:t>:-Stationary: RSRP:  -60dbm to -75dbm   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itchFamily="34" charset="0"/>
              </a:rPr>
              <a:t>Mixed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itchFamily="34" charset="0"/>
              </a:rPr>
              <a:t>	:-Mobility: RSRP   :  -75dbm to -95dbm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itchFamily="34" charset="0"/>
              </a:rPr>
              <a:t>Cell Edge	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itchFamily="34" charset="0"/>
              </a:rPr>
              <a:t>:-Stationary: RSRP : -95dbm to -115dbm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i="0" dirty="0">
                <a:solidFill>
                  <a:srgbClr val="006F6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Signal Strength</a:t>
            </a:r>
          </a:p>
        </p:txBody>
      </p:sp>
    </p:spTree>
  </p:cSld>
  <p:clrMapOvr>
    <a:masterClrMapping/>
  </p:clrMapOvr>
  <p:transition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Airtel CA &lt;-&gt; Non-CA Handover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AD9730-81B8-301B-8B72-F6D892B4A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676400"/>
            <a:ext cx="7581900" cy="411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57974-BE1D-8D9D-E479-93EEC67117A9}"/>
              </a:ext>
            </a:extLst>
          </p:cNvPr>
          <p:cNvSpPr txBox="1"/>
          <p:nvPr/>
        </p:nvSpPr>
        <p:spPr>
          <a:xfrm>
            <a:off x="466618" y="1177687"/>
            <a:ext cx="6467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BHEL Wednesday market to BHEL Saturday market</a:t>
            </a:r>
          </a:p>
        </p:txBody>
      </p:sp>
    </p:spTree>
    <p:extLst>
      <p:ext uri="{BB962C8B-B14F-4D97-AF65-F5344CB8AC3E}">
        <p14:creationId xmlns:p14="http://schemas.microsoft.com/office/powerpoint/2010/main" val="282053356"/>
      </p:ext>
    </p:extLst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Airtel Non-CA to Non-CA Handover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394C11-DD7C-BBC9-FDF4-271DFF3BF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76400"/>
            <a:ext cx="7848600" cy="411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0184CF-ACA8-550C-FE37-A9F9DDA69B5E}"/>
              </a:ext>
            </a:extLst>
          </p:cNvPr>
          <p:cNvSpPr txBox="1"/>
          <p:nvPr/>
        </p:nvSpPr>
        <p:spPr>
          <a:xfrm>
            <a:off x="466618" y="1177687"/>
            <a:ext cx="6467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BHEL road to BHEL Saturday market</a:t>
            </a:r>
          </a:p>
        </p:txBody>
      </p:sp>
    </p:spTree>
    <p:extLst>
      <p:ext uri="{BB962C8B-B14F-4D97-AF65-F5344CB8AC3E}">
        <p14:creationId xmlns:p14="http://schemas.microsoft.com/office/powerpoint/2010/main" val="1762259102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Airtel Inter Band Handover location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BE1A2A-5247-0899-F18C-226722810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341952"/>
            <a:ext cx="7162800" cy="42338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36B2C-FEEA-F95E-6961-62517107028B}"/>
              </a:ext>
            </a:extLst>
          </p:cNvPr>
          <p:cNvSpPr txBox="1"/>
          <p:nvPr/>
        </p:nvSpPr>
        <p:spPr>
          <a:xfrm>
            <a:off x="609600" y="972620"/>
            <a:ext cx="5890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Gachibowli stadium &lt;-&gt; BHEL </a:t>
            </a:r>
          </a:p>
        </p:txBody>
      </p:sp>
    </p:spTree>
    <p:extLst>
      <p:ext uri="{BB962C8B-B14F-4D97-AF65-F5344CB8AC3E}">
        <p14:creationId xmlns:p14="http://schemas.microsoft.com/office/powerpoint/2010/main" val="1966627784"/>
      </p:ext>
    </p:extLst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Airtel Intra Band Handover location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36B2C-FEEA-F95E-6961-62517107028B}"/>
              </a:ext>
            </a:extLst>
          </p:cNvPr>
          <p:cNvSpPr txBox="1"/>
          <p:nvPr/>
        </p:nvSpPr>
        <p:spPr>
          <a:xfrm>
            <a:off x="609600" y="972620"/>
            <a:ext cx="5890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Botanical Garden &lt;-&gt; Masjid band road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7DC0145-B289-4699-B8FD-E090CF3D8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13357"/>
            <a:ext cx="7162800" cy="4525962"/>
          </a:xfrm>
        </p:spPr>
      </p:pic>
    </p:spTree>
    <p:extLst>
      <p:ext uri="{BB962C8B-B14F-4D97-AF65-F5344CB8AC3E}">
        <p14:creationId xmlns:p14="http://schemas.microsoft.com/office/powerpoint/2010/main" val="2798236156"/>
      </p:ext>
    </p:extLst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Airtel Inter band Reselection location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33A048-1548-B446-5B48-86A8D459E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481138"/>
            <a:ext cx="7239000" cy="40052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BDCF18-1ABD-868C-3F6C-BDE9C30C81DB}"/>
              </a:ext>
            </a:extLst>
          </p:cNvPr>
          <p:cNvSpPr txBox="1"/>
          <p:nvPr/>
        </p:nvSpPr>
        <p:spPr>
          <a:xfrm>
            <a:off x="762000" y="1143000"/>
            <a:ext cx="6093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Gachibowli stadium &lt;-&gt; BHEL </a:t>
            </a:r>
          </a:p>
        </p:txBody>
      </p:sp>
    </p:spTree>
    <p:extLst>
      <p:ext uri="{BB962C8B-B14F-4D97-AF65-F5344CB8AC3E}">
        <p14:creationId xmlns:p14="http://schemas.microsoft.com/office/powerpoint/2010/main" val="3350454212"/>
      </p:ext>
    </p:extLst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52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Airtel Intra Band Reselection location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F36B2C-FEEA-F95E-6961-62517107028B}"/>
              </a:ext>
            </a:extLst>
          </p:cNvPr>
          <p:cNvSpPr txBox="1"/>
          <p:nvPr/>
        </p:nvSpPr>
        <p:spPr>
          <a:xfrm>
            <a:off x="609600" y="972620"/>
            <a:ext cx="5890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Botanical Garden &lt;-&gt; Masjid band road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7DC0145-B289-4699-B8FD-E090CF3D8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13357"/>
            <a:ext cx="7391400" cy="4149243"/>
          </a:xfrm>
        </p:spPr>
      </p:pic>
    </p:spTree>
    <p:extLst>
      <p:ext uri="{BB962C8B-B14F-4D97-AF65-F5344CB8AC3E}">
        <p14:creationId xmlns:p14="http://schemas.microsoft.com/office/powerpoint/2010/main" val="3267446662"/>
      </p:ext>
    </p:extLst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Airtel Out of service location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9BD9C1-BF6D-7A5F-D988-07EF09D06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786970"/>
            <a:ext cx="7841751" cy="347083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C8FF99-BF14-FC37-BB55-9695BD6B1625}"/>
              </a:ext>
            </a:extLst>
          </p:cNvPr>
          <p:cNvSpPr txBox="1"/>
          <p:nvPr/>
        </p:nvSpPr>
        <p:spPr>
          <a:xfrm>
            <a:off x="464049" y="1143000"/>
            <a:ext cx="6622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oute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Tunnel 2 towards Narsingi OOR Circle to Movie tower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 17.412561 , 78.304849</a:t>
            </a:r>
          </a:p>
        </p:txBody>
      </p:sp>
    </p:spTree>
    <p:extLst>
      <p:ext uri="{BB962C8B-B14F-4D97-AF65-F5344CB8AC3E}">
        <p14:creationId xmlns:p14="http://schemas.microsoft.com/office/powerpoint/2010/main" val="2481412278"/>
      </p:ext>
    </p:extLst>
  </p:cSld>
  <p:clrMapOvr>
    <a:masterClrMapping/>
  </p:clrMapOvr>
  <p:transition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C0536-F7AB-4D97-BB0A-83E6E6E3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Services Supported by VI Operator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97F86FB-54EF-AB61-C89F-ADF1F0E375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7832157"/>
              </p:ext>
            </p:extLst>
          </p:nvPr>
        </p:nvGraphicFramePr>
        <p:xfrm>
          <a:off x="685800" y="1295401"/>
          <a:ext cx="5638800" cy="45720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8438">
                  <a:extLst>
                    <a:ext uri="{9D8B030D-6E8A-4147-A177-3AD203B41FA5}">
                      <a16:colId xmlns:a16="http://schemas.microsoft.com/office/drawing/2014/main" val="2501029690"/>
                    </a:ext>
                  </a:extLst>
                </a:gridCol>
                <a:gridCol w="2390362">
                  <a:extLst>
                    <a:ext uri="{9D8B030D-6E8A-4147-A177-3AD203B41FA5}">
                      <a16:colId xmlns:a16="http://schemas.microsoft.com/office/drawing/2014/main" val="3026932534"/>
                    </a:ext>
                  </a:extLst>
                </a:gridCol>
              </a:tblGrid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Country 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India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4136925410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City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Hyderabad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212316147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Operator Name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VI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3284603131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Technologies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VoLTE/ViLTE/LTE/2G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1218615710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Emergency Call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112, 911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279949371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USSD Code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3975365501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VoLTE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1717826248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ViLTE Call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1116779939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CSFB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2718209075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VoWiFi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45159648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ViWiFi Call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2447589714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VoWiFi support in Airplane mode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1453686011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CA Combination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B3+B1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209917477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SRVCC to 3G/2G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1352037338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5G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3172898391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Dedicate Mode/NSA/SA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595221959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Band Combination (NR + LTE)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2191702988"/>
                  </a:ext>
                </a:extLst>
              </a:tr>
              <a:tr h="441669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4G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Band 1</a:t>
                      </a:r>
                      <a:br>
                        <a:rPr lang="en-GB" sz="900" u="none" strike="noStrike">
                          <a:effectLst/>
                        </a:rPr>
                      </a:br>
                      <a:r>
                        <a:rPr lang="en-GB" sz="900" u="none" strike="noStrike">
                          <a:effectLst/>
                        </a:rPr>
                        <a:t>Band 3</a:t>
                      </a:r>
                      <a:br>
                        <a:rPr lang="en-GB" sz="900" u="none" strike="noStrike">
                          <a:effectLst/>
                        </a:rPr>
                      </a:br>
                      <a:r>
                        <a:rPr lang="en-GB" sz="900" u="none" strike="noStrike">
                          <a:effectLst/>
                        </a:rPr>
                        <a:t>Band 41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1415423655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3G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2009325308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2G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GSM900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2918604869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Infra vendor Name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Nokia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3771118869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Voicemail Services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256101124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UT /XCAP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4141029143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Conference Call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3602380694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Supplementary Services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1403089976"/>
                  </a:ext>
                </a:extLst>
              </a:tr>
              <a:tr h="165214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Prepaid APN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>
                          <a:effectLst/>
                        </a:rPr>
                        <a:t>www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52" marR="5452" marT="5452" marB="0" anchor="ctr"/>
                </a:tc>
                <a:extLst>
                  <a:ext uri="{0D108BD9-81ED-4DB2-BD59-A6C34878D82A}">
                    <a16:rowId xmlns:a16="http://schemas.microsoft.com/office/drawing/2014/main" val="1644767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668638"/>
      </p:ext>
    </p:extLst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Near-cell CA location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4BF00-5F34-CA31-6CA8-55D38BA0B06D}"/>
              </a:ext>
            </a:extLst>
          </p:cNvPr>
          <p:cNvSpPr txBox="1"/>
          <p:nvPr/>
        </p:nvSpPr>
        <p:spPr>
          <a:xfrm>
            <a:off x="609600" y="1491169"/>
            <a:ext cx="320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combination: B3+B1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 -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TO 75dbm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Area-&gt;Gachibowli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Landmark-&gt; IIT BUS STOP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0F8D62D-3F0A-D8A5-4632-938436BAC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2569" y="1491169"/>
            <a:ext cx="4902593" cy="4525962"/>
          </a:xfrm>
        </p:spPr>
      </p:pic>
    </p:spTree>
    <p:extLst>
      <p:ext uri="{BB962C8B-B14F-4D97-AF65-F5344CB8AC3E}">
        <p14:creationId xmlns:p14="http://schemas.microsoft.com/office/powerpoint/2010/main" val="715902587"/>
      </p:ext>
    </p:extLst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Edge-cell CA location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91AF75-1A88-0A97-8579-59B98A120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117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combination: B3+B1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 -100dbm to -105dbm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Area-&gt;Gachibowli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Landmark-&gt;The Platina</a:t>
            </a:r>
          </a:p>
          <a:p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809F5D-6A8E-711D-014C-3656625B6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303490"/>
            <a:ext cx="5414962" cy="481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49366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C0536-F7AB-4D97-BB0A-83E6E6E3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Services Supported by JIO Operator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2BB3338-2248-500A-E3A6-589C7F8E7B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59593"/>
              </p:ext>
            </p:extLst>
          </p:nvPr>
        </p:nvGraphicFramePr>
        <p:xfrm>
          <a:off x="762000" y="1219201"/>
          <a:ext cx="7467600" cy="47457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8962">
                  <a:extLst>
                    <a:ext uri="{9D8B030D-6E8A-4147-A177-3AD203B41FA5}">
                      <a16:colId xmlns:a16="http://schemas.microsoft.com/office/drawing/2014/main" val="2104993405"/>
                    </a:ext>
                  </a:extLst>
                </a:gridCol>
                <a:gridCol w="3858638">
                  <a:extLst>
                    <a:ext uri="{9D8B030D-6E8A-4147-A177-3AD203B41FA5}">
                      <a16:colId xmlns:a16="http://schemas.microsoft.com/office/drawing/2014/main" val="944061865"/>
                    </a:ext>
                  </a:extLst>
                </a:gridCol>
              </a:tblGrid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Country 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India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4028960480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City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Hyderabad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334535038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Operator Name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JIO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757345085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Technologies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900" u="none" strike="noStrike">
                          <a:effectLst/>
                        </a:rPr>
                        <a:t>VoLTE/ViLTE/VoWiFi/ViWiFi/CA/LTE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183030725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Emergency Call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112, 911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317263679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USSD Code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2699017772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VoLTE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970941823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ViLTE Call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4257917030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CSFB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430379036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VoWiFi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2076683337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ViWiFi Call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757621491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VoWiFi support in Airplane mode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046140089"/>
                  </a:ext>
                </a:extLst>
              </a:tr>
              <a:tr h="31918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CA Combination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B40+B40</a:t>
                      </a:r>
                      <a:br>
                        <a:rPr lang="en-GB" sz="900" u="none" strike="noStrike" dirty="0">
                          <a:effectLst/>
                        </a:rPr>
                      </a:br>
                      <a:r>
                        <a:rPr lang="en-GB" sz="900" u="none" strike="noStrike" dirty="0">
                          <a:effectLst/>
                        </a:rPr>
                        <a:t>B40+B3</a:t>
                      </a:r>
                    </a:p>
                    <a:p>
                      <a:pPr algn="l" fontAlgn="b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B3+B5</a:t>
                      </a:r>
                    </a:p>
                  </a:txBody>
                  <a:tcPr marL="5268" marR="5268" marT="5268" marB="0" anchor="b"/>
                </a:tc>
                <a:extLst>
                  <a:ext uri="{0D108BD9-81ED-4DB2-BD59-A6C34878D82A}">
                    <a16:rowId xmlns:a16="http://schemas.microsoft.com/office/drawing/2014/main" val="1063289961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SRVCC to 3G/2G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2260185789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5G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2917114742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Dedicate Mode/NSA/SA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454492613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Band Combination (NR + LTE)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1835094718"/>
                  </a:ext>
                </a:extLst>
              </a:tr>
              <a:tr h="43387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4G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Band 3</a:t>
                      </a:r>
                      <a:br>
                        <a:rPr lang="en-GB" sz="900" u="none" strike="noStrike">
                          <a:effectLst/>
                        </a:rPr>
                      </a:br>
                      <a:r>
                        <a:rPr lang="en-GB" sz="900" u="none" strike="noStrike">
                          <a:effectLst/>
                        </a:rPr>
                        <a:t>Band 5</a:t>
                      </a:r>
                      <a:br>
                        <a:rPr lang="en-GB" sz="900" u="none" strike="noStrike">
                          <a:effectLst/>
                        </a:rPr>
                      </a:br>
                      <a:r>
                        <a:rPr lang="en-GB" sz="900" u="none" strike="noStrike">
                          <a:effectLst/>
                        </a:rPr>
                        <a:t>Band 40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665847052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3G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074338068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2G Band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2281474425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Infra vendor Name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Samsung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4076013206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Voicemail Services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518603171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UT /XCAP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624014687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Conference Call Support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2725002367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Supplementary Services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YES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3183558192"/>
                  </a:ext>
                </a:extLst>
              </a:tr>
              <a:tr h="1622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Prepaid APN</a:t>
                      </a:r>
                      <a:endParaRPr lang="en-GB" sz="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 dirty="0" err="1">
                          <a:effectLst/>
                        </a:rPr>
                        <a:t>jionet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68" marR="5268" marT="5268" marB="0" anchor="ctr"/>
                </a:tc>
                <a:extLst>
                  <a:ext uri="{0D108BD9-81ED-4DB2-BD59-A6C34878D82A}">
                    <a16:rowId xmlns:a16="http://schemas.microsoft.com/office/drawing/2014/main" val="748256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808660"/>
      </p:ext>
    </p:extLst>
  </p:cSld>
  <p:clrMapOvr>
    <a:masterClrMapping/>
  </p:clrMapOvr>
  <p:transition>
    <p:whee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Mixed-coverage CA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0A53F8-BA6A-1191-BE60-6F9961C36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76400"/>
            <a:ext cx="7864011" cy="42021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852E68-6673-AE6B-1480-05546DED4A26}"/>
              </a:ext>
            </a:extLst>
          </p:cNvPr>
          <p:cNvSpPr txBox="1"/>
          <p:nvPr/>
        </p:nvSpPr>
        <p:spPr>
          <a:xfrm>
            <a:off x="457200" y="1295400"/>
            <a:ext cx="639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Gachibowli DLF road to &lt;-&gt; HCU bus stop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30710"/>
      </p:ext>
    </p:extLst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CA to CA Handover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511375-5F32-6D12-F376-D6DF32A49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664732"/>
            <a:ext cx="7543800" cy="424139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5845B-C1F4-356D-1CD1-EB0C5611B3CD}"/>
              </a:ext>
            </a:extLst>
          </p:cNvPr>
          <p:cNvSpPr txBox="1"/>
          <p:nvPr/>
        </p:nvSpPr>
        <p:spPr>
          <a:xfrm>
            <a:off x="494016" y="1329647"/>
            <a:ext cx="639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MIG Colony to BHEL Wednesday market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84549"/>
      </p:ext>
    </p:extLst>
  </p:cSld>
  <p:clrMapOvr>
    <a:masterClrMapping/>
  </p:clrMapOvr>
  <p:transition>
    <p:whee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 CA&lt;-&gt;Non-CA Handover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B86CDA-88BF-7745-221C-513896107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8978"/>
            <a:ext cx="7543800" cy="424462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13BF98-036C-084D-A7F7-967C1BD298D8}"/>
              </a:ext>
            </a:extLst>
          </p:cNvPr>
          <p:cNvSpPr txBox="1"/>
          <p:nvPr/>
        </p:nvSpPr>
        <p:spPr>
          <a:xfrm>
            <a:off x="494016" y="1329647"/>
            <a:ext cx="639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MIG colony to BHEL Peddamma temple road 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29705"/>
      </p:ext>
    </p:extLst>
  </p:cSld>
  <p:clrMapOvr>
    <a:masterClrMapping/>
  </p:clrMapOvr>
  <p:transition>
    <p:whee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Non-CA to Non-CA Handover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4E0FEC-9161-CC83-5D91-A311A4D31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8979"/>
            <a:ext cx="7620000" cy="4254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966FCC-D252-E5D7-6284-F06F0CFBB4C6}"/>
              </a:ext>
            </a:extLst>
          </p:cNvPr>
          <p:cNvSpPr txBox="1"/>
          <p:nvPr/>
        </p:nvSpPr>
        <p:spPr>
          <a:xfrm>
            <a:off x="494016" y="1329647"/>
            <a:ext cx="7278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BHEL Wednesday market to BHEL Peddamma temple road 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96083"/>
      </p:ext>
    </p:extLst>
  </p:cSld>
  <p:clrMapOvr>
    <a:masterClrMapping/>
  </p:clrMapOvr>
  <p:transition>
    <p:whee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SRVCC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271567-66C7-FC65-8A69-0A22D0A14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52600"/>
            <a:ext cx="7848600" cy="39735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AA1446-7166-1AD3-D7C8-79543AABB01E}"/>
              </a:ext>
            </a:extLst>
          </p:cNvPr>
          <p:cNvSpPr txBox="1"/>
          <p:nvPr/>
        </p:nvSpPr>
        <p:spPr>
          <a:xfrm>
            <a:off x="457200" y="1295400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BHEL Peddamma temple &lt;-&gt; Recognised Union office BHEL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573861"/>
      </p:ext>
    </p:extLst>
  </p:cSld>
  <p:clrMapOvr>
    <a:masterClrMapping/>
  </p:clrMapOvr>
  <p:transition>
    <p:whee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Redirection location from 4G &lt;-&gt;2G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A95414-9C65-2C96-740A-8B034B5C8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57339"/>
            <a:ext cx="7848600" cy="39735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F3703C-008B-DC52-B37D-01C3E88B579F}"/>
              </a:ext>
            </a:extLst>
          </p:cNvPr>
          <p:cNvSpPr txBox="1"/>
          <p:nvPr/>
        </p:nvSpPr>
        <p:spPr>
          <a:xfrm>
            <a:off x="457200" y="1295400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BHEL Peddamma temple &lt;-&gt; Recognised Union office BHEL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64720"/>
      </p:ext>
    </p:extLst>
  </p:cSld>
  <p:clrMapOvr>
    <a:masterClrMapping/>
  </p:clrMapOvr>
  <p:transition>
    <p:whee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Handover location from B41 to B3 to B1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BD81A0-6B66-FBE1-2BCA-EF0774262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43022"/>
            <a:ext cx="7848600" cy="42021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B1F833-EA79-0436-117A-43ADC5CE925B}"/>
              </a:ext>
            </a:extLst>
          </p:cNvPr>
          <p:cNvSpPr txBox="1"/>
          <p:nvPr/>
        </p:nvSpPr>
        <p:spPr>
          <a:xfrm>
            <a:off x="457200" y="1295400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Gachibowli stadium &lt;-&gt; Nallagandla flyover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60884"/>
      </p:ext>
    </p:extLst>
  </p:cSld>
  <p:clrMapOvr>
    <a:masterClrMapping/>
  </p:clrMapOvr>
  <p:transition>
    <p:whee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Reselection location from B41 to B3 to B1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BD81A0-6B66-FBE1-2BCA-EF0774262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43022"/>
            <a:ext cx="7848600" cy="42021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B1F833-EA79-0436-117A-43ADC5CE925B}"/>
              </a:ext>
            </a:extLst>
          </p:cNvPr>
          <p:cNvSpPr txBox="1"/>
          <p:nvPr/>
        </p:nvSpPr>
        <p:spPr>
          <a:xfrm>
            <a:off x="457200" y="1295400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Gachibowli stadium &lt;-&gt; Nallagandla flyover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E605341-2FF8-8478-0F05-FF4F1A9652B5}"/>
                  </a:ext>
                </a:extLst>
              </p14:cNvPr>
              <p14:cNvContentPartPr/>
              <p14:nvPr/>
            </p14:nvContentPartPr>
            <p14:xfrm>
              <a:off x="6092341" y="83195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E605341-2FF8-8478-0F05-FF4F1A9652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3341" y="8229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BE50DA2-A308-D8C4-AF62-AD05DBF11559}"/>
                  </a:ext>
                </a:extLst>
              </p14:cNvPr>
              <p14:cNvContentPartPr/>
              <p14:nvPr/>
            </p14:nvContentPartPr>
            <p14:xfrm>
              <a:off x="5835301" y="88307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BE50DA2-A308-D8C4-AF62-AD05DBF115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26661" y="87407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8E01CFA-FF68-7155-56BA-227F2AC9AEBD}"/>
              </a:ext>
            </a:extLst>
          </p:cNvPr>
          <p:cNvGrpSpPr/>
          <p:nvPr/>
        </p:nvGrpSpPr>
        <p:grpSpPr>
          <a:xfrm>
            <a:off x="5311861" y="1016276"/>
            <a:ext cx="360" cy="360"/>
            <a:chOff x="5311861" y="101627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F623B4F-BCF1-9316-68CF-C4E9119AB2BD}"/>
                    </a:ext>
                  </a:extLst>
                </p14:cNvPr>
                <p14:cNvContentPartPr/>
                <p14:nvPr/>
              </p14:nvContentPartPr>
              <p14:xfrm>
                <a:off x="5311861" y="1016276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F623B4F-BCF1-9316-68CF-C4E9119AB2B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02861" y="10076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5C56772-4D17-BC65-A0F0-AE4696A9B843}"/>
                    </a:ext>
                  </a:extLst>
                </p14:cNvPr>
                <p14:cNvContentPartPr/>
                <p14:nvPr/>
              </p14:nvContentPartPr>
              <p14:xfrm>
                <a:off x="5311861" y="1016276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5C56772-4D17-BC65-A0F0-AE4696A9B84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02861" y="10076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B581BEA-CB08-D9E4-579B-AAD58ECF2FF6}"/>
                  </a:ext>
                </a:extLst>
              </p14:cNvPr>
              <p14:cNvContentPartPr/>
              <p14:nvPr/>
            </p14:nvContentPartPr>
            <p14:xfrm>
              <a:off x="2907061" y="96515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B581BEA-CB08-D9E4-579B-AAD58ECF2F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8421" y="95651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273D4CB7-2C76-F0D3-73AE-49CDD1A26CF1}"/>
              </a:ext>
            </a:extLst>
          </p:cNvPr>
          <p:cNvGrpSpPr/>
          <p:nvPr/>
        </p:nvGrpSpPr>
        <p:grpSpPr>
          <a:xfrm>
            <a:off x="1622941" y="924476"/>
            <a:ext cx="360" cy="360"/>
            <a:chOff x="1622941" y="92447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EA5BC76-501B-F2A1-32EC-08FB04EDD24B}"/>
                    </a:ext>
                  </a:extLst>
                </p14:cNvPr>
                <p14:cNvContentPartPr/>
                <p14:nvPr/>
              </p14:nvContentPartPr>
              <p14:xfrm>
                <a:off x="1622941" y="924476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EA5BC76-501B-F2A1-32EC-08FB04EDD24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13941" y="915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0AA5D4F-FDAC-26B1-78B9-B921D701A0D8}"/>
                    </a:ext>
                  </a:extLst>
                </p14:cNvPr>
                <p14:cNvContentPartPr/>
                <p14:nvPr/>
              </p14:nvContentPartPr>
              <p14:xfrm>
                <a:off x="1622941" y="924476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0AA5D4F-FDAC-26B1-78B9-B921D701A0D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13941" y="915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BA8D81E-51CA-3606-F4D5-6FBF9C166A48}"/>
                    </a:ext>
                  </a:extLst>
                </p14:cNvPr>
                <p14:cNvContentPartPr/>
                <p14:nvPr/>
              </p14:nvContentPartPr>
              <p14:xfrm>
                <a:off x="1622941" y="924476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BA8D81E-51CA-3606-F4D5-6FBF9C166A4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613941" y="915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F84EA7-0A2B-CE44-C2ED-4CF6201C17D9}"/>
              </a:ext>
            </a:extLst>
          </p:cNvPr>
          <p:cNvGrpSpPr/>
          <p:nvPr/>
        </p:nvGrpSpPr>
        <p:grpSpPr>
          <a:xfrm>
            <a:off x="1910581" y="934196"/>
            <a:ext cx="360" cy="360"/>
            <a:chOff x="1910581" y="93419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6C369DA-D551-96F4-3AF0-90259A88415E}"/>
                    </a:ext>
                  </a:extLst>
                </p14:cNvPr>
                <p14:cNvContentPartPr/>
                <p14:nvPr/>
              </p14:nvContentPartPr>
              <p14:xfrm>
                <a:off x="1910581" y="934196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6C369DA-D551-96F4-3AF0-90259A88415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01941" y="9255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EDB3392-9196-0C58-F9EF-928172488898}"/>
                    </a:ext>
                  </a:extLst>
                </p14:cNvPr>
                <p14:cNvContentPartPr/>
                <p14:nvPr/>
              </p14:nvContentPartPr>
              <p14:xfrm>
                <a:off x="1910581" y="934196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EDB3392-9196-0C58-F9EF-92817248889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01941" y="9255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3810DB7-CE16-69B1-1E74-3D1642E8A7FD}"/>
                    </a:ext>
                  </a:extLst>
                </p14:cNvPr>
                <p14:cNvContentPartPr/>
                <p14:nvPr/>
              </p14:nvContentPartPr>
              <p14:xfrm>
                <a:off x="1910581" y="934196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3810DB7-CE16-69B1-1E74-3D1642E8A7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01941" y="9255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FE101CA-9C07-A3FB-77BC-87696090FA52}"/>
                  </a:ext>
                </a:extLst>
              </p14:cNvPr>
              <p14:cNvContentPartPr/>
              <p14:nvPr/>
            </p14:nvContentPartPr>
            <p14:xfrm>
              <a:off x="1376341" y="3112916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FE101CA-9C07-A3FB-77BC-87696090FA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67701" y="31039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7A4112A-10F9-2770-918B-341E4E8E6AA1}"/>
                  </a:ext>
                </a:extLst>
              </p14:cNvPr>
              <p14:cNvContentPartPr/>
              <p14:nvPr/>
            </p14:nvContentPartPr>
            <p14:xfrm>
              <a:off x="359341" y="3061436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7A4112A-10F9-2770-918B-341E4E8E6A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701" y="305279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962F4C25-E88E-941F-3D49-EADD26CB53EA}"/>
              </a:ext>
            </a:extLst>
          </p:cNvPr>
          <p:cNvGrpSpPr/>
          <p:nvPr/>
        </p:nvGrpSpPr>
        <p:grpSpPr>
          <a:xfrm>
            <a:off x="1201741" y="1016276"/>
            <a:ext cx="360" cy="360"/>
            <a:chOff x="1201741" y="101627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FA99B58-4D63-F232-E500-39453CD2E97B}"/>
                    </a:ext>
                  </a:extLst>
                </p14:cNvPr>
                <p14:cNvContentPartPr/>
                <p14:nvPr/>
              </p14:nvContentPartPr>
              <p14:xfrm>
                <a:off x="1201741" y="1016276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FA99B58-4D63-F232-E500-39453CD2E97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92741" y="10076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27BFF78-4291-6914-6C40-D1FE26B54E41}"/>
                    </a:ext>
                  </a:extLst>
                </p14:cNvPr>
                <p14:cNvContentPartPr/>
                <p14:nvPr/>
              </p14:nvContentPartPr>
              <p14:xfrm>
                <a:off x="1201741" y="1016276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27BFF78-4291-6914-6C40-D1FE26B54E4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92741" y="10076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FE6D42-D731-A5C6-16ED-A101DFAF04E5}"/>
              </a:ext>
            </a:extLst>
          </p:cNvPr>
          <p:cNvGrpSpPr/>
          <p:nvPr/>
        </p:nvGrpSpPr>
        <p:grpSpPr>
          <a:xfrm>
            <a:off x="1026781" y="852116"/>
            <a:ext cx="360" cy="360"/>
            <a:chOff x="1026781" y="85211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2907ED9-D340-F0FE-2432-5EAFD71D8C90}"/>
                    </a:ext>
                  </a:extLst>
                </p14:cNvPr>
                <p14:cNvContentPartPr/>
                <p14:nvPr/>
              </p14:nvContentPartPr>
              <p14:xfrm>
                <a:off x="1026781" y="852116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2907ED9-D340-F0FE-2432-5EAFD71D8C9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18141" y="843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99B654D-0416-007F-3B27-925148D391DD}"/>
                    </a:ext>
                  </a:extLst>
                </p14:cNvPr>
                <p14:cNvContentPartPr/>
                <p14:nvPr/>
              </p14:nvContentPartPr>
              <p14:xfrm>
                <a:off x="1026781" y="852116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99B654D-0416-007F-3B27-925148D391D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18141" y="84347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6AEE6A-5725-8977-EB31-8CA6FF8BE515}"/>
              </a:ext>
            </a:extLst>
          </p:cNvPr>
          <p:cNvGrpSpPr/>
          <p:nvPr/>
        </p:nvGrpSpPr>
        <p:grpSpPr>
          <a:xfrm>
            <a:off x="1396861" y="543956"/>
            <a:ext cx="360" cy="360"/>
            <a:chOff x="1396861" y="54395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0B9A13E-C387-A55D-9F5C-E548D85F37F5}"/>
                    </a:ext>
                  </a:extLst>
                </p14:cNvPr>
                <p14:cNvContentPartPr/>
                <p14:nvPr/>
              </p14:nvContentPartPr>
              <p14:xfrm>
                <a:off x="1396861" y="543956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0B9A13E-C387-A55D-9F5C-E548D85F37F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87861" y="5353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A880306-61BF-FE36-3D98-DCB5A32B9838}"/>
                    </a:ext>
                  </a:extLst>
                </p14:cNvPr>
                <p14:cNvContentPartPr/>
                <p14:nvPr/>
              </p14:nvContentPartPr>
              <p14:xfrm>
                <a:off x="1396861" y="543956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A880306-61BF-FE36-3D98-DCB5A32B983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87861" y="5353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2ED7083-E35F-9B60-C744-BA343262B0F0}"/>
                    </a:ext>
                  </a:extLst>
                </p14:cNvPr>
                <p14:cNvContentPartPr/>
                <p14:nvPr/>
              </p14:nvContentPartPr>
              <p14:xfrm>
                <a:off x="1396861" y="543956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2ED7083-E35F-9B60-C744-BA343262B0F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87861" y="53531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7FB019-F5D4-32C1-BD33-ADED3BD93FBD}"/>
              </a:ext>
            </a:extLst>
          </p:cNvPr>
          <p:cNvGrpSpPr/>
          <p:nvPr/>
        </p:nvGrpSpPr>
        <p:grpSpPr>
          <a:xfrm>
            <a:off x="1469221" y="1006556"/>
            <a:ext cx="360" cy="360"/>
            <a:chOff x="1469221" y="100655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C087DD1-7E3D-31BF-16B7-19414F3A1DD7}"/>
                    </a:ext>
                  </a:extLst>
                </p14:cNvPr>
                <p14:cNvContentPartPr/>
                <p14:nvPr/>
              </p14:nvContentPartPr>
              <p14:xfrm>
                <a:off x="1469221" y="1006556"/>
                <a:ext cx="36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C087DD1-7E3D-31BF-16B7-19414F3A1DD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60221" y="9975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DEAA26F-A76B-899C-8CC1-5BEF2AA14BF6}"/>
                    </a:ext>
                  </a:extLst>
                </p14:cNvPr>
                <p14:cNvContentPartPr/>
                <p14:nvPr/>
              </p14:nvContentPartPr>
              <p14:xfrm>
                <a:off x="1469221" y="1006556"/>
                <a:ext cx="3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DEAA26F-A76B-899C-8CC1-5BEF2AA14BF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60221" y="99755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2CFFFDC-568E-D14D-748C-E905A25B4DF4}"/>
              </a:ext>
            </a:extLst>
          </p:cNvPr>
          <p:cNvGrpSpPr/>
          <p:nvPr/>
        </p:nvGrpSpPr>
        <p:grpSpPr>
          <a:xfrm>
            <a:off x="5342461" y="451436"/>
            <a:ext cx="360" cy="360"/>
            <a:chOff x="5342461" y="451436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09E003F-F17A-3592-5A3F-AC7FE0D18922}"/>
                    </a:ext>
                  </a:extLst>
                </p14:cNvPr>
                <p14:cNvContentPartPr/>
                <p14:nvPr/>
              </p14:nvContentPartPr>
              <p14:xfrm>
                <a:off x="5342461" y="451436"/>
                <a:ext cx="3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09E003F-F17A-3592-5A3F-AC7FE0D1892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33821" y="4427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9B73FC8-EEBF-FD77-84FC-8F485FB1647C}"/>
                    </a:ext>
                  </a:extLst>
                </p14:cNvPr>
                <p14:cNvContentPartPr/>
                <p14:nvPr/>
              </p14:nvContentPartPr>
              <p14:xfrm>
                <a:off x="5342461" y="451436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9B73FC8-EEBF-FD77-84FC-8F485FB1647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33821" y="44279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71179E8-F8E8-A804-C95D-8B9A115E9AC0}"/>
                  </a:ext>
                </a:extLst>
              </p14:cNvPr>
              <p14:cNvContentPartPr/>
              <p14:nvPr/>
            </p14:nvContentPartPr>
            <p14:xfrm>
              <a:off x="5784181" y="1109156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71179E8-F8E8-A804-C95D-8B9A115E9A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5181" y="110015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4693292"/>
      </p:ext>
    </p:extLst>
  </p:cSld>
  <p:clrMapOvr>
    <a:masterClrMapping/>
  </p:clrMapOvr>
  <p:transition>
    <p:whee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Out of service location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9BD9C1-BF6D-7A5F-D988-07EF09D06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786970"/>
            <a:ext cx="7841751" cy="347083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C8FF99-BF14-FC37-BB55-9695BD6B1625}"/>
              </a:ext>
            </a:extLst>
          </p:cNvPr>
          <p:cNvSpPr txBox="1"/>
          <p:nvPr/>
        </p:nvSpPr>
        <p:spPr>
          <a:xfrm>
            <a:off x="464049" y="1143000"/>
            <a:ext cx="6622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oute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Tunnel 2 towards Narsingi OOR Circle to Movie tower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 17.412561 , 78.304849</a:t>
            </a:r>
          </a:p>
        </p:txBody>
      </p:sp>
    </p:spTree>
    <p:extLst>
      <p:ext uri="{BB962C8B-B14F-4D97-AF65-F5344CB8AC3E}">
        <p14:creationId xmlns:p14="http://schemas.microsoft.com/office/powerpoint/2010/main" val="2460823922"/>
      </p:ext>
    </p:extLst>
  </p:cSld>
  <p:clrMapOvr>
    <a:masterClrMapping/>
  </p:clrMapOvr>
  <p:transition>
    <p:whee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C0536-F7AB-4D97-BB0A-83E6E6E3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Services Supported by BSNL Operator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F4F95677-725C-4A1A-6458-9C22D5E72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783230"/>
              </p:ext>
            </p:extLst>
          </p:nvPr>
        </p:nvGraphicFramePr>
        <p:xfrm>
          <a:off x="685800" y="1219200"/>
          <a:ext cx="6096000" cy="4495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4595">
                  <a:extLst>
                    <a:ext uri="{9D8B030D-6E8A-4147-A177-3AD203B41FA5}">
                      <a16:colId xmlns:a16="http://schemas.microsoft.com/office/drawing/2014/main" val="3951131239"/>
                    </a:ext>
                  </a:extLst>
                </a:gridCol>
                <a:gridCol w="2571405">
                  <a:extLst>
                    <a:ext uri="{9D8B030D-6E8A-4147-A177-3AD203B41FA5}">
                      <a16:colId xmlns:a16="http://schemas.microsoft.com/office/drawing/2014/main" val="3653873574"/>
                    </a:ext>
                  </a:extLst>
                </a:gridCol>
              </a:tblGrid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Country 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India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182915465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City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Hyderabad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1724008667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Operator Name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BSNL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4284635811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Technologies support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u="none" strike="noStrike">
                          <a:effectLst/>
                        </a:rPr>
                        <a:t>VoLTE/ViLTE/LTE/3G/2G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2025029262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Emergency Call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112, 911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1372244865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USSD Code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YES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326303233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VoLTE Support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YES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1675540331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ViLTE Call Support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YES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1339970078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CSFB support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YES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4242421492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VoWiFi Support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NO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3644288647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ViWiFi Call Support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NO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1418851786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VoWiFi support in Airplane mode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NO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2709037159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CA Combination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NA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2842305211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SRVCC to 3G/2G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YES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3281247584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5G Band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NA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3820544767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Dedicate Mode/NSA/SA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NA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2165748174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Band Combination (NR + LTE)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NA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3909549836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4G Band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Band 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4145455144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3G Band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Band 1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3431336990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2G Band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GSM900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4091672510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Infra vendor Name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ZTE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3583725658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Voicemail Services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NO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253314985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UT /XCAP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NO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2390821292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Conference Call Support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YES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4107726673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Supplementary Services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YES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2138606443"/>
                  </a:ext>
                </a:extLst>
              </a:tr>
              <a:tr h="1729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>
                          <a:effectLst/>
                        </a:rPr>
                        <a:t>Prepaid APN</a:t>
                      </a:r>
                      <a:endParaRPr lang="en-GB" sz="10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err="1">
                          <a:effectLst/>
                        </a:rPr>
                        <a:t>bsnlnet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3" marR="5803" marT="5803" marB="0" anchor="ctr"/>
                </a:tc>
                <a:extLst>
                  <a:ext uri="{0D108BD9-81ED-4DB2-BD59-A6C34878D82A}">
                    <a16:rowId xmlns:a16="http://schemas.microsoft.com/office/drawing/2014/main" val="4058990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1476204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 Near-cell CA location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B4C125-5A00-7A25-A101-502BCD8350F8}"/>
              </a:ext>
            </a:extLst>
          </p:cNvPr>
          <p:cNvSpPr txBox="1"/>
          <p:nvPr/>
        </p:nvSpPr>
        <p:spPr>
          <a:xfrm>
            <a:off x="457201" y="1524001"/>
            <a:ext cx="320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combination: B40+B40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 -70 to -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Area-&gt;Gachibowli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Landmark-&gt;Stadium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6B27256-DC15-6961-1127-3D7F348AA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503" y="1506021"/>
            <a:ext cx="4921434" cy="4525962"/>
          </a:xfrm>
        </p:spPr>
      </p:pic>
    </p:spTree>
    <p:extLst>
      <p:ext uri="{BB962C8B-B14F-4D97-AF65-F5344CB8AC3E}">
        <p14:creationId xmlns:p14="http://schemas.microsoft.com/office/powerpoint/2010/main" val="3368339776"/>
      </p:ext>
    </p:extLst>
  </p:cSld>
  <p:clrMapOvr>
    <a:masterClrMapping/>
  </p:clrMapOvr>
  <p:transition>
    <p:whee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BSNL Near-cell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B19E76-45AF-4E57-FB91-B73E94F95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5184" y="1453598"/>
            <a:ext cx="4943944" cy="4525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E1D68F-588C-9B80-B5B9-56AE6D3AB976}"/>
              </a:ext>
            </a:extLst>
          </p:cNvPr>
          <p:cNvSpPr txBox="1"/>
          <p:nvPr/>
        </p:nvSpPr>
        <p:spPr>
          <a:xfrm>
            <a:off x="457201" y="1524001"/>
            <a:ext cx="3200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: B1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 -70 to -78dbm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Area-&gt;OLD MIG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Landmark-&gt;BSNL OFFICE</a:t>
            </a:r>
          </a:p>
        </p:txBody>
      </p:sp>
    </p:spTree>
    <p:extLst>
      <p:ext uri="{BB962C8B-B14F-4D97-AF65-F5344CB8AC3E}">
        <p14:creationId xmlns:p14="http://schemas.microsoft.com/office/powerpoint/2010/main" val="2161607842"/>
      </p:ext>
    </p:extLst>
  </p:cSld>
  <p:clrMapOvr>
    <a:masterClrMapping/>
  </p:clrMapOvr>
  <p:transition>
    <p:whee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BSNL Edge-cell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A15832-C0D2-6FD2-5450-8C04B5DBD7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8810" y="1520576"/>
            <a:ext cx="5277989" cy="4525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25D73-C11B-276D-DF98-D8D09A16A12D}"/>
              </a:ext>
            </a:extLst>
          </p:cNvPr>
          <p:cNvSpPr txBox="1"/>
          <p:nvPr/>
        </p:nvSpPr>
        <p:spPr>
          <a:xfrm>
            <a:off x="457201" y="1524001"/>
            <a:ext cx="3200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: B1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 -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-110dbm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Area-&gt;BHEL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Landmark-&gt;BHEL BUS PASS Counter</a:t>
            </a:r>
          </a:p>
        </p:txBody>
      </p:sp>
    </p:spTree>
    <p:extLst>
      <p:ext uri="{BB962C8B-B14F-4D97-AF65-F5344CB8AC3E}">
        <p14:creationId xmlns:p14="http://schemas.microsoft.com/office/powerpoint/2010/main" val="161006088"/>
      </p:ext>
    </p:extLst>
  </p:cSld>
  <p:clrMapOvr>
    <a:masterClrMapping/>
  </p:clrMapOvr>
  <p:transition>
    <p:whee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BSNL Mixed-coverage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2C77FE-72C6-4EE6-3FDD-A31B5E242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17638"/>
            <a:ext cx="7391400" cy="44380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4C0803-76E9-3690-3DDC-B99CBFFEB176}"/>
              </a:ext>
            </a:extLst>
          </p:cNvPr>
          <p:cNvSpPr txBox="1"/>
          <p:nvPr/>
        </p:nvSpPr>
        <p:spPr>
          <a:xfrm>
            <a:off x="457200" y="1111806"/>
            <a:ext cx="639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OLD MIG &lt;-&gt; BHEL Temple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16800"/>
      </p:ext>
    </p:extLst>
  </p:cSld>
  <p:clrMapOvr>
    <a:masterClrMapping/>
  </p:clrMapOvr>
  <p:transition>
    <p:whee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7924800" cy="10366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BSNL Redirection location from 4G &lt;-&gt; 3G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8937E-6C7C-C47B-0554-46414EB5A6D8}"/>
              </a:ext>
            </a:extLst>
          </p:cNvPr>
          <p:cNvSpPr txBox="1"/>
          <p:nvPr/>
        </p:nvSpPr>
        <p:spPr>
          <a:xfrm>
            <a:off x="762000" y="109447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Route: BSNL office to Nallagandla flyover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Landmark: 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17.485304 , 78.312561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3FAB99-C576-80F9-1E81-8145847314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500" y="1737628"/>
            <a:ext cx="7239000" cy="40259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443BE2-B80C-A039-5B7F-AFC98743568F}"/>
              </a:ext>
            </a:extLst>
          </p:cNvPr>
          <p:cNvSpPr txBox="1"/>
          <p:nvPr/>
        </p:nvSpPr>
        <p:spPr>
          <a:xfrm>
            <a:off x="2514599" y="3428999"/>
            <a:ext cx="4340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ighlight>
                  <a:srgbClr val="808080"/>
                </a:highlight>
              </a:rPr>
              <a:t>78.310964	17.485605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5703BB-4C55-20F5-5C1A-7C1B42542AB6}"/>
                  </a:ext>
                </a:extLst>
              </p14:cNvPr>
              <p14:cNvContentPartPr/>
              <p14:nvPr/>
            </p14:nvContentPartPr>
            <p14:xfrm>
              <a:off x="2321701" y="3616196"/>
              <a:ext cx="24408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5703BB-4C55-20F5-5C1A-7C1B42542A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3061" y="3607196"/>
                <a:ext cx="261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999AA00-4B11-BFC6-95B0-8B79F7CCE797}"/>
                  </a:ext>
                </a:extLst>
              </p14:cNvPr>
              <p14:cNvContentPartPr/>
              <p14:nvPr/>
            </p14:nvContentPartPr>
            <p14:xfrm>
              <a:off x="2496661" y="3533756"/>
              <a:ext cx="107640" cy="207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999AA00-4B11-BFC6-95B0-8B79F7CCE79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87661" y="3525116"/>
                <a:ext cx="12528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37806A-EC17-87E7-57CC-F04B22371C07}"/>
                  </a:ext>
                </a:extLst>
              </p14:cNvPr>
              <p14:cNvContentPartPr/>
              <p14:nvPr/>
            </p14:nvContentPartPr>
            <p14:xfrm>
              <a:off x="3863221" y="5444996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37806A-EC17-87E7-57CC-F04B22371C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54221" y="543599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8239277"/>
      </p:ext>
    </p:extLst>
  </p:cSld>
  <p:clrMapOvr>
    <a:masterClrMapping/>
  </p:clrMapOvr>
  <p:transition>
    <p:whee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8001000" cy="10366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BSNL Redirection location from 4G &lt;-&gt; 2G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8937E-6C7C-C47B-0554-46414EB5A6D8}"/>
              </a:ext>
            </a:extLst>
          </p:cNvPr>
          <p:cNvSpPr txBox="1"/>
          <p:nvPr/>
        </p:nvSpPr>
        <p:spPr>
          <a:xfrm>
            <a:off x="685800" y="109447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Route: NEW MIG Road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Landmark: 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 Phase 1 Playground (17.478463 , 78.297100)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5692A3D-3826-5D82-9A9E-0F21B90C1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799" y="1740803"/>
            <a:ext cx="7597739" cy="412768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2429AA-60AC-AC2E-B92D-A2BEC6764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265" y="1905000"/>
            <a:ext cx="4092536" cy="1222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2F808B-8541-2FD9-CCB7-CCDF4FF8528F}"/>
              </a:ext>
            </a:extLst>
          </p:cNvPr>
          <p:cNvSpPr txBox="1"/>
          <p:nvPr/>
        </p:nvSpPr>
        <p:spPr>
          <a:xfrm>
            <a:off x="3832264" y="3292175"/>
            <a:ext cx="3635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ighlight>
                  <a:srgbClr val="808080"/>
                </a:highlight>
              </a:rPr>
              <a:t>78.297118	17.478465</a:t>
            </a:r>
          </a:p>
        </p:txBody>
      </p:sp>
    </p:spTree>
    <p:extLst>
      <p:ext uri="{BB962C8B-B14F-4D97-AF65-F5344CB8AC3E}">
        <p14:creationId xmlns:p14="http://schemas.microsoft.com/office/powerpoint/2010/main" val="3156764213"/>
      </p:ext>
    </p:extLst>
  </p:cSld>
  <p:clrMapOvr>
    <a:masterClrMapping/>
  </p:clrMapOvr>
  <p:transition>
    <p:whee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8001000" cy="10366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BSNL Redirection location from 3G &lt;-&gt; 2G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8937E-6C7C-C47B-0554-46414EB5A6D8}"/>
              </a:ext>
            </a:extLst>
          </p:cNvPr>
          <p:cNvSpPr txBox="1"/>
          <p:nvPr/>
        </p:nvSpPr>
        <p:spPr>
          <a:xfrm>
            <a:off x="685800" y="1094472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Route: NEW MIG Road to Linapally railway station 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5692A3D-3826-5D82-9A9E-0F21B90C1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466373"/>
            <a:ext cx="7505700" cy="412768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09E9FB-945F-3954-961C-1BBF69012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225" y="2177276"/>
            <a:ext cx="4676775" cy="666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9DFA02-D4C4-5206-AF93-6013360FEDF2}"/>
              </a:ext>
            </a:extLst>
          </p:cNvPr>
          <p:cNvSpPr txBox="1"/>
          <p:nvPr/>
        </p:nvSpPr>
        <p:spPr>
          <a:xfrm>
            <a:off x="3886199" y="2980307"/>
            <a:ext cx="3352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ighlight>
                  <a:srgbClr val="808080"/>
                </a:highlight>
              </a:rPr>
              <a:t>78.313377	17.482964</a:t>
            </a:r>
          </a:p>
        </p:txBody>
      </p:sp>
    </p:spTree>
    <p:extLst>
      <p:ext uri="{BB962C8B-B14F-4D97-AF65-F5344CB8AC3E}">
        <p14:creationId xmlns:p14="http://schemas.microsoft.com/office/powerpoint/2010/main" val="1282497188"/>
      </p:ext>
    </p:extLst>
  </p:cSld>
  <p:clrMapOvr>
    <a:masterClrMapping/>
  </p:clrMapOvr>
  <p:transition>
    <p:whee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BSNL Out of service location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9BD9C1-BF6D-7A5F-D988-07EF09D06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786970"/>
            <a:ext cx="7841751" cy="347083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C8FF99-BF14-FC37-BB55-9695BD6B1625}"/>
              </a:ext>
            </a:extLst>
          </p:cNvPr>
          <p:cNvSpPr txBox="1"/>
          <p:nvPr/>
        </p:nvSpPr>
        <p:spPr>
          <a:xfrm>
            <a:off x="464049" y="1143000"/>
            <a:ext cx="6622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1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oute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Tunnel 2 towards Narsingi OOR Circle to Movie tower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 17.412561 , 78.304849</a:t>
            </a:r>
          </a:p>
        </p:txBody>
      </p:sp>
    </p:spTree>
    <p:extLst>
      <p:ext uri="{BB962C8B-B14F-4D97-AF65-F5344CB8AC3E}">
        <p14:creationId xmlns:p14="http://schemas.microsoft.com/office/powerpoint/2010/main" val="612071466"/>
      </p:ext>
    </p:extLst>
  </p:cSld>
  <p:clrMapOvr>
    <a:masterClrMapping/>
  </p:clrMapOvr>
  <p:transition>
    <p:whee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8DB2609-74A9-7979-EDFB-0019CDEE8F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7441782"/>
              </p:ext>
            </p:extLst>
          </p:nvPr>
        </p:nvGraphicFramePr>
        <p:xfrm>
          <a:off x="762000" y="1295400"/>
          <a:ext cx="6096000" cy="144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5732">
                  <a:extLst>
                    <a:ext uri="{9D8B030D-6E8A-4147-A177-3AD203B41FA5}">
                      <a16:colId xmlns:a16="http://schemas.microsoft.com/office/drawing/2014/main" val="404332995"/>
                    </a:ext>
                  </a:extLst>
                </a:gridCol>
                <a:gridCol w="2980268">
                  <a:extLst>
                    <a:ext uri="{9D8B030D-6E8A-4147-A177-3AD203B41FA5}">
                      <a16:colId xmlns:a16="http://schemas.microsoft.com/office/drawing/2014/main" val="1883427449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Operator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Balance enquiry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2032803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JIO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Dial to 1299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973906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Airtel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*282# or *121#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1148404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VI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*199#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7791077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BSNL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*1# or *123#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8111367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Balance enquiry codes</a:t>
            </a:r>
            <a:r>
              <a:rPr lang="en-GB" sz="3200" i="0" dirty="0">
                <a:solidFill>
                  <a:srgbClr val="006F6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FA63525-B047-A881-8742-8CF1032D9519}"/>
              </a:ext>
            </a:extLst>
          </p:cNvPr>
          <p:cNvSpPr txBox="1">
            <a:spLocks/>
          </p:cNvSpPr>
          <p:nvPr/>
        </p:nvSpPr>
        <p:spPr>
          <a:xfrm>
            <a:off x="609600" y="2667000"/>
            <a:ext cx="8229600" cy="914400"/>
          </a:xfrm>
          <a:prstGeom prst="rect">
            <a:avLst/>
          </a:prstGeom>
        </p:spPr>
        <p:txBody>
          <a:bodyPr vert="horz" rtlCol="0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endParaRPr lang="en-GB" sz="3200" dirty="0">
              <a:solidFill>
                <a:srgbClr val="00B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Customer care numbers.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0D2074-0036-0CF0-1D12-CB23CB297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736997"/>
              </p:ext>
            </p:extLst>
          </p:nvPr>
        </p:nvGraphicFramePr>
        <p:xfrm>
          <a:off x="762000" y="3581400"/>
          <a:ext cx="6096000" cy="1676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2720">
                  <a:extLst>
                    <a:ext uri="{9D8B030D-6E8A-4147-A177-3AD203B41FA5}">
                      <a16:colId xmlns:a16="http://schemas.microsoft.com/office/drawing/2014/main" val="3251976042"/>
                    </a:ext>
                  </a:extLst>
                </a:gridCol>
                <a:gridCol w="3333280">
                  <a:extLst>
                    <a:ext uri="{9D8B030D-6E8A-4147-A177-3AD203B41FA5}">
                      <a16:colId xmlns:a16="http://schemas.microsoft.com/office/drawing/2014/main" val="1099802808"/>
                    </a:ext>
                  </a:extLst>
                </a:gridCol>
              </a:tblGrid>
              <a:tr h="53115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Operator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Customer care number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78808295"/>
                  </a:ext>
                </a:extLst>
              </a:tr>
              <a:tr h="28631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JIO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198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96379810"/>
                  </a:ext>
                </a:extLst>
              </a:tr>
              <a:tr h="28631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Airtel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121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85863135"/>
                  </a:ext>
                </a:extLst>
              </a:tr>
              <a:tr h="28631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VI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199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51596353"/>
                  </a:ext>
                </a:extLst>
              </a:tr>
              <a:tr h="28631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BSNL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198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2643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949652"/>
      </p:ext>
    </p:extLst>
  </p:cSld>
  <p:clrMapOvr>
    <a:masterClrMapping/>
  </p:clrMapOvr>
  <p:transition>
    <p:whee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USSI codes.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067A5C0-16C2-334E-E452-4D6B350BD7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417639"/>
          <a:ext cx="8229602" cy="3535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8543115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8852057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926788920"/>
                    </a:ext>
                  </a:extLst>
                </a:gridCol>
                <a:gridCol w="1507622">
                  <a:extLst>
                    <a:ext uri="{9D8B030D-6E8A-4147-A177-3AD203B41FA5}">
                      <a16:colId xmlns:a16="http://schemas.microsoft.com/office/drawing/2014/main" val="2234008554"/>
                    </a:ext>
                  </a:extLst>
                </a:gridCol>
                <a:gridCol w="1768980">
                  <a:extLst>
                    <a:ext uri="{9D8B030D-6E8A-4147-A177-3AD203B41FA5}">
                      <a16:colId xmlns:a16="http://schemas.microsoft.com/office/drawing/2014/main" val="3724026480"/>
                    </a:ext>
                  </a:extLst>
                </a:gridCol>
              </a:tblGrid>
              <a:tr h="70707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Operator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Supplementary service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Activate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Deactivate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Check status of call forwarding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8654559"/>
                  </a:ext>
                </a:extLst>
              </a:tr>
              <a:tr h="70707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JIO</a:t>
                      </a:r>
                      <a:br>
                        <a:rPr lang="en-GB" sz="1100" u="none" strike="noStrike">
                          <a:effectLst/>
                        </a:rPr>
                      </a:br>
                      <a:r>
                        <a:rPr lang="en-GB" sz="1100" u="none" strike="noStrike">
                          <a:effectLst/>
                        </a:rPr>
                        <a:t>Airtel</a:t>
                      </a:r>
                      <a:br>
                        <a:rPr lang="en-GB" sz="1100" u="none" strike="noStrike">
                          <a:effectLst/>
                        </a:rPr>
                      </a:br>
                      <a:r>
                        <a:rPr lang="en-GB" sz="1100" u="none" strike="noStrike">
                          <a:effectLst/>
                        </a:rPr>
                        <a:t>VI</a:t>
                      </a:r>
                      <a:br>
                        <a:rPr lang="en-GB" sz="1100" u="none" strike="noStrike">
                          <a:effectLst/>
                        </a:rPr>
                      </a:br>
                      <a:r>
                        <a:rPr lang="en-GB" sz="1100" u="none" strike="noStrike">
                          <a:effectLst/>
                        </a:rPr>
                        <a:t>BSNL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Always Call forwading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*21*xxx#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#21# or ##21#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*#21#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23076256"/>
                  </a:ext>
                </a:extLst>
              </a:tr>
              <a:tr h="7070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When Busy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*67*xxx#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#67# or ##67#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*#67#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72174917"/>
                  </a:ext>
                </a:extLst>
              </a:tr>
              <a:tr h="7070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When Unanswered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*61*xxx# or *61*xxxxxx**5#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#61# or ##61#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*#61#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01089790"/>
                  </a:ext>
                </a:extLst>
              </a:tr>
              <a:tr h="7070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When unreachable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*62*xxx#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#62# or ##62#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*#62#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11921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795668"/>
      </p:ext>
    </p:extLst>
  </p:cSld>
  <p:clrMapOvr>
    <a:masterClrMapping/>
  </p:clrMapOvr>
  <p:transition>
    <p:whee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Airtel video call forwarding codes.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5CC4B6B8-6918-56C2-8684-44317B69D9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9028882"/>
              </p:ext>
            </p:extLst>
          </p:nvPr>
        </p:nvGraphicFramePr>
        <p:xfrm>
          <a:off x="762000" y="1600200"/>
          <a:ext cx="6858000" cy="2819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5843">
                  <a:extLst>
                    <a:ext uri="{9D8B030D-6E8A-4147-A177-3AD203B41FA5}">
                      <a16:colId xmlns:a16="http://schemas.microsoft.com/office/drawing/2014/main" val="1118802307"/>
                    </a:ext>
                  </a:extLst>
                </a:gridCol>
                <a:gridCol w="2494629">
                  <a:extLst>
                    <a:ext uri="{9D8B030D-6E8A-4147-A177-3AD203B41FA5}">
                      <a16:colId xmlns:a16="http://schemas.microsoft.com/office/drawing/2014/main" val="3095530007"/>
                    </a:ext>
                  </a:extLst>
                </a:gridCol>
                <a:gridCol w="2153626">
                  <a:extLst>
                    <a:ext uri="{9D8B030D-6E8A-4147-A177-3AD203B41FA5}">
                      <a16:colId xmlns:a16="http://schemas.microsoft.com/office/drawing/2014/main" val="3198741206"/>
                    </a:ext>
                  </a:extLst>
                </a:gridCol>
                <a:gridCol w="1053902">
                  <a:extLst>
                    <a:ext uri="{9D8B030D-6E8A-4147-A177-3AD203B41FA5}">
                      <a16:colId xmlns:a16="http://schemas.microsoft.com/office/drawing/2014/main" val="916819512"/>
                    </a:ext>
                  </a:extLst>
                </a:gridCol>
              </a:tblGrid>
              <a:tr h="45404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Operator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Supplementary service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Activate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Deactivate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39183692"/>
                  </a:ext>
                </a:extLst>
              </a:tr>
              <a:tr h="90380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Airtel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Always Call forwading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*401*DN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*402*DN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46875410"/>
                  </a:ext>
                </a:extLst>
              </a:tr>
              <a:tr h="4871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When Busy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*405*DN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*406*DN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1241698"/>
                  </a:ext>
                </a:extLst>
              </a:tr>
              <a:tr h="4871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When Unanswered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*403*DN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*404*DN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48587234"/>
                  </a:ext>
                </a:extLst>
              </a:tr>
              <a:tr h="4871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When unreachable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*409*DN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*410*DN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61307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4481966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 Edge-cell CA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DAB218-F0BC-40B9-073B-E171E5A0E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0136" y="1600200"/>
            <a:ext cx="4726089" cy="45259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71148-094C-3A11-EB61-E034E1AD0961}"/>
              </a:ext>
            </a:extLst>
          </p:cNvPr>
          <p:cNvSpPr txBox="1"/>
          <p:nvPr/>
        </p:nvSpPr>
        <p:spPr>
          <a:xfrm>
            <a:off x="457201" y="1524001"/>
            <a:ext cx="3200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combination: B40+B40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RSRP: -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-115dbm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Area-&gt;Lingampally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Landmark-&gt;Aluminium factory</a:t>
            </a:r>
          </a:p>
        </p:txBody>
      </p:sp>
    </p:spTree>
    <p:extLst>
      <p:ext uri="{BB962C8B-B14F-4D97-AF65-F5344CB8AC3E}">
        <p14:creationId xmlns:p14="http://schemas.microsoft.com/office/powerpoint/2010/main" val="2918417164"/>
      </p:ext>
    </p:extLst>
  </p:cSld>
  <p:clrMapOvr>
    <a:masterClrMapping/>
  </p:clrMapOvr>
  <p:transition>
    <p:whee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Local emergency numbers.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1C6DF1A-3856-14BB-BD4E-3F8249FB92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54284"/>
              </p:ext>
            </p:extLst>
          </p:nvPr>
        </p:nvGraphicFramePr>
        <p:xfrm>
          <a:off x="685800" y="1295400"/>
          <a:ext cx="6629400" cy="20886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33233">
                  <a:extLst>
                    <a:ext uri="{9D8B030D-6E8A-4147-A177-3AD203B41FA5}">
                      <a16:colId xmlns:a16="http://schemas.microsoft.com/office/drawing/2014/main" val="2044405848"/>
                    </a:ext>
                  </a:extLst>
                </a:gridCol>
                <a:gridCol w="2696167">
                  <a:extLst>
                    <a:ext uri="{9D8B030D-6E8A-4147-A177-3AD203B41FA5}">
                      <a16:colId xmlns:a16="http://schemas.microsoft.com/office/drawing/2014/main" val="1410648364"/>
                    </a:ext>
                  </a:extLst>
                </a:gridCol>
              </a:tblGrid>
              <a:tr h="5270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Emergency Contacts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Contact Numbers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84217728"/>
                  </a:ext>
                </a:extLst>
              </a:tr>
              <a:tr h="520539"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Police</a:t>
                      </a:r>
                      <a:endParaRPr lang="en-GB" sz="2000" b="1" i="0" u="none" strike="noStrike" dirty="0">
                        <a:solidFill>
                          <a:srgbClr val="55555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GB" sz="2000" b="1" i="0" u="none" strike="noStrike">
                        <a:solidFill>
                          <a:srgbClr val="55555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384527111"/>
                  </a:ext>
                </a:extLst>
              </a:tr>
              <a:tr h="520539"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Fire</a:t>
                      </a:r>
                      <a:endParaRPr lang="en-GB" sz="2000" b="1" i="0" u="none" strike="noStrike" dirty="0">
                        <a:solidFill>
                          <a:srgbClr val="55555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  <a:endParaRPr lang="en-GB" sz="2000" b="1" i="0" u="none" strike="noStrike" dirty="0">
                        <a:solidFill>
                          <a:srgbClr val="55555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599317986"/>
                  </a:ext>
                </a:extLst>
              </a:tr>
              <a:tr h="520539"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Ambulance</a:t>
                      </a:r>
                      <a:endParaRPr lang="en-GB" sz="2000" b="1" i="0" u="none" strike="noStrike" dirty="0">
                        <a:solidFill>
                          <a:srgbClr val="55555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102,108</a:t>
                      </a:r>
                      <a:endParaRPr lang="en-GB" sz="2000" b="1" i="0" u="none" strike="noStrike" dirty="0">
                        <a:solidFill>
                          <a:srgbClr val="555555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37697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603034"/>
      </p:ext>
    </p:extLst>
  </p:cSld>
  <p:clrMapOvr>
    <a:masterClrMapping/>
  </p:clrMapOvr>
  <p:transition>
    <p:whee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91AF75-1A88-0A97-8579-59B98A120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866900"/>
            <a:ext cx="8229600" cy="4525962"/>
          </a:xfrm>
        </p:spPr>
        <p:txBody>
          <a:bodyPr/>
          <a:lstStyle/>
          <a:p>
            <a:endParaRPr lang="en-US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109537" indent="0">
              <a:buNone/>
            </a:pPr>
            <a:r>
              <a:rPr lang="en-GB" dirty="0"/>
              <a:t>                      </a:t>
            </a:r>
            <a:endParaRPr lang="en-GB" sz="3200" dirty="0">
              <a:solidFill>
                <a:schemeClr val="accent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9E6A0-B259-F0C6-4170-3B9343EF8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52600"/>
            <a:ext cx="571726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56032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 Mixed-coverage CA location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064B3-00CF-D506-40A7-76451810F24B}"/>
              </a:ext>
            </a:extLst>
          </p:cNvPr>
          <p:cNvSpPr txBox="1"/>
          <p:nvPr/>
        </p:nvSpPr>
        <p:spPr>
          <a:xfrm>
            <a:off x="457199" y="1417638"/>
            <a:ext cx="4800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HCU Road &lt;-&gt; Linmagapally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8A0DF8A-02D3-20E4-82DE-64650249B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04810"/>
            <a:ext cx="8077268" cy="3986390"/>
          </a:xfrm>
        </p:spPr>
      </p:pic>
    </p:spTree>
    <p:extLst>
      <p:ext uri="{BB962C8B-B14F-4D97-AF65-F5344CB8AC3E}">
        <p14:creationId xmlns:p14="http://schemas.microsoft.com/office/powerpoint/2010/main" val="2897108385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 CA to CA Handover location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27A04F-EF5C-EDBD-A731-4B438FDA6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52600"/>
            <a:ext cx="7848600" cy="391914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2D2B3B-F498-5D29-C6C6-8F51E36DCEEF}"/>
              </a:ext>
            </a:extLst>
          </p:cNvPr>
          <p:cNvSpPr txBox="1"/>
          <p:nvPr/>
        </p:nvSpPr>
        <p:spPr>
          <a:xfrm>
            <a:off x="457200" y="1295400"/>
            <a:ext cx="5029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 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Gachibowli stadium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&lt;-&gt; Linmagapally</a:t>
            </a:r>
          </a:p>
        </p:txBody>
      </p:sp>
    </p:spTree>
    <p:extLst>
      <p:ext uri="{BB962C8B-B14F-4D97-AF65-F5344CB8AC3E}">
        <p14:creationId xmlns:p14="http://schemas.microsoft.com/office/powerpoint/2010/main" val="2887594912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 CA to Non-CA Handover location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9C9294-E712-D2A9-61B5-0971AFB1E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689561"/>
            <a:ext cx="7543800" cy="431548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E9CD29-60C8-09D3-E21F-D0476D33F508}"/>
              </a:ext>
            </a:extLst>
          </p:cNvPr>
          <p:cNvSpPr txBox="1"/>
          <p:nvPr/>
        </p:nvSpPr>
        <p:spPr>
          <a:xfrm>
            <a:off x="762000" y="1299485"/>
            <a:ext cx="639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Nallagandla Flyover -&gt; OLD MIG Road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946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6F6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JIO Non-CA to CA Handover location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5E5E7F-0BB9-ED82-00D5-C988CFA27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602304"/>
            <a:ext cx="7243281" cy="430242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F12C24-1998-F0D7-D4F8-B9793C330908}"/>
              </a:ext>
            </a:extLst>
          </p:cNvPr>
          <p:cNvSpPr txBox="1"/>
          <p:nvPr/>
        </p:nvSpPr>
        <p:spPr>
          <a:xfrm>
            <a:off x="838200" y="1232972"/>
            <a:ext cx="639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: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 MIG -&gt; Nallagandla flyover</a:t>
            </a:r>
            <a:endParaRPr lang="en-GB" sz="1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51526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800</TotalTime>
  <Words>1460</Words>
  <Application>Microsoft Office PowerPoint</Application>
  <PresentationFormat>On-screen Show (4:3)</PresentationFormat>
  <Paragraphs>415</Paragraphs>
  <Slides>51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Calibri</vt:lpstr>
      <vt:lpstr>Cambria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MARQUIS TECHNOLOGIES  </vt:lpstr>
      <vt:lpstr>Signal Strength</vt:lpstr>
      <vt:lpstr>Services Supported by JIO Operator</vt:lpstr>
      <vt:lpstr>JIO Near-cell CA location </vt:lpstr>
      <vt:lpstr>JIO Edge-cell CA location </vt:lpstr>
      <vt:lpstr>JIO Mixed-coverage CA location </vt:lpstr>
      <vt:lpstr>JIO CA to CA Handover location </vt:lpstr>
      <vt:lpstr>JIO CA to Non-CA Handover location </vt:lpstr>
      <vt:lpstr>JIO Non-CA to CA Handover location </vt:lpstr>
      <vt:lpstr>JIO Non-CA to Non-CA Handover location </vt:lpstr>
      <vt:lpstr>JIO Inter Band Handover location from B40&lt;-&gt;B3 &amp; B40&lt;-&gt;B5</vt:lpstr>
      <vt:lpstr>JIO Inter Band Reselection location from B40&lt;-&gt;B3 &amp; B40&lt;-&gt;B5</vt:lpstr>
      <vt:lpstr>JIO Intra Band Handover/Reselection location</vt:lpstr>
      <vt:lpstr>JIO Out of service location </vt:lpstr>
      <vt:lpstr>Services Supported by Airtel Operator</vt:lpstr>
      <vt:lpstr>Airtel Near-cell CA location </vt:lpstr>
      <vt:lpstr>Airtel Edge-cell CA location </vt:lpstr>
      <vt:lpstr>Airtel Mixed-coverage CA location </vt:lpstr>
      <vt:lpstr>Airtel CA to CA Handover location </vt:lpstr>
      <vt:lpstr>Airtel CA &lt;-&gt; Non-CA Handover location </vt:lpstr>
      <vt:lpstr>Airtel Non-CA to Non-CA Handover location </vt:lpstr>
      <vt:lpstr>Airtel Inter Band Handover location</vt:lpstr>
      <vt:lpstr>Airtel Intra Band Handover location</vt:lpstr>
      <vt:lpstr>Airtel Inter band Reselection location</vt:lpstr>
      <vt:lpstr>Airtel Intra Band Reselection location</vt:lpstr>
      <vt:lpstr>Airtel Out of service location </vt:lpstr>
      <vt:lpstr>Services Supported by VI Operator</vt:lpstr>
      <vt:lpstr>VI Near-cell CA location </vt:lpstr>
      <vt:lpstr>VI Edge-cell CA location </vt:lpstr>
      <vt:lpstr>VI Mixed-coverage CA location </vt:lpstr>
      <vt:lpstr>VI CA to CA Handover location </vt:lpstr>
      <vt:lpstr>VI  CA&lt;-&gt;Non-CA Handover location </vt:lpstr>
      <vt:lpstr>VI Non-CA to Non-CA Handover location </vt:lpstr>
      <vt:lpstr>VI SRVCC location </vt:lpstr>
      <vt:lpstr>VI Redirection location from 4G &lt;-&gt;2G</vt:lpstr>
      <vt:lpstr>VI Handover location from B41 to B3 to B1 </vt:lpstr>
      <vt:lpstr>VI Reselection location from B41 to B3 to B1 </vt:lpstr>
      <vt:lpstr>VI Out of service location </vt:lpstr>
      <vt:lpstr>Services Supported by BSNL Operator</vt:lpstr>
      <vt:lpstr>BSNL Near-cell location </vt:lpstr>
      <vt:lpstr>BSNL Edge-cell location </vt:lpstr>
      <vt:lpstr>BSNL Mixed-coverage location </vt:lpstr>
      <vt:lpstr>BSNL Redirection location from 4G &lt;-&gt; 3G</vt:lpstr>
      <vt:lpstr>BSNL Redirection location from 4G &lt;-&gt; 2G</vt:lpstr>
      <vt:lpstr>BSNL Redirection location from 3G &lt;-&gt; 2G</vt:lpstr>
      <vt:lpstr>BSNL Out of service location </vt:lpstr>
      <vt:lpstr>Balance enquiry codes.</vt:lpstr>
      <vt:lpstr>USSI codes.</vt:lpstr>
      <vt:lpstr>Airtel video call forwarding codes.</vt:lpstr>
      <vt:lpstr>Local emergency numbers.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Suri Babu Enubothu</cp:lastModifiedBy>
  <cp:revision>999</cp:revision>
  <dcterms:created xsi:type="dcterms:W3CDTF">2007-12-16T16:40:02Z</dcterms:created>
  <dcterms:modified xsi:type="dcterms:W3CDTF">2022-06-09T12:36:56Z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