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32"/>
  </p:notesMasterIdLst>
  <p:handoutMasterIdLst>
    <p:handoutMasterId r:id="rId33"/>
  </p:handoutMasterIdLst>
  <p:sldIdLst>
    <p:sldId id="343" r:id="rId2"/>
    <p:sldId id="540" r:id="rId3"/>
    <p:sldId id="448" r:id="rId4"/>
    <p:sldId id="465" r:id="rId5"/>
    <p:sldId id="549" r:id="rId6"/>
    <p:sldId id="425" r:id="rId7"/>
    <p:sldId id="456" r:id="rId8"/>
    <p:sldId id="458" r:id="rId9"/>
    <p:sldId id="454" r:id="rId10"/>
    <p:sldId id="541" r:id="rId11"/>
    <p:sldId id="460" r:id="rId12"/>
    <p:sldId id="462" r:id="rId13"/>
    <p:sldId id="464" r:id="rId14"/>
    <p:sldId id="467" r:id="rId15"/>
    <p:sldId id="529" r:id="rId16"/>
    <p:sldId id="530" r:id="rId17"/>
    <p:sldId id="531" r:id="rId18"/>
    <p:sldId id="523" r:id="rId19"/>
    <p:sldId id="550" r:id="rId20"/>
    <p:sldId id="553" r:id="rId21"/>
    <p:sldId id="543" r:id="rId22"/>
    <p:sldId id="547" r:id="rId23"/>
    <p:sldId id="554" r:id="rId24"/>
    <p:sldId id="555" r:id="rId25"/>
    <p:sldId id="556" r:id="rId26"/>
    <p:sldId id="426" r:id="rId27"/>
    <p:sldId id="544" r:id="rId28"/>
    <p:sldId id="545" r:id="rId29"/>
    <p:sldId id="557" r:id="rId30"/>
    <p:sldId id="423" r:id="rId3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533" autoAdjust="0"/>
  </p:normalViewPr>
  <p:slideViewPr>
    <p:cSldViewPr>
      <p:cViewPr varScale="1">
        <p:scale>
          <a:sx n="60" d="100"/>
          <a:sy n="60" d="100"/>
        </p:scale>
        <p:origin x="149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2/19/2026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0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3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0A7AE-8B9A-49F0-82DB-F5CAF8598A1B}" type="datetime1">
              <a:rPr lang="en-US" smtClean="0"/>
              <a:pPr>
                <a:defRPr/>
              </a:pPr>
              <a:t>2/19/2026</a:t>
            </a:fld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A9DA9-606B-4D4A-BBFB-D6C792500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0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  <p:sldLayoutId id="2147484392" r:id="rId12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 –Airtel, VI&amp; Reliance JIO ,BSNL(FDD/TDD) LTE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5BE96BA-7E38-452A-A230-45E25FB39E91}"/>
              </a:ext>
            </a:extLst>
          </p:cNvPr>
          <p:cNvSpPr txBox="1">
            <a:spLocks/>
          </p:cNvSpPr>
          <p:nvPr/>
        </p:nvSpPr>
        <p:spPr>
          <a:xfrm>
            <a:off x="478809" y="352863"/>
            <a:ext cx="8229600" cy="7318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r>
              <a:rPr lang="en-US" sz="2800" u="sng" dirty="0"/>
              <a:t>Airtel Band HO</a:t>
            </a:r>
          </a:p>
          <a:p>
            <a:endParaRPr lang="en-US" sz="2800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632C5-4B45-45D2-B5E3-53B9AA883EEA}"/>
              </a:ext>
            </a:extLst>
          </p:cNvPr>
          <p:cNvSpPr txBox="1"/>
          <p:nvPr/>
        </p:nvSpPr>
        <p:spPr>
          <a:xfrm>
            <a:off x="2304146" y="900035"/>
            <a:ext cx="4578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Band 3&lt;&gt;</a:t>
            </a:r>
            <a:r>
              <a:rPr lang="en-US" dirty="0"/>
              <a:t>40</a:t>
            </a:r>
            <a:r>
              <a:rPr lang="en-US" sz="1800" dirty="0"/>
              <a:t>&lt;&gt;41 Handover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0C81A-8D69-4FA8-A6F1-143E59BCB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269367"/>
            <a:ext cx="3086100" cy="5436233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3D8B8CE-2C6B-4229-B053-23B0C4B54B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430412"/>
              </p:ext>
            </p:extLst>
          </p:nvPr>
        </p:nvGraphicFramePr>
        <p:xfrm>
          <a:off x="334963" y="1816539"/>
          <a:ext cx="4116941" cy="252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492713" imgH="2546181" progId="Excel.Sheet.8">
                  <p:embed/>
                </p:oleObj>
              </mc:Choice>
              <mc:Fallback>
                <p:oleObj name="Worksheet" r:id="rId3" imgW="5492713" imgH="2546181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963" y="1816539"/>
                        <a:ext cx="4116941" cy="2526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B6A0C06-C9EE-4E81-B1D8-6D4687079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997090"/>
              </p:ext>
            </p:extLst>
          </p:nvPr>
        </p:nvGraphicFramePr>
        <p:xfrm>
          <a:off x="990600" y="4953000"/>
          <a:ext cx="91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5" imgW="914400" imgH="806400" progId="Excel.Sheet.8">
                  <p:embed/>
                </p:oleObj>
              </mc:Choice>
              <mc:Fallback>
                <p:oleObj name="Worksheet" showAsIcon="1" r:id="rId5" imgW="914400" imgH="8064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4953000"/>
                        <a:ext cx="9144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0771759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696550"/>
              </p:ext>
            </p:extLst>
          </p:nvPr>
        </p:nvGraphicFramePr>
        <p:xfrm>
          <a:off x="685800" y="838200"/>
          <a:ext cx="6477000" cy="762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8360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057469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66091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85919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811407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7490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8709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76.753115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30.750530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5334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Near Cell (Reliance JIO)</a:t>
            </a:r>
            <a:endParaRPr lang="en-I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142874" y="4263597"/>
            <a:ext cx="2167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-57dbm to -75dbm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4EDB7-3314-4AA0-BDDC-ED83D35DFF2B}"/>
              </a:ext>
            </a:extLst>
          </p:cNvPr>
          <p:cNvSpPr txBox="1"/>
          <p:nvPr/>
        </p:nvSpPr>
        <p:spPr>
          <a:xfrm flipH="1">
            <a:off x="235085" y="3429000"/>
            <a:ext cx="2075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Sector-25 D </a:t>
            </a:r>
          </a:p>
          <a:p>
            <a:r>
              <a:rPr lang="en-I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Chandigarh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983F1-6C1D-46C2-8883-25CD9E321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18" y="1600201"/>
            <a:ext cx="3165231" cy="495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B4558-4C54-4EEF-9FFE-089BF9865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51" y="1590783"/>
            <a:ext cx="3165231" cy="51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98761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5043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Edge Cell (Reliance JIO)</a:t>
            </a:r>
            <a:endParaRPr lang="en-I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8575294"/>
              </p:ext>
            </p:extLst>
          </p:nvPr>
        </p:nvGraphicFramePr>
        <p:xfrm>
          <a:off x="462844" y="1102499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76.752587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en-IN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30.749070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38948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941F0F3-7697-4A26-8BA1-C0FB510B881A}"/>
              </a:ext>
            </a:extLst>
          </p:cNvPr>
          <p:cNvSpPr txBox="1"/>
          <p:nvPr/>
        </p:nvSpPr>
        <p:spPr>
          <a:xfrm>
            <a:off x="178730" y="3933458"/>
            <a:ext cx="169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Sector-25 D</a:t>
            </a:r>
          </a:p>
          <a:p>
            <a:r>
              <a:rPr lang="en-I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Chandigarh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BAA39-959F-49DC-B93B-C7E90DEDBA2F}"/>
              </a:ext>
            </a:extLst>
          </p:cNvPr>
          <p:cNvSpPr txBox="1"/>
          <p:nvPr/>
        </p:nvSpPr>
        <p:spPr>
          <a:xfrm>
            <a:off x="122222" y="4782235"/>
            <a:ext cx="2163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7B0DC-836A-4C64-A0F9-B6B6225F5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436" y="1768867"/>
            <a:ext cx="3165231" cy="4913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111DE-68FE-4C6F-96F6-5CD2C6234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67" y="1768867"/>
            <a:ext cx="3165231" cy="49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08956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399" y="191483"/>
            <a:ext cx="5638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itchFamily="34" charset="0"/>
              </a:rPr>
              <a:t>Mixed Mobility:- JI0  Chandigarh </a:t>
            </a:r>
            <a:endParaRPr lang="en-IN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0" y="1600200"/>
            <a:ext cx="2514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969" y="3213556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-60dbm to -110dbm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057EA-9A02-4CCC-8520-A72881114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665" y="764570"/>
            <a:ext cx="4140239" cy="590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29143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0046F6-85BD-4B42-8A66-FA0E5F41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715000" cy="609600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JIO 4G Band Handover</a:t>
            </a:r>
            <a:endParaRPr lang="en-IN" sz="2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2C899-F63D-4296-8AD5-A7480434F6AC}"/>
              </a:ext>
            </a:extLst>
          </p:cNvPr>
          <p:cNvSpPr txBox="1"/>
          <p:nvPr/>
        </p:nvSpPr>
        <p:spPr>
          <a:xfrm>
            <a:off x="1981200" y="807293"/>
            <a:ext cx="37440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Band 3&lt;&gt;5&lt;&gt;40 Handover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8B08A3-73A8-41BF-9C31-27E889C6B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881" y="1219200"/>
            <a:ext cx="3723680" cy="5334000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E819F32-0D87-42CC-AAE4-D54BD7A51A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550984"/>
              </p:ext>
            </p:extLst>
          </p:nvPr>
        </p:nvGraphicFramePr>
        <p:xfrm>
          <a:off x="302232" y="2057400"/>
          <a:ext cx="437508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492713" imgH="2546181" progId="Excel.Sheet.8">
                  <p:embed/>
                </p:oleObj>
              </mc:Choice>
              <mc:Fallback>
                <p:oleObj name="Worksheet" r:id="rId3" imgW="5492713" imgH="2546181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232" y="2057400"/>
                        <a:ext cx="4375080" cy="281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2291FAD-D092-4035-BEDB-70052D0026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371624"/>
              </p:ext>
            </p:extLst>
          </p:nvPr>
        </p:nvGraphicFramePr>
        <p:xfrm>
          <a:off x="1958941" y="5105400"/>
          <a:ext cx="91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5" imgW="914400" imgH="806400" progId="Excel.Sheet.8">
                  <p:embed/>
                </p:oleObj>
              </mc:Choice>
              <mc:Fallback>
                <p:oleObj name="Worksheet" showAsIcon="1" r:id="rId5" imgW="914400" imgH="8064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8941" y="5105400"/>
                        <a:ext cx="9144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8681732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Near Cell VI: </a:t>
            </a:r>
            <a:br>
              <a:rPr lang="en-US" sz="4000" dirty="0">
                <a:latin typeface="Calibri" pitchFamily="34" charset="0"/>
                <a:cs typeface="Calibri" pitchFamily="34" charset="0"/>
              </a:rPr>
            </a:b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7EAE5CF0-6F51-4F55-8470-FBAE67E354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823569"/>
              </p:ext>
            </p:extLst>
          </p:nvPr>
        </p:nvGraphicFramePr>
        <p:xfrm>
          <a:off x="462844" y="1102499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76.756809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30.751254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40090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11350E-D5B7-4088-876F-5A42ACDFC0D9}"/>
              </a:ext>
            </a:extLst>
          </p:cNvPr>
          <p:cNvSpPr txBox="1"/>
          <p:nvPr/>
        </p:nvSpPr>
        <p:spPr>
          <a:xfrm>
            <a:off x="184960" y="4267199"/>
            <a:ext cx="169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Sector-25 D</a:t>
            </a:r>
          </a:p>
          <a:p>
            <a:r>
              <a:rPr lang="en-I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Chandigarh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97242-BB0E-4F19-B08E-AEA13DA7640A}"/>
              </a:ext>
            </a:extLst>
          </p:cNvPr>
          <p:cNvSpPr txBox="1"/>
          <p:nvPr/>
        </p:nvSpPr>
        <p:spPr>
          <a:xfrm>
            <a:off x="180679" y="5254756"/>
            <a:ext cx="195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-65dbm to -75dbm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93AFE5-6366-45AF-A371-EB91FF1F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20" y="1808780"/>
            <a:ext cx="3351698" cy="3889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4BC6D-AB6E-4ADC-A6D3-1D9B081DD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790272"/>
            <a:ext cx="3276600" cy="49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5882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Cell Edge VI: </a:t>
            </a:r>
            <a:br>
              <a:rPr lang="en-US" sz="4000" dirty="0">
                <a:latin typeface="Calibri" pitchFamily="34" charset="0"/>
                <a:cs typeface="Calibri" pitchFamily="34" charset="0"/>
              </a:rPr>
            </a:b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A901AC99-3A70-4D62-BC02-649F957A0B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701630"/>
              </p:ext>
            </p:extLst>
          </p:nvPr>
        </p:nvGraphicFramePr>
        <p:xfrm>
          <a:off x="330532" y="967397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 cell(EC)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76.755243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30.751842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-96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40090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767470-DD44-4BCE-A8CE-DBBA2EB4C4DC}"/>
              </a:ext>
            </a:extLst>
          </p:cNvPr>
          <p:cNvSpPr txBox="1"/>
          <p:nvPr/>
        </p:nvSpPr>
        <p:spPr>
          <a:xfrm>
            <a:off x="152400" y="5791200"/>
            <a:ext cx="206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-95dbm to -105dbm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53F10-2155-4B10-AD10-172E6F50C882}"/>
              </a:ext>
            </a:extLst>
          </p:cNvPr>
          <p:cNvSpPr txBox="1"/>
          <p:nvPr/>
        </p:nvSpPr>
        <p:spPr>
          <a:xfrm>
            <a:off x="152400" y="4800600"/>
            <a:ext cx="169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Sector-25 D</a:t>
            </a:r>
          </a:p>
          <a:p>
            <a:r>
              <a:rPr lang="en-I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Chandigarh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5FA213-A421-49BB-94E4-ECF1C2ED9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600" y="1617498"/>
            <a:ext cx="3086100" cy="4273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05563E-2401-4135-9B36-DB76DA251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700" y="1617497"/>
            <a:ext cx="3086100" cy="52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8588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Mixed coverage area Vodafone: 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endParaRPr lang="en-IN" sz="1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AD9B2-E4A3-4379-8F89-ED0FDEB6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75" y="1168159"/>
            <a:ext cx="3086100" cy="5361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CB613B-9963-4124-BBDD-16DCAB17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775" y="1168159"/>
            <a:ext cx="3086100" cy="5361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6A2594-1240-4C4B-8A23-3179C3C593FF}"/>
              </a:ext>
            </a:extLst>
          </p:cNvPr>
          <p:cNvSpPr txBox="1"/>
          <p:nvPr/>
        </p:nvSpPr>
        <p:spPr>
          <a:xfrm>
            <a:off x="533400" y="3276600"/>
            <a:ext cx="2031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Sector-25 D</a:t>
            </a:r>
          </a:p>
          <a:p>
            <a:r>
              <a:rPr lang="en-US" b="1" dirty="0"/>
              <a:t>Chandigarh</a:t>
            </a:r>
          </a:p>
        </p:txBody>
      </p:sp>
    </p:spTree>
    <p:extLst>
      <p:ext uri="{BB962C8B-B14F-4D97-AF65-F5344CB8AC3E}">
        <p14:creationId xmlns:p14="http://schemas.microsoft.com/office/powerpoint/2010/main" val="1313581672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2800" dirty="0"/>
            </a:br>
            <a:r>
              <a:rPr lang="en-US" sz="2800" dirty="0"/>
              <a:t>      </a:t>
            </a:r>
            <a:r>
              <a:rPr lang="en-US" sz="2800" dirty="0" err="1"/>
              <a:t>VIBand</a:t>
            </a:r>
            <a:r>
              <a:rPr lang="en-US" sz="2800" dirty="0"/>
              <a:t> 3&lt;&gt;41 Handover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A3BB92-1E44-49F8-8CB0-1A8D9526E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219200"/>
            <a:ext cx="3723680" cy="5530921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F011ED-3177-4DB6-B233-707F90D6D6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017844"/>
              </p:ext>
            </p:extLst>
          </p:nvPr>
        </p:nvGraphicFramePr>
        <p:xfrm>
          <a:off x="381000" y="2133600"/>
          <a:ext cx="47244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492713" imgH="1435027" progId="Excel.Sheet.8">
                  <p:embed/>
                </p:oleObj>
              </mc:Choice>
              <mc:Fallback>
                <p:oleObj name="Worksheet" r:id="rId4" imgW="5492713" imgH="143502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2133600"/>
                        <a:ext cx="4724400" cy="204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539D850-4D37-4C49-9FAB-888DC44244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218274"/>
              </p:ext>
            </p:extLst>
          </p:nvPr>
        </p:nvGraphicFramePr>
        <p:xfrm>
          <a:off x="2057400" y="4800600"/>
          <a:ext cx="91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6" imgW="914400" imgH="806400" progId="Excel.Sheet.8">
                  <p:embed/>
                </p:oleObj>
              </mc:Choice>
              <mc:Fallback>
                <p:oleObj name="Worksheet" showAsIcon="1" r:id="rId6" imgW="914400" imgH="8064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57400" y="4800600"/>
                        <a:ext cx="9144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2501192"/>
      </p:ext>
    </p:extLst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3784-8BF2-4DAE-B3F3-A033FE88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9" y="228600"/>
            <a:ext cx="9448800" cy="114300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r>
              <a:rPr lang="en-US" sz="4400" dirty="0"/>
              <a:t>   G net Tracker Drive Route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50C9F-76A4-411A-81FF-B3027CF71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338638"/>
            <a:ext cx="3086100" cy="5322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CD18A5-224A-4CD1-9544-68F033060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338638"/>
            <a:ext cx="3086100" cy="53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0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IN" sz="2400" b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Information:</a:t>
            </a:r>
            <a:endParaRPr lang="en-US" sz="2400" b="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920937"/>
              </p:ext>
            </p:extLst>
          </p:nvPr>
        </p:nvGraphicFramePr>
        <p:xfrm>
          <a:off x="273978" y="2457494"/>
          <a:ext cx="8458200" cy="1013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3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Operator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JIO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4G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6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MCC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405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6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MNC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867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APN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Jionet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627603"/>
              </p:ext>
            </p:extLst>
          </p:nvPr>
        </p:nvGraphicFramePr>
        <p:xfrm>
          <a:off x="273978" y="1134138"/>
          <a:ext cx="8458200" cy="1029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5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Operator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Airtel 4G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9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MCC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404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4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MNC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2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APN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Airtelgprs.com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189029"/>
              </p:ext>
            </p:extLst>
          </p:nvPr>
        </p:nvGraphicFramePr>
        <p:xfrm>
          <a:off x="185363" y="3763915"/>
          <a:ext cx="8458200" cy="1029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5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Operator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baseline="0" dirty="0">
                          <a:effectLst/>
                        </a:rPr>
                        <a:t>VI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MCC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404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4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MNC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2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APN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Internet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B0F525-5857-46FA-96C4-31A510236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934440"/>
              </p:ext>
            </p:extLst>
          </p:nvPr>
        </p:nvGraphicFramePr>
        <p:xfrm>
          <a:off x="185363" y="5086218"/>
          <a:ext cx="8458200" cy="1029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5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Operator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BSNL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MCC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404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4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MNC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APN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bsnlnet</a:t>
                      </a:r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1A2F1-6A3F-4FC1-9B70-84C0EC4DF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55" y="1143000"/>
            <a:ext cx="8674689" cy="541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B26DD5-188B-4491-A03F-39843B29384C}"/>
              </a:ext>
            </a:extLst>
          </p:cNvPr>
          <p:cNvSpPr txBox="1"/>
          <p:nvPr/>
        </p:nvSpPr>
        <p:spPr>
          <a:xfrm>
            <a:off x="1143000" y="304800"/>
            <a:ext cx="4515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Google Drive Route</a:t>
            </a:r>
          </a:p>
        </p:txBody>
      </p:sp>
    </p:spTree>
    <p:extLst>
      <p:ext uri="{BB962C8B-B14F-4D97-AF65-F5344CB8AC3E}">
        <p14:creationId xmlns:p14="http://schemas.microsoft.com/office/powerpoint/2010/main" val="3355871001"/>
      </p:ext>
    </p:extLst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17087-9966-BDB7-5F52-C974C4A1D099}"/>
              </a:ext>
            </a:extLst>
          </p:cNvPr>
          <p:cNvSpPr txBox="1"/>
          <p:nvPr/>
        </p:nvSpPr>
        <p:spPr>
          <a:xfrm>
            <a:off x="3517" y="605135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Cell, Airtel Operator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ED6F5-C6DF-6403-781E-46564BC1BA29}"/>
              </a:ext>
            </a:extLst>
          </p:cNvPr>
          <p:cNvSpPr txBox="1"/>
          <p:nvPr/>
        </p:nvSpPr>
        <p:spPr>
          <a:xfrm>
            <a:off x="0" y="1066800"/>
            <a:ext cx="90678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- 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30.73511, 76.76774 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Airtel 5G NSA network - </a:t>
            </a:r>
            <a:r>
              <a:rPr lang="en-IN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Throughput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</a:t>
            </a:r>
            <a:r>
              <a:rPr lang="en-IN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Achieved 700 Mbps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D99C9E-4C2C-2343-A95E-A0489429F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2209800"/>
            <a:ext cx="8439150" cy="4333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4CFFC8E4-5B84-B0FF-5FD9-0E449DB3F5C1}"/>
              </a:ext>
            </a:extLst>
          </p:cNvPr>
          <p:cNvSpPr/>
          <p:nvPr/>
        </p:nvSpPr>
        <p:spPr>
          <a:xfrm>
            <a:off x="4724400" y="3276600"/>
            <a:ext cx="914400" cy="457200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998A7-B2FE-427D-C3D3-F8BDFF6228B9}"/>
              </a:ext>
            </a:extLst>
          </p:cNvPr>
          <p:cNvSpPr txBox="1"/>
          <p:nvPr/>
        </p:nvSpPr>
        <p:spPr>
          <a:xfrm>
            <a:off x="5638801" y="3200401"/>
            <a:ext cx="311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AIRTEL THROUGHPUT GOOD COVERAGE</a:t>
            </a:r>
          </a:p>
        </p:txBody>
      </p:sp>
    </p:spTree>
    <p:extLst>
      <p:ext uri="{BB962C8B-B14F-4D97-AF65-F5344CB8AC3E}">
        <p14:creationId xmlns:p14="http://schemas.microsoft.com/office/powerpoint/2010/main" val="1682910912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5DDB00-A1A3-A3F4-C5E9-7155C67005E1}"/>
              </a:ext>
            </a:extLst>
          </p:cNvPr>
          <p:cNvSpPr txBox="1"/>
          <p:nvPr/>
        </p:nvSpPr>
        <p:spPr>
          <a:xfrm>
            <a:off x="156411" y="757535"/>
            <a:ext cx="5531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NR to LTE Handover ,Airtel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06BC1-98AD-A04D-4AF5-FA7AA2B1624C}"/>
              </a:ext>
            </a:extLst>
          </p:cNvPr>
          <p:cNvSpPr txBox="1"/>
          <p:nvPr/>
        </p:nvSpPr>
        <p:spPr>
          <a:xfrm>
            <a:off x="152400" y="1219200"/>
            <a:ext cx="8763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Lat. 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Google Sans"/>
              </a:rPr>
              <a:t>30.7388831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, Long. </a:t>
            </a:r>
            <a:r>
              <a:rPr lang="en-US" sz="2000" b="0" i="0" dirty="0">
                <a:solidFill>
                  <a:srgbClr val="1F1F1F"/>
                </a:solidFill>
                <a:effectLst/>
                <a:latin typeface="Google Sans"/>
              </a:rPr>
              <a:t>76.783419</a:t>
            </a:r>
            <a:b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Location –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 17 C Chandigarh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–Band Handover, Weak coverage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95B65-D6FA-37A5-0078-CB064F7DF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362200"/>
            <a:ext cx="8763000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141AED56-6BB6-5739-718F-DC5D09C79120}"/>
              </a:ext>
            </a:extLst>
          </p:cNvPr>
          <p:cNvSpPr/>
          <p:nvPr/>
        </p:nvSpPr>
        <p:spPr>
          <a:xfrm>
            <a:off x="3048000" y="5562600"/>
            <a:ext cx="1219200" cy="457200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70F68-20B1-653E-CBEF-0B740D3D5692}"/>
              </a:ext>
            </a:extLst>
          </p:cNvPr>
          <p:cNvSpPr txBox="1"/>
          <p:nvPr/>
        </p:nvSpPr>
        <p:spPr>
          <a:xfrm>
            <a:off x="4572000" y="5458362"/>
            <a:ext cx="4191000" cy="64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NR To LTE and LTE To NR Handover</a:t>
            </a:r>
          </a:p>
        </p:txBody>
      </p:sp>
    </p:spTree>
    <p:extLst>
      <p:ext uri="{BB962C8B-B14F-4D97-AF65-F5344CB8AC3E}">
        <p14:creationId xmlns:p14="http://schemas.microsoft.com/office/powerpoint/2010/main" val="997191846"/>
      </p:ext>
    </p:extLst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A837F-601E-4555-8ED3-610E74F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7315200" cy="1371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CAFD2-DD69-7956-2561-6D95B1928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9" y="898525"/>
            <a:ext cx="2858911" cy="5934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CD91C-96AE-2819-8596-243A52697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898524"/>
            <a:ext cx="3056114" cy="5883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EAB2F0-A3F2-074D-F78E-51DF80910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781" y="898524"/>
            <a:ext cx="2858911" cy="58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69727"/>
      </p:ext>
    </p:extLst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17087-9966-BDB7-5F52-C974C4A1D099}"/>
              </a:ext>
            </a:extLst>
          </p:cNvPr>
          <p:cNvSpPr txBox="1"/>
          <p:nvPr/>
        </p:nvSpPr>
        <p:spPr>
          <a:xfrm>
            <a:off x="3517" y="605135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Cell, Airtel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ED6F5-C6DF-6403-781E-46564BC1BA29}"/>
              </a:ext>
            </a:extLst>
          </p:cNvPr>
          <p:cNvSpPr txBox="1"/>
          <p:nvPr/>
        </p:nvSpPr>
        <p:spPr>
          <a:xfrm>
            <a:off x="0" y="1066800"/>
            <a:ext cx="6549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-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30.7284126° N, 76.7672529° E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Airtel 5G NSA network 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Good Throughput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85590-F21A-BD03-7AF8-3715D836C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82463"/>
            <a:ext cx="8382000" cy="41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40176"/>
      </p:ext>
    </p:extLst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5DDB00-A1A3-A3F4-C5E9-7155C67005E1}"/>
              </a:ext>
            </a:extLst>
          </p:cNvPr>
          <p:cNvSpPr txBox="1"/>
          <p:nvPr/>
        </p:nvSpPr>
        <p:spPr>
          <a:xfrm>
            <a:off x="156411" y="757535"/>
            <a:ext cx="5531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to 4G Handover ,Airtel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06BC1-98AD-A04D-4AF5-FA7AA2B1624C}"/>
              </a:ext>
            </a:extLst>
          </p:cNvPr>
          <p:cNvSpPr txBox="1"/>
          <p:nvPr/>
        </p:nvSpPr>
        <p:spPr>
          <a:xfrm>
            <a:off x="152400" y="1219200"/>
            <a:ext cx="533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Lat. 30.7214744 &amp; Long. 76.7725953 to </a:t>
            </a:r>
            <a:b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Location –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City center Sector 34B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–Band Handover ,Weak coverage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45530-4779-FBD6-EF3B-9724D0C0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62200"/>
            <a:ext cx="8305799" cy="42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53099"/>
      </p:ext>
    </p:extLst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8A25FE-A221-0319-36E5-32785E63DC1A}"/>
              </a:ext>
            </a:extLst>
          </p:cNvPr>
          <p:cNvSpPr txBox="1"/>
          <p:nvPr/>
        </p:nvSpPr>
        <p:spPr>
          <a:xfrm>
            <a:off x="228600" y="369556"/>
            <a:ext cx="4579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to 4G Handover, Jio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24E58-B0E0-5BE9-4528-8501FD5BB3C9}"/>
              </a:ext>
            </a:extLst>
          </p:cNvPr>
          <p:cNvSpPr txBox="1"/>
          <p:nvPr/>
        </p:nvSpPr>
        <p:spPr>
          <a:xfrm>
            <a:off x="228600" y="1032299"/>
            <a:ext cx="4953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Lat/Long : 30.727179° N, 76.768945° 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5G to 4G Handover, Jio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337D25-DA8C-8FE8-33F8-38D38EE6D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42007"/>
            <a:ext cx="7620000" cy="41758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20BA5-F8EC-E2B9-41BD-1A7F7DDCFB2F}"/>
              </a:ext>
            </a:extLst>
          </p:cNvPr>
          <p:cNvSpPr txBox="1"/>
          <p:nvPr/>
        </p:nvSpPr>
        <p:spPr>
          <a:xfrm>
            <a:off x="4572000" y="3581400"/>
            <a:ext cx="1219200" cy="4001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5G to 4G     Handover</a:t>
            </a:r>
          </a:p>
        </p:txBody>
      </p:sp>
    </p:spTree>
  </p:cSld>
  <p:clrMapOvr>
    <a:masterClrMapping/>
  </p:clrMapOvr>
  <p:transition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525DCF-5D11-7C2E-CAF4-5AFFA40B2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143000"/>
            <a:ext cx="4648200" cy="1143000"/>
          </a:xfrm>
        </p:spPr>
        <p:txBody>
          <a:bodyPr/>
          <a:lstStyle/>
          <a:p>
            <a:pPr marL="109537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Lat long –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30.737307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° N, </a:t>
            </a:r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76.781165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° E</a:t>
            </a:r>
            <a:b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Location –</a:t>
            </a:r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Sector 17, Chandigarh,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India</a:t>
            </a:r>
            <a:b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Specification –VI 4G  </a:t>
            </a: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5DBE4-1B31-92E7-F879-32D9FC4F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4G</a:t>
            </a:r>
            <a:endParaRPr lang="en-IN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FBEAC-66AD-73C0-B3B2-8407FB26E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77" y="846138"/>
            <a:ext cx="3657600" cy="1933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7FCBD4-1E5B-B572-2266-7BD8DB30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71800"/>
            <a:ext cx="7848600" cy="352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8175"/>
      </p:ext>
    </p:extLst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062B02-D9CA-8A2E-BD3C-B6ABC75D3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6800"/>
            <a:ext cx="8610600" cy="4940300"/>
          </a:xfrm>
        </p:spPr>
        <p:txBody>
          <a:bodyPr/>
          <a:lstStyle/>
          <a:p>
            <a:pPr marL="109537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Lat Long- 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30.729044</a:t>
            </a:r>
            <a:r>
              <a:rPr lang="en-IN" sz="20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 7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6.772141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Location- </a:t>
            </a:r>
            <a:r>
              <a:rPr lang="en-US" sz="18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near Aroma Taxi Stand, Sector 22C, Sector 22, </a:t>
            </a:r>
          </a:p>
          <a:p>
            <a:pPr marL="109537" indent="0">
              <a:buNone/>
            </a:pPr>
            <a:r>
              <a:rPr lang="en-US" sz="18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Handover :- Himalaya Marg, Near sector 22C</a:t>
            </a:r>
            <a:endParaRPr lang="en-I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2AA7F0-CFBF-F778-2090-7226BF16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458200" cy="103663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 4G FDD COVERAGE</a:t>
            </a:r>
            <a:endParaRPr lang="en-IN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E6139-BAC9-0DD1-83E1-916E7F37A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23" y="2358401"/>
            <a:ext cx="3912578" cy="4165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861212-E1B1-DAEB-C9B8-6BF92E236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1" y="2397143"/>
            <a:ext cx="3713746" cy="4126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4B5FF4-A537-539A-A0CD-223104E44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637" y="702528"/>
            <a:ext cx="3352800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02216"/>
      </p:ext>
    </p:extLst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A837F-601E-4555-8ED3-610E74F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7315200" cy="1371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DRIVE ROUTE: Chandigarh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4DB6E-3E28-7F70-4245-075CAC9EB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09644"/>
            <a:ext cx="2667000" cy="5563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19E5E-E177-3AAB-305A-16FBA2C6E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109644"/>
            <a:ext cx="2819400" cy="5563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F71FF9-32EB-487F-65E8-80F61B9C2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1143641"/>
            <a:ext cx="3009900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02240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rmAutofit fontScale="90000"/>
          </a:bodyPr>
          <a:lstStyle/>
          <a:p>
            <a:r>
              <a:rPr lang="en-IN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1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540539"/>
              </p:ext>
            </p:extLst>
          </p:nvPr>
        </p:nvGraphicFramePr>
        <p:xfrm>
          <a:off x="762000" y="1143000"/>
          <a:ext cx="7543800" cy="4888089"/>
        </p:xfrm>
        <a:graphic>
          <a:graphicData uri="http://schemas.openxmlformats.org/drawingml/2006/table">
            <a:tbl>
              <a:tblPr/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0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Airtel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70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Website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: http://www.airtel.com/</a:t>
                      </a:r>
                      <a:b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WAP APN: 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airtelgprs.com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02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51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Both FDD and TDD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LTE 2300 MHz, 2500 MHz – TDD(Band 40, BAND 41)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LTE 1800 – FDD(Band 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51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check MDN: *282#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Balance check: *123#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Data Balance check: *121*114#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VoLTE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39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Supported (CSFB to 2G)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hee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066800"/>
            <a:ext cx="8229600" cy="33528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buNone/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pPr marL="109537" indent="0" algn="ctr">
              <a:spcBef>
                <a:spcPct val="50000"/>
              </a:spcBef>
              <a:buNone/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			</a:t>
            </a:r>
            <a: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THANK YOU</a:t>
            </a:r>
            <a:b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endParaRPr lang="en-US" sz="6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19F79B-E149-4B7D-BD30-1BD37ED62E9A}"/>
              </a:ext>
            </a:extLst>
          </p:cNvPr>
          <p:cNvSpPr/>
          <p:nvPr/>
        </p:nvSpPr>
        <p:spPr>
          <a:xfrm>
            <a:off x="2590800" y="5214584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</p:txBody>
      </p:sp>
    </p:spTree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rmAutofit fontScale="90000"/>
          </a:bodyPr>
          <a:lstStyle/>
          <a:p>
            <a:r>
              <a:rPr lang="en-IN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2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616005"/>
              </p:ext>
            </p:extLst>
          </p:nvPr>
        </p:nvGraphicFramePr>
        <p:xfrm>
          <a:off x="762000" y="1066801"/>
          <a:ext cx="7696200" cy="4876803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0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RELIANCE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JIO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Website:</a:t>
                      </a:r>
                      <a:r>
                        <a:rPr lang="en-IN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N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http://www.jio.com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WAP APN</a:t>
                      </a:r>
                      <a:r>
                        <a:rPr lang="en-IN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IN" sz="16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jionet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867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78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Both FDD and TDD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2300 MHz –TDD(Band 40)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850 MHz – FDD(Band 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098732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1800 MHz –FDD(Band 3)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78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66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80120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rmAutofit fontScale="90000"/>
          </a:bodyPr>
          <a:lstStyle/>
          <a:p>
            <a:r>
              <a:rPr lang="en-IN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3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332277"/>
              </p:ext>
            </p:extLst>
          </p:nvPr>
        </p:nvGraphicFramePr>
        <p:xfrm>
          <a:off x="762000" y="1066801"/>
          <a:ext cx="7696200" cy="4876803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0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Website:</a:t>
                      </a:r>
                      <a:r>
                        <a:rPr lang="en-IN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N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http://www.myvi.in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WAP APN</a:t>
                      </a:r>
                      <a:r>
                        <a:rPr lang="en-IN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Internet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78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Both FDD and TDD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2300 MHz –TDD(Band 41)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850 MHz – FDD(Band 8)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098732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1800 MHz –FDD(Band 3)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78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check MDN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*199#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Balance check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Data Balance check: 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66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2G/3G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525859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790700"/>
            <a:ext cx="8001000" cy="3276600"/>
          </a:xfrm>
        </p:spPr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  <a:cs typeface="Calibri" pitchFamily="34" charset="0"/>
              </a:rPr>
              <a:t>Near Cell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:-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itchFamily="34" charset="0"/>
              </a:rPr>
              <a:t>Stationary: RSRP : -65dbm to -75dbm  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itchFamily="34" charset="0"/>
              </a:rPr>
              <a:t>Cell Edge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:-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itchFamily="34" charset="0"/>
              </a:rPr>
              <a:t>Stationary: RSRP : -95dbm to -110dbm   </a:t>
            </a:r>
            <a:endParaRPr lang="en-US" sz="2800" dirty="0">
              <a:latin typeface="Calibri" panose="020F0502020204030204" pitchFamily="34" charset="0"/>
              <a:cs typeface="Calibri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itchFamily="34" charset="0"/>
              </a:rPr>
              <a:t>Mixed     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:-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itchFamily="34" charset="0"/>
              </a:rPr>
              <a:t>Mobility:    RSRP :  -65dbm to -110dbm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01000" cy="533400"/>
          </a:xfrm>
        </p:spPr>
        <p:txBody>
          <a:bodyPr>
            <a:noAutofit/>
          </a:bodyPr>
          <a:lstStyle/>
          <a:p>
            <a:r>
              <a:rPr lang="en-US" sz="4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</a:p>
        </p:txBody>
      </p:sp>
    </p:spTree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6088739"/>
              </p:ext>
            </p:extLst>
          </p:nvPr>
        </p:nvGraphicFramePr>
        <p:xfrm>
          <a:off x="874543" y="1032160"/>
          <a:ext cx="6293902" cy="8648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6657">
                  <a:extLst>
                    <a:ext uri="{9D8B030D-6E8A-4147-A177-3AD203B41FA5}">
                      <a16:colId xmlns:a16="http://schemas.microsoft.com/office/drawing/2014/main" val="30300464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1984144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921169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2654364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446168895"/>
                    </a:ext>
                  </a:extLst>
                </a:gridCol>
                <a:gridCol w="1910645">
                  <a:extLst>
                    <a:ext uri="{9D8B030D-6E8A-4147-A177-3AD203B41FA5}">
                      <a16:colId xmlns:a16="http://schemas.microsoft.com/office/drawing/2014/main" val="3701289311"/>
                    </a:ext>
                  </a:extLst>
                </a:gridCol>
              </a:tblGrid>
              <a:tr h="491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cell(NC)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FDD E-ARFCN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939224"/>
                  </a:ext>
                </a:extLst>
              </a:tr>
              <a:tr h="3730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76.750983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30.74897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093205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7848600" cy="6096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Near Cell (Airtel)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558" y="4572000"/>
            <a:ext cx="167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-65dbm to 75dbm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239A6D-0BA7-4C6C-B0A7-E9BA9ACF4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408" y="1897053"/>
            <a:ext cx="3086100" cy="4789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C7426-B31E-4D2C-BE15-39E6304F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357" y="1910992"/>
            <a:ext cx="3086100" cy="4916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75BC5-9E8D-47EF-A2A3-2E63682585BC}"/>
              </a:ext>
            </a:extLst>
          </p:cNvPr>
          <p:cNvSpPr txBox="1"/>
          <p:nvPr/>
        </p:nvSpPr>
        <p:spPr>
          <a:xfrm>
            <a:off x="264558" y="3368578"/>
            <a:ext cx="1805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Sector-25 D </a:t>
            </a:r>
          </a:p>
          <a:p>
            <a:r>
              <a:rPr lang="en-I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Chandigarh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13748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845056"/>
              </p:ext>
            </p:extLst>
          </p:nvPr>
        </p:nvGraphicFramePr>
        <p:xfrm>
          <a:off x="914402" y="1066841"/>
          <a:ext cx="6629397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972">
                  <a:extLst>
                    <a:ext uri="{9D8B030D-6E8A-4147-A177-3AD203B41FA5}">
                      <a16:colId xmlns:a16="http://schemas.microsoft.com/office/drawing/2014/main" val="3398572702"/>
                    </a:ext>
                  </a:extLst>
                </a:gridCol>
                <a:gridCol w="997974">
                  <a:extLst>
                    <a:ext uri="{9D8B030D-6E8A-4147-A177-3AD203B41FA5}">
                      <a16:colId xmlns:a16="http://schemas.microsoft.com/office/drawing/2014/main" val="2916790836"/>
                    </a:ext>
                  </a:extLst>
                </a:gridCol>
                <a:gridCol w="1283109">
                  <a:extLst>
                    <a:ext uri="{9D8B030D-6E8A-4147-A177-3AD203B41FA5}">
                      <a16:colId xmlns:a16="http://schemas.microsoft.com/office/drawing/2014/main" val="248206799"/>
                    </a:ext>
                  </a:extLst>
                </a:gridCol>
                <a:gridCol w="926691">
                  <a:extLst>
                    <a:ext uri="{9D8B030D-6E8A-4147-A177-3AD203B41FA5}">
                      <a16:colId xmlns:a16="http://schemas.microsoft.com/office/drawing/2014/main" val="323449267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val="4262851045"/>
                    </a:ext>
                  </a:extLst>
                </a:gridCol>
                <a:gridCol w="1568245">
                  <a:extLst>
                    <a:ext uri="{9D8B030D-6E8A-4147-A177-3AD203B41FA5}">
                      <a16:colId xmlns:a16="http://schemas.microsoft.com/office/drawing/2014/main" val="300605489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cell(EC)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97162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76.754003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30.748814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244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90500"/>
            <a:ext cx="7924800" cy="4953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Edge Cell (Airtel)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1890" y="431246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  <a:p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8F1502-4284-4989-8B1F-74BA979ED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522" y="1728240"/>
            <a:ext cx="30861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74FC6A-860D-4EA5-A401-28863ED8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422" y="1728240"/>
            <a:ext cx="3086100" cy="4939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6500A2-A630-49A6-B525-61959B196CD7}"/>
              </a:ext>
            </a:extLst>
          </p:cNvPr>
          <p:cNvSpPr txBox="1"/>
          <p:nvPr/>
        </p:nvSpPr>
        <p:spPr>
          <a:xfrm>
            <a:off x="381000" y="3276600"/>
            <a:ext cx="1805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Sector-25 D </a:t>
            </a:r>
          </a:p>
          <a:p>
            <a:r>
              <a:rPr lang="en-I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Chandigarh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963058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" y="228600"/>
            <a:ext cx="541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itchFamily="34" charset="0"/>
              </a:rPr>
              <a:t>Mixed Mobility:- Airtel (Chandigarh )</a:t>
            </a:r>
            <a:endParaRPr lang="en-IN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1600200"/>
            <a:ext cx="2514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>
          <a:xfrm>
            <a:off x="5105400" y="6208507"/>
            <a:ext cx="3733800" cy="839787"/>
          </a:xfrm>
        </p:spPr>
        <p:txBody>
          <a:bodyPr/>
          <a:lstStyle/>
          <a:p>
            <a:pPr marL="109537" indent="0">
              <a:buNone/>
            </a:pPr>
            <a:r>
              <a:rPr lang="en-US" sz="1800" b="1" dirty="0">
                <a:latin typeface="Calibri" panose="020F0502020204030204" pitchFamily="34" charset="0"/>
                <a:cs typeface="Calibri" pitchFamily="34" charset="0"/>
              </a:rPr>
              <a:t>RSRP:</a:t>
            </a:r>
            <a:r>
              <a:rPr lang="en-US" sz="1800" dirty="0">
                <a:latin typeface="Calibri" panose="020F0502020204030204" pitchFamily="34" charset="0"/>
                <a:cs typeface="Calibri" pitchFamily="34" charset="0"/>
              </a:rPr>
              <a:t> -60dbm to -110dbm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77FC1-EF76-41C7-BDFC-12ECA197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739" y="848009"/>
            <a:ext cx="3086100" cy="563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5E96C5-0685-46F4-9AEC-8FC8A2B75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639" y="848009"/>
            <a:ext cx="3086100" cy="563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96EB2-19FE-4E63-A58C-4919C9D836E9}"/>
              </a:ext>
            </a:extLst>
          </p:cNvPr>
          <p:cNvSpPr txBox="1"/>
          <p:nvPr/>
        </p:nvSpPr>
        <p:spPr>
          <a:xfrm>
            <a:off x="160510" y="2967335"/>
            <a:ext cx="1805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Sector-25 D </a:t>
            </a:r>
          </a:p>
          <a:p>
            <a:r>
              <a:rPr lang="en-I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Chandigarh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25621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16508</TotalTime>
  <Words>844</Words>
  <Application>Microsoft Office PowerPoint</Application>
  <PresentationFormat>On-screen Show (4:3)</PresentationFormat>
  <Paragraphs>275</Paragraphs>
  <Slides>30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Cambria</vt:lpstr>
      <vt:lpstr>Google Sans</vt:lpstr>
      <vt:lpstr>Lucida Sans Unicode</vt:lpstr>
      <vt:lpstr>Times New Roman</vt:lpstr>
      <vt:lpstr>Verdana</vt:lpstr>
      <vt:lpstr>Wingdings 2</vt:lpstr>
      <vt:lpstr>Wingdings 3</vt:lpstr>
      <vt:lpstr>Concourse</vt:lpstr>
      <vt:lpstr>Worksheet</vt:lpstr>
      <vt:lpstr>MARQUIS TECHNOLOGIES  </vt:lpstr>
      <vt:lpstr>Operator Information:</vt:lpstr>
      <vt:lpstr>Operator Information 1</vt:lpstr>
      <vt:lpstr>Operator Information 2</vt:lpstr>
      <vt:lpstr>Operator Information 3</vt:lpstr>
      <vt:lpstr>Drive Route</vt:lpstr>
      <vt:lpstr>Near Cell (Airtel)</vt:lpstr>
      <vt:lpstr>Edge Cell (Airtel)</vt:lpstr>
      <vt:lpstr>PowerPoint Presentation</vt:lpstr>
      <vt:lpstr>PowerPoint Presentation</vt:lpstr>
      <vt:lpstr>Near Cell (Reliance JIO)</vt:lpstr>
      <vt:lpstr>PowerPoint Presentation</vt:lpstr>
      <vt:lpstr>PowerPoint Presentation</vt:lpstr>
      <vt:lpstr>JIO 4G Band Handover</vt:lpstr>
      <vt:lpstr>Near Cell VI:  </vt:lpstr>
      <vt:lpstr>Cell Edge VI:  </vt:lpstr>
      <vt:lpstr>Mixed coverage area Vodafone:  </vt:lpstr>
      <vt:lpstr>       VIBand 3&lt;&gt;41 Handover</vt:lpstr>
      <vt:lpstr>    G net Tracker Drive Route</vt:lpstr>
      <vt:lpstr>PowerPoint Presentation</vt:lpstr>
      <vt:lpstr>PowerPoint Presentation</vt:lpstr>
      <vt:lpstr>PowerPoint Presentation</vt:lpstr>
      <vt:lpstr>DRIVE ROUTE </vt:lpstr>
      <vt:lpstr>PowerPoint Presentation</vt:lpstr>
      <vt:lpstr>PowerPoint Presentation</vt:lpstr>
      <vt:lpstr>PowerPoint Presentation</vt:lpstr>
      <vt:lpstr>VI 4G</vt:lpstr>
      <vt:lpstr>VI 4G FDD COVERAGE</vt:lpstr>
      <vt:lpstr>DRIVE ROUTE: Chandigarh </vt:lpstr>
      <vt:lpstr>           THANK YOU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Arun  Kumar</cp:lastModifiedBy>
  <cp:revision>932</cp:revision>
  <dcterms:created xsi:type="dcterms:W3CDTF">2007-12-16T16:40:02Z</dcterms:created>
  <dcterms:modified xsi:type="dcterms:W3CDTF">2026-02-19T05:51:23Z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