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9"/>
  </p:notesMasterIdLst>
  <p:handoutMasterIdLst>
    <p:handoutMasterId r:id="rId30"/>
  </p:handoutMasterIdLst>
  <p:sldIdLst>
    <p:sldId id="343" r:id="rId2"/>
    <p:sldId id="425" r:id="rId3"/>
    <p:sldId id="608" r:id="rId4"/>
    <p:sldId id="257" r:id="rId5"/>
    <p:sldId id="463" r:id="rId6"/>
    <p:sldId id="598" r:id="rId7"/>
    <p:sldId id="600" r:id="rId8"/>
    <p:sldId id="610" r:id="rId9"/>
    <p:sldId id="599" r:id="rId10"/>
    <p:sldId id="557" r:id="rId11"/>
    <p:sldId id="563" r:id="rId12"/>
    <p:sldId id="611" r:id="rId13"/>
    <p:sldId id="612" r:id="rId14"/>
    <p:sldId id="614" r:id="rId15"/>
    <p:sldId id="613" r:id="rId16"/>
    <p:sldId id="615" r:id="rId17"/>
    <p:sldId id="616" r:id="rId18"/>
    <p:sldId id="618" r:id="rId19"/>
    <p:sldId id="621" r:id="rId20"/>
    <p:sldId id="622" r:id="rId21"/>
    <p:sldId id="623" r:id="rId22"/>
    <p:sldId id="624" r:id="rId23"/>
    <p:sldId id="629" r:id="rId24"/>
    <p:sldId id="626" r:id="rId25"/>
    <p:sldId id="628" r:id="rId26"/>
    <p:sldId id="630" r:id="rId27"/>
    <p:sldId id="620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Verma" initials="HV" lastIdx="1" clrIdx="0">
    <p:extLst>
      <p:ext uri="{19B8F6BF-5375-455C-9EA6-DF929625EA0E}">
        <p15:presenceInfo xmlns:p15="http://schemas.microsoft.com/office/powerpoint/2012/main" userId="Himanshu Ver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7C0917"/>
    <a:srgbClr val="9CBD26"/>
    <a:srgbClr val="464AB3"/>
    <a:srgbClr val="DCB328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0" autoAdjust="0"/>
    <p:restoredTop sz="94533" autoAdjust="0"/>
  </p:normalViewPr>
  <p:slideViewPr>
    <p:cSldViewPr>
      <p:cViewPr varScale="1">
        <p:scale>
          <a:sx n="81" d="100"/>
          <a:sy n="81" d="100"/>
        </p:scale>
        <p:origin x="14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800" dirty="0">
                <a:latin typeface="Cambria" pitchFamily="18" charset="0"/>
                <a:cs typeface="Times New Roman" pitchFamily="18" charset="0"/>
              </a:rPr>
              <a:t>5G/4G Drive Route – Amsterdam/</a:t>
            </a:r>
          </a:p>
          <a:p>
            <a:pPr marR="0" algn="ctr" eaLnBrk="1" hangingPunct="1"/>
            <a:r>
              <a:rPr lang="en-US" sz="2800" dirty="0">
                <a:latin typeface="Cambria" pitchFamily="18" charset="0"/>
                <a:cs typeface="Times New Roman" pitchFamily="18" charset="0"/>
              </a:rPr>
              <a:t>Netherlands </a:t>
            </a:r>
            <a:endParaRPr lang="en-US" sz="28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6A3046-F41D-4B01-9E49-DF81B1430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752600"/>
            <a:ext cx="8257880" cy="4191000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26BA3F-758B-43F1-975E-ABCCEA6B4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480686"/>
              </p:ext>
            </p:extLst>
          </p:nvPr>
        </p:nvGraphicFramePr>
        <p:xfrm>
          <a:off x="443060" y="228600"/>
          <a:ext cx="5576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34787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641953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T-Mobile (Band HO: B3-B8, B8-B20)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52.348728, 4.832281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Kanker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Institute 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Founara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Corendon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City Hotel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(-85 dBm to -100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B3 to B8 and B8 to B20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047284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78A6438-BD9D-4302-AEC4-2CB54E143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676400"/>
            <a:ext cx="8243740" cy="42672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5B9C44-E94A-4986-A2D6-E4BD8761C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22651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T-Mobile (CA to CA Location)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52.357749, 4.830004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Lelylaan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Station 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Calvijn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College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(-80 dBm to -95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B3, B8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749315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Vodafone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67366"/>
              </p:ext>
            </p:extLst>
          </p:nvPr>
        </p:nvGraphicFramePr>
        <p:xfrm>
          <a:off x="457200" y="1447804"/>
          <a:ext cx="8432456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504799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5927657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Vodafone 5G/4G/2G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GSM-900MHz &amp; 1800MHz,B3(1800MHz), B7(2600MHz),</a:t>
                      </a:r>
                      <a:r>
                        <a:rPr kumimoji="0" lang="en-US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B8 (900MHz),</a:t>
                      </a:r>
                      <a:r>
                        <a:rPr lang="en-US" dirty="0"/>
                        <a:t> B20(800MHz) , NR3 (1800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447405"/>
              </p:ext>
            </p:extLst>
          </p:nvPr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Vodafone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(MMS not supported)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211789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9D59A0-7FCB-45A6-97BE-8C5E5987A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7696200" cy="452596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877A00-9A48-4DAC-BAE0-24DB49D2F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215003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Vodafone (Good Coverage)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52.356342, 4.821280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Lelylaan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&gt;&gt; Pieter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Calandlaan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(-65 dBm to -75 dBm)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781700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020002A-71C3-473B-AD5B-73DF007C9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752600"/>
            <a:ext cx="8319940" cy="4267200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6F53973-DEF5-4CFD-B3C0-8C676769F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05180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Vodafone (Mixed Coverage)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US" sz="1100" u="none" strike="noStrike" dirty="0">
                          <a:effectLst/>
                        </a:rPr>
                        <a:t>52.352370, 4.835709 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Wittgensteinlaan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&gt;&gt;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Heemstedestraat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(-80 dBm to -100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971159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A7D889-D77C-4CB7-A26E-0BD2DE26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09946"/>
            <a:ext cx="8458200" cy="369912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6A75E8-6729-4CDC-9A36-3C207D78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06802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Vodafone (Poor Coverage)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52.356055, 4.819290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Pieter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Calandlaan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&gt;&gt; Piet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Wiedijkstraat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(-95 dBm to -110 dBm)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148958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F5603CC-E71A-473B-AB3B-28CB9B03804A}"/>
              </a:ext>
            </a:extLst>
          </p:cNvPr>
          <p:cNvSpPr/>
          <p:nvPr/>
        </p:nvSpPr>
        <p:spPr>
          <a:xfrm>
            <a:off x="3505200" y="3124200"/>
            <a:ext cx="2743200" cy="1219200"/>
          </a:xfrm>
          <a:prstGeom prst="ellipse">
            <a:avLst/>
          </a:prstGeom>
          <a:solidFill>
            <a:srgbClr val="BBB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6EF9E-1FCE-42B5-AC48-CA53873C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1828800"/>
            <a:ext cx="8129440" cy="365759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32A776-DC82-41B4-92E1-2F5F5C9DF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648421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Vodafone (5G-4G, B20+N3 to B3 HO)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52.347360, 4.836695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Massluistraat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&gt;&gt;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Ottho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Heldringstraat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(-85 dBm to -100 dBm)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B20+N3 to B3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242179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D1C79C-D164-4E43-85A9-63B75FA46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599"/>
            <a:ext cx="8229600" cy="411480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226176-6C1F-4248-81FD-823F1D6E6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26775"/>
              </p:ext>
            </p:extLst>
          </p:nvPr>
        </p:nvGraphicFramePr>
        <p:xfrm>
          <a:off x="443060" y="228600"/>
          <a:ext cx="5500540" cy="12573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08350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592190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Vodafone (Band HO: B3-B20, B20-B8)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52.349393, 4.839487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Massluistraat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to Golden Garden 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Delflandlaan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tram station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(-80 dBm to -95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B3 to B20 and B20 to B8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573809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E07E81-B2EF-4DEB-8372-06307FC89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1828799"/>
            <a:ext cx="7977039" cy="426720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5B7813-14DC-46C5-82D1-128945992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83252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Vodafone (CA to CA Location)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Lat &amp; Long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52.359975, 4.807480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Osdorp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PieterCalandlaan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(-75 dBm to -90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B20+N3, B8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08881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KPN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129086"/>
              </p:ext>
            </p:extLst>
          </p:nvPr>
        </p:nvGraphicFramePr>
        <p:xfrm>
          <a:off x="381000" y="1591469"/>
          <a:ext cx="85344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84462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6149938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KPN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GSM-900MHz &amp; 1800MHz,B3(1800MHz), B7(2600MHz),</a:t>
                      </a:r>
                      <a:r>
                        <a:rPr kumimoji="0" lang="en-US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B8 (900MHz),</a:t>
                      </a:r>
                      <a:r>
                        <a:rPr lang="en-US" dirty="0"/>
                        <a:t> B20(800MHz), NR28 (700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25401"/>
              </p:ext>
            </p:extLst>
          </p:nvPr>
        </p:nvGraphicFramePr>
        <p:xfrm>
          <a:off x="381000" y="2870828"/>
          <a:ext cx="85086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098456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KPN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(MMS not supported)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732816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-65 dBm to -80 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-80 dBm to -100 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 dBm to -110 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78CC47-64DB-4A16-B8CF-EA497CDBF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1828800"/>
            <a:ext cx="7710340" cy="40386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360C73-5B1E-4524-9064-6B48A413F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988079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KPN (Good Coverage)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52.352370, 4.835709 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Wittgensteinlaan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&gt;&gt;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Childrens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’ playground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(-65 dBm to -75 dBm)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284060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1C8A3E-BFA2-402D-8179-32EC4809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1696514"/>
            <a:ext cx="8243740" cy="432328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4B1B4B-E3BB-4F73-9C64-9B2BCC66A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312066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KPN (Mixed Coverage)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52.361880, 4.794582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Osdorp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Area &gt;&gt; West INN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(-80 dBm to -100 dBm)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67003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D3E5E1-3415-4D26-AA68-3EE53C8DA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1752600"/>
            <a:ext cx="8091340" cy="42672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7D63BF-2CFA-425E-A72C-E71C8767AD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01117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KPN (Poor Coverage)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Lat &amp; Long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52.353104, 4.838756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Amsterdam Centrum&gt;&gt; Canal House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(-95 dBm to -110 dBm)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138622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1FDB304D-70CB-4EAE-9E7B-4A48CCA88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676400"/>
            <a:ext cx="8167540" cy="4343400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6AFA51-20E5-464B-A211-28FB877C6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520004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KPN (5G-4G, B20+N28 to B3 HO)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52.377331, 4.892645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Singel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Hotel&gt;&gt; 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Langestraat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(-95 dBm to -105 dBm)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B20+N28 to B8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757640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BF8546-B633-4E4B-B76D-DE6C96DFA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3810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B2289B-E7D1-46AF-BB0B-AE8A01CD8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29945"/>
              </p:ext>
            </p:extLst>
          </p:nvPr>
        </p:nvGraphicFramePr>
        <p:xfrm>
          <a:off x="443060" y="228600"/>
          <a:ext cx="5195740" cy="12573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KPN (Band HO: B8-B20, B20-B3)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52.356147, 4.823594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Lelylaan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Station to IND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Loketten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to Medical Center Amsterdam West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(-80 dBm to -100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B8 to B20 and B20 to B3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18682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92F118-C02D-4A63-AEA3-D6765A80B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1752600"/>
            <a:ext cx="8167540" cy="4267201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01E594-783D-4817-A499-FB23F6F3D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63594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KPN (CA to CA Location)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52.356272, 4.833778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IND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Loketten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Wittgensteinlaan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(-85 dBm to -100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B28+N28, B3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713654"/>
      </p:ext>
    </p:extLst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90C0C9-35D7-4457-A763-632A30A45CF5}"/>
              </a:ext>
            </a:extLst>
          </p:cNvPr>
          <p:cNvGraphicFramePr>
            <a:graphicFrameLocks noGrp="1"/>
          </p:cNvGraphicFramePr>
          <p:nvPr/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T-Mobile, Vodafone, KPN (SRVCC- 5G/4G to 3G)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52.562778, 5.531468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Station Zwolle to Station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Lelystad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(-90 dBm to -110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B20+N28, B3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7A27F50-0FF5-41FD-B8C8-D6305C40F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0" y="1752600"/>
            <a:ext cx="7862740" cy="41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8582"/>
      </p:ext>
    </p:extLst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99127614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3C69E4-B013-490D-9623-BF9731684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49709"/>
              </p:ext>
            </p:extLst>
          </p:nvPr>
        </p:nvGraphicFramePr>
        <p:xfrm>
          <a:off x="381001" y="967792"/>
          <a:ext cx="8458200" cy="512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6167">
                  <a:extLst>
                    <a:ext uri="{9D8B030D-6E8A-4147-A177-3AD203B41FA5}">
                      <a16:colId xmlns:a16="http://schemas.microsoft.com/office/drawing/2014/main" val="875250174"/>
                    </a:ext>
                  </a:extLst>
                </a:gridCol>
                <a:gridCol w="2599538">
                  <a:extLst>
                    <a:ext uri="{9D8B030D-6E8A-4147-A177-3AD203B41FA5}">
                      <a16:colId xmlns:a16="http://schemas.microsoft.com/office/drawing/2014/main" val="2473487553"/>
                    </a:ext>
                  </a:extLst>
                </a:gridCol>
                <a:gridCol w="2599538">
                  <a:extLst>
                    <a:ext uri="{9D8B030D-6E8A-4147-A177-3AD203B41FA5}">
                      <a16:colId xmlns:a16="http://schemas.microsoft.com/office/drawing/2014/main" val="1353022062"/>
                    </a:ext>
                  </a:extLst>
                </a:gridCol>
                <a:gridCol w="1842957">
                  <a:extLst>
                    <a:ext uri="{9D8B030D-6E8A-4147-A177-3AD203B41FA5}">
                      <a16:colId xmlns:a16="http://schemas.microsoft.com/office/drawing/2014/main" val="1380012556"/>
                    </a:ext>
                  </a:extLst>
                </a:gridCol>
              </a:tblGrid>
              <a:tr h="329520"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Operator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Mobility Scenario 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Location Tested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Longitude / Latitude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914846130"/>
                  </a:ext>
                </a:extLst>
              </a:tr>
              <a:tr h="137206">
                <a:tc rowSpan="6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T-Mobile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23053720"/>
                  </a:ext>
                </a:extLst>
              </a:tr>
              <a:tr h="25089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3G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Lelystad-Zwolle train way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52.562778, 5.531468(</a:t>
                      </a:r>
                      <a:r>
                        <a:rPr lang="en-IN" sz="700" dirty="0" err="1">
                          <a:effectLst/>
                        </a:rPr>
                        <a:t>Approx</a:t>
                      </a:r>
                      <a:r>
                        <a:rPr lang="en-IN" sz="700" dirty="0">
                          <a:effectLst/>
                        </a:rPr>
                        <a:t>)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590477217"/>
                  </a:ext>
                </a:extLst>
              </a:tr>
              <a:tr h="13720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Location not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46607799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Wimbledonpark</a:t>
                      </a:r>
                      <a:r>
                        <a:rPr lang="en-IN" sz="700" dirty="0">
                          <a:effectLst/>
                        </a:rPr>
                        <a:t>, Amstelveen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52.290014, 4.844757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741797363"/>
                  </a:ext>
                </a:extLst>
              </a:tr>
              <a:tr h="13720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Wittgensteinlaan</a:t>
                      </a:r>
                      <a:r>
                        <a:rPr lang="en-IN" sz="700" dirty="0">
                          <a:effectLst/>
                        </a:rPr>
                        <a:t>, 1062 KH Amsterdam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52.353202, 4.835730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923376996"/>
                  </a:ext>
                </a:extLst>
              </a:tr>
              <a:tr h="13720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Wittgensteinlaan</a:t>
                      </a:r>
                      <a:r>
                        <a:rPr lang="en-IN" sz="700" dirty="0">
                          <a:effectLst/>
                        </a:rPr>
                        <a:t> 214, 1062KE, Amsterdam(Basement)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52.352370, 4.835709 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829538123"/>
                  </a:ext>
                </a:extLst>
              </a:tr>
              <a:tr h="137206">
                <a:tc rowSpan="6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Vodafone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2G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Lelystad</a:t>
                      </a:r>
                      <a:r>
                        <a:rPr lang="en-IN" sz="700" dirty="0">
                          <a:effectLst/>
                        </a:rPr>
                        <a:t>-Zwolle train way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52.562778, 5.531468(</a:t>
                      </a:r>
                      <a:r>
                        <a:rPr lang="en-IN" sz="700" dirty="0" err="1">
                          <a:effectLst/>
                        </a:rPr>
                        <a:t>Approx</a:t>
                      </a:r>
                      <a:r>
                        <a:rPr lang="en-IN" sz="700" dirty="0">
                          <a:effectLst/>
                        </a:rPr>
                        <a:t>)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761348812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4G-2G-4G HO SPOT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Location not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996990071"/>
                  </a:ext>
                </a:extLst>
              </a:tr>
              <a:tr h="13067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IRAT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Location not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045595439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Pieter </a:t>
                      </a:r>
                      <a:r>
                        <a:rPr lang="en-IN" sz="700" dirty="0" err="1">
                          <a:effectLst/>
                        </a:rPr>
                        <a:t>Calandlaan</a:t>
                      </a:r>
                      <a:r>
                        <a:rPr lang="en-IN" sz="700" dirty="0">
                          <a:effectLst/>
                        </a:rPr>
                        <a:t>, Amsterdam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52.356342, 4.821280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74333846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nl-NL" sz="700" dirty="0">
                          <a:effectLst/>
                        </a:rPr>
                        <a:t>Pieter Calandlaan, 1065 HN Amsterdam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52.356055, 4.819290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603975473"/>
                  </a:ext>
                </a:extLst>
              </a:tr>
              <a:tr h="2306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Wittgensteinlaan</a:t>
                      </a:r>
                      <a:r>
                        <a:rPr lang="en-IN" sz="700" dirty="0">
                          <a:effectLst/>
                        </a:rPr>
                        <a:t> 214, 1062KE, Amsterdam(Basement)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effectLst/>
                        </a:rPr>
                        <a:t>52.352370, 4.835709 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IN" sz="7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292942530"/>
                  </a:ext>
                </a:extLst>
              </a:tr>
              <a:tr h="174157">
                <a:tc rowSpan="6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KPN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3G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Lelystad</a:t>
                      </a:r>
                      <a:r>
                        <a:rPr lang="en-IN" sz="700" dirty="0">
                          <a:effectLst/>
                        </a:rPr>
                        <a:t>-Zwolle train way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52.562778, 5.531468(</a:t>
                      </a:r>
                      <a:r>
                        <a:rPr lang="en-IN" sz="700" dirty="0" err="1">
                          <a:effectLst/>
                        </a:rPr>
                        <a:t>Approx</a:t>
                      </a:r>
                      <a:r>
                        <a:rPr lang="en-IN" sz="700" dirty="0">
                          <a:effectLst/>
                        </a:rPr>
                        <a:t>)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85468481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4G-3G-4G HO SPOT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410939769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Location not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632513762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Wittgensteinlaan</a:t>
                      </a:r>
                      <a:r>
                        <a:rPr lang="en-IN" sz="700" dirty="0">
                          <a:effectLst/>
                        </a:rPr>
                        <a:t> 214, 1062KE, Amsterdam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52.352370, 4.835709 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569603868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nl-NL" sz="700" dirty="0">
                          <a:effectLst/>
                        </a:rPr>
                        <a:t>Fregelaan 2, 1062 KK Amsterdam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52.353104, 4.838756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20064412"/>
                  </a:ext>
                </a:extLst>
              </a:tr>
              <a:tr h="23066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Wittgensteinlaan</a:t>
                      </a:r>
                      <a:r>
                        <a:rPr lang="en-IN" sz="700" dirty="0">
                          <a:effectLst/>
                        </a:rPr>
                        <a:t> 214, 1062KE, Amsterdam(Basement)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effectLst/>
                        </a:rPr>
                        <a:t>52.352370, 4.835709 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IN" sz="7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65349266"/>
                  </a:ext>
                </a:extLst>
              </a:tr>
              <a:tr h="236188">
                <a:tc rowSpan="6"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Tele2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Location not found</a:t>
                      </a: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066592798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SRVCC to 3G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err="1">
                          <a:effectLst/>
                        </a:rPr>
                        <a:t>Lelystad</a:t>
                      </a:r>
                      <a:r>
                        <a:rPr lang="en-IN" sz="700" dirty="0">
                          <a:effectLst/>
                        </a:rPr>
                        <a:t>-Zwolle train way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52.562778, 5.531468(Approx)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74579245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IRAT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Location not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590728582"/>
                  </a:ext>
                </a:extLst>
              </a:tr>
              <a:tr h="2361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Wimbledonpark, Amstelveen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52.290014, 4.844757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389344813"/>
                  </a:ext>
                </a:extLst>
              </a:tr>
              <a:tr h="13067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Wittgensteinlaan, 1062 KH Amsterdam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52.353202, 4.835730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742563999"/>
                  </a:ext>
                </a:extLst>
              </a:tr>
              <a:tr h="13067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Wittgensteinlaan 214, 1062KE, Amsterdam(Basement)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52.352370, 4.835709 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60836144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0026587-49D9-4276-B42E-ADF86202B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399291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95E3AFAA-5BBB-4D5C-903B-4D086E879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147192"/>
              </p:ext>
            </p:extLst>
          </p:nvPr>
        </p:nvGraphicFramePr>
        <p:xfrm>
          <a:off x="348176" y="1981200"/>
          <a:ext cx="8619979" cy="33948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871024">
                  <a:extLst>
                    <a:ext uri="{9D8B030D-6E8A-4147-A177-3AD203B41FA5}">
                      <a16:colId xmlns:a16="http://schemas.microsoft.com/office/drawing/2014/main" val="320116259"/>
                    </a:ext>
                  </a:extLst>
                </a:gridCol>
                <a:gridCol w="988894">
                  <a:extLst>
                    <a:ext uri="{9D8B030D-6E8A-4147-A177-3AD203B41FA5}">
                      <a16:colId xmlns:a16="http://schemas.microsoft.com/office/drawing/2014/main" val="3368694377"/>
                    </a:ext>
                  </a:extLst>
                </a:gridCol>
                <a:gridCol w="4013803">
                  <a:extLst>
                    <a:ext uri="{9D8B030D-6E8A-4147-A177-3AD203B41FA5}">
                      <a16:colId xmlns:a16="http://schemas.microsoft.com/office/drawing/2014/main" val="280647233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59335861"/>
                    </a:ext>
                  </a:extLst>
                </a:gridCol>
                <a:gridCol w="1603258">
                  <a:extLst>
                    <a:ext uri="{9D8B030D-6E8A-4147-A177-3AD203B41FA5}">
                      <a16:colId xmlns:a16="http://schemas.microsoft.com/office/drawing/2014/main" val="45183151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Operator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PLMN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5G Tested Locations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Longitude / Latitude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ENDC combination Tested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48904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T-Mobile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204/16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Wimbledonpark</a:t>
                      </a:r>
                      <a:r>
                        <a:rPr lang="en-US" sz="1400" u="none" strike="noStrike" dirty="0">
                          <a:effectLst/>
                        </a:rPr>
                        <a:t>, </a:t>
                      </a:r>
                      <a:r>
                        <a:rPr lang="en-US" sz="1400" u="none" strike="noStrike" dirty="0" err="1">
                          <a:effectLst/>
                        </a:rPr>
                        <a:t>Amselveen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52.290014, 4.844757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20 + NR 28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26800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Wittgensteinlaan</a:t>
                      </a:r>
                      <a:r>
                        <a:rPr lang="en-US" sz="1400" u="none" strike="noStrike" dirty="0">
                          <a:effectLst/>
                        </a:rPr>
                        <a:t> 214, 1062KE, Amsterdam</a:t>
                      </a: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52.352370, 4.835709 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20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866546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Vodafone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204/04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Pieter </a:t>
                      </a:r>
                      <a:r>
                        <a:rPr lang="en-US" sz="1400" u="none" strike="noStrike" dirty="0" err="1">
                          <a:effectLst/>
                        </a:rPr>
                        <a:t>Calandlaan</a:t>
                      </a:r>
                      <a:r>
                        <a:rPr lang="en-US" sz="1400" u="none" strike="noStrike" dirty="0">
                          <a:effectLst/>
                        </a:rPr>
                        <a:t>, Amsterdam</a:t>
                      </a: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52.356342, 4.821280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20 + NR 3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18728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Wittgensteinlaan</a:t>
                      </a:r>
                      <a:r>
                        <a:rPr lang="en-US" sz="1400" u="none" strike="noStrike" dirty="0">
                          <a:effectLst/>
                        </a:rPr>
                        <a:t> 214, 1062KE, Amsterdam</a:t>
                      </a: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52.352370, 4.835709 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3 + NR 78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00109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KPN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204/8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Wittgensteinlaan</a:t>
                      </a:r>
                      <a:r>
                        <a:rPr lang="en-US" sz="1400" u="none" strike="noStrike" dirty="0">
                          <a:effectLst/>
                        </a:rPr>
                        <a:t> 214, 1062KE, Amsterdam</a:t>
                      </a: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52.352370, 4.835709 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20 + NR 28</a:t>
                      </a: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469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B9619E-83C4-449E-824F-06C9BA3D9285}"/>
              </a:ext>
            </a:extLst>
          </p:cNvPr>
          <p:cNvSpPr txBox="1"/>
          <p:nvPr/>
        </p:nvSpPr>
        <p:spPr>
          <a:xfrm>
            <a:off x="348176" y="685800"/>
            <a:ext cx="605262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Major Netherlands Operators : Locations for 5G /NR Field Test</a:t>
            </a:r>
            <a:endParaRPr lang="en-GB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9627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T-Mobile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59083"/>
              </p:ext>
            </p:extLst>
          </p:nvPr>
        </p:nvGraphicFramePr>
        <p:xfrm>
          <a:off x="342900" y="1506538"/>
          <a:ext cx="8458200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85632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5572568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/>
                        <a:t>T-Mobile 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GSM-900MHz &amp; 1800MHz, B3(1800MHz), B7(2600MHz),</a:t>
                      </a:r>
                      <a:r>
                        <a:rPr kumimoji="0" lang="en-US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B8 (900MHz),</a:t>
                      </a:r>
                      <a:r>
                        <a:rPr lang="en-US" dirty="0"/>
                        <a:t> B20(800MHz), NR28 (700 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362279"/>
              </p:ext>
            </p:extLst>
          </p:nvPr>
        </p:nvGraphicFramePr>
        <p:xfrm>
          <a:off x="342900" y="2868895"/>
          <a:ext cx="8432456" cy="2819396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30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T-Mobile 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 (MMS not supported)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1D31EE-3D23-4C05-81D0-A001B3A87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00200"/>
            <a:ext cx="8153400" cy="4419601"/>
          </a:xfrm>
          <a:prstGeom prst="rect">
            <a:avLst/>
          </a:prstGeom>
          <a:noFill/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39C03C-365C-42FB-9E12-635668EC5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812648"/>
              </p:ext>
            </p:extLst>
          </p:nvPr>
        </p:nvGraphicFramePr>
        <p:xfrm>
          <a:off x="38100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T-Mobile (Good Coverage)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52.290014, 4.844757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Amstelveen &gt;&gt; Wimbledon park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(-70 dBm to -80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06945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D393251-953C-4B6B-AC16-D86D3F827AFB}"/>
              </a:ext>
            </a:extLst>
          </p:cNvPr>
          <p:cNvSpPr txBox="1"/>
          <p:nvPr/>
        </p:nvSpPr>
        <p:spPr>
          <a:xfrm>
            <a:off x="6248400" y="4572000"/>
            <a:ext cx="1905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Weak 5g area Telenor</a:t>
            </a:r>
          </a:p>
        </p:txBody>
      </p:sp>
      <p:pic>
        <p:nvPicPr>
          <p:cNvPr id="15" name="Content Placeholder 1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B020002A-71C3-473B-AD5B-73DF007C9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788736"/>
            <a:ext cx="8243740" cy="4078664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A348A1-FC35-45B8-8C96-6C0157C78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80924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T-Mobile (Mixed Coverage)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52.352370, 4.835709 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Wittgensteinlaan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&gt;&gt;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Heemstedestraat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(-85 dBm to -100 dBm)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139466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D393251-953C-4B6B-AC16-D86D3F827AFB}"/>
              </a:ext>
            </a:extLst>
          </p:cNvPr>
          <p:cNvSpPr txBox="1"/>
          <p:nvPr/>
        </p:nvSpPr>
        <p:spPr>
          <a:xfrm>
            <a:off x="6248400" y="4572000"/>
            <a:ext cx="1905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Weak 5g area Telenor</a:t>
            </a:r>
          </a:p>
        </p:txBody>
      </p:sp>
      <p:pic>
        <p:nvPicPr>
          <p:cNvPr id="7" name="Content Placeholder 6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F47C6E0D-85A9-4778-B306-4EC795342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628671"/>
            <a:ext cx="8243740" cy="4238729"/>
          </a:xfr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1D8DC59-F71D-4BFF-AF71-38469ADDB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38846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T-Mobile (Poor Coverage)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52.353202, 4.835730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Dar Sultan &gt;&gt; 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Wittgensteinlaan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206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(-95 dBm to -110 dBm)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784770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1FDB304D-70CB-4EAE-9E7B-4A48CCA88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600200"/>
            <a:ext cx="8015139" cy="4343400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4290E5C-9577-4608-89F3-C0B3D2337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26603"/>
              </p:ext>
            </p:extLst>
          </p:nvPr>
        </p:nvGraphicFramePr>
        <p:xfrm>
          <a:off x="443060" y="228600"/>
          <a:ext cx="5195740" cy="11430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2603">
                  <a:extLst>
                    <a:ext uri="{9D8B030D-6E8A-4147-A177-3AD203B41FA5}">
                      <a16:colId xmlns:a16="http://schemas.microsoft.com/office/drawing/2014/main" val="41335123"/>
                    </a:ext>
                  </a:extLst>
                </a:gridCol>
                <a:gridCol w="3393137">
                  <a:extLst>
                    <a:ext uri="{9D8B030D-6E8A-4147-A177-3AD203B41FA5}">
                      <a16:colId xmlns:a16="http://schemas.microsoft.com/office/drawing/2014/main" val="25784795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Operator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T-Mobile (5G-4G, B20+N28 to B8 HO)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86465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Lat &amp; Long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52.377331, 4.892645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270898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Route Covered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Singel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Hotel&gt;&gt; 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Langestraat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00954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RSRP Range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(-95 dBm to -105 dBm)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62107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Band detail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B20+N28 to B8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14057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339776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767</TotalTime>
  <Words>1377</Words>
  <Application>Microsoft Office PowerPoint</Application>
  <PresentationFormat>On-screen Show (4:3)</PresentationFormat>
  <Paragraphs>379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Drive Route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Sai Niranjan</cp:lastModifiedBy>
  <cp:revision>1041</cp:revision>
  <dcterms:created xsi:type="dcterms:W3CDTF">2007-12-16T16:40:02Z</dcterms:created>
  <dcterms:modified xsi:type="dcterms:W3CDTF">2021-02-25T14:32:48Z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