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notesMasterIdLst>
    <p:notesMasterId r:id="rId15"/>
  </p:notesMasterIdLst>
  <p:handoutMasterIdLst>
    <p:handoutMasterId r:id="rId16"/>
  </p:handoutMasterIdLst>
  <p:sldIdLst>
    <p:sldId id="343" r:id="rId2"/>
    <p:sldId id="456" r:id="rId3"/>
    <p:sldId id="543" r:id="rId4"/>
    <p:sldId id="547" r:id="rId5"/>
    <p:sldId id="488" r:id="rId6"/>
    <p:sldId id="536" r:id="rId7"/>
    <p:sldId id="551" r:id="rId8"/>
    <p:sldId id="552" r:id="rId9"/>
    <p:sldId id="553" r:id="rId10"/>
    <p:sldId id="554" r:id="rId11"/>
    <p:sldId id="555" r:id="rId12"/>
    <p:sldId id="556" r:id="rId13"/>
    <p:sldId id="423" r:id="rId1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0917"/>
    <a:srgbClr val="9CBD26"/>
    <a:srgbClr val="464AB3"/>
    <a:srgbClr val="DCB328"/>
    <a:srgbClr val="BBBCBA"/>
    <a:srgbClr val="BCBCBC"/>
    <a:srgbClr val="05A2E6"/>
    <a:srgbClr val="A04B9F"/>
    <a:srgbClr val="006F6C"/>
    <a:srgbClr val="1979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533" autoAdjust="0"/>
  </p:normalViewPr>
  <p:slideViewPr>
    <p:cSldViewPr>
      <p:cViewPr varScale="1">
        <p:scale>
          <a:sx n="79" d="100"/>
          <a:sy n="79" d="100"/>
        </p:scale>
        <p:origin x="161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0CF4591-258B-4342-AF7E-FFFDBCCC3A8E}" type="datetimeFigureOut">
              <a:rPr lang="en-US"/>
              <a:pPr>
                <a:defRPr/>
              </a:pPr>
              <a:t>2/18/2026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8212AE9-C339-4A59-A84B-59AC65068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6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2930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E1CAF19C-EE0E-48EE-B6AA-454C66AF66BE}" type="datetimeFigureOut">
              <a:rPr lang="en-US"/>
              <a:pPr>
                <a:defRPr/>
              </a:pPr>
              <a:t>2/18/2026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A2277685-14D2-4D37-9422-8E32D9FB4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2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87544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017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4" descr="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5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D463E24-86A2-4270-96A6-002A083AA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A6000-92C3-4382-AE7C-CAEF63FE6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0E34C-4B11-4B81-B974-26E870CB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497C9-781B-4B52-B3F8-162E806A6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0D3C94-B851-4B6E-B40D-5061259CF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667713-734E-4E09-8460-F85663CC8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282CB76-470D-42B2-AABA-1E3A3D57E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0F1541-EF90-4696-9A27-1F733DC57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A9D84-FC3E-4976-8DAB-8164F3E38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59B1BCB-74E9-4721-A0E0-13FFA1323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5A4848D-7419-4425-91F9-69D1A3604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36BBF65-8F27-4BBA-9A9F-29AE072AE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7" name="Picture 4" descr="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0" r:id="rId2"/>
    <p:sldLayoutId id="2147484386" r:id="rId3"/>
    <p:sldLayoutId id="2147484387" r:id="rId4"/>
    <p:sldLayoutId id="2147484388" r:id="rId5"/>
    <p:sldLayoutId id="2147484389" r:id="rId6"/>
    <p:sldLayoutId id="2147484381" r:id="rId7"/>
    <p:sldLayoutId id="2147484390" r:id="rId8"/>
    <p:sldLayoutId id="2147484391" r:id="rId9"/>
    <p:sldLayoutId id="2147484382" r:id="rId10"/>
    <p:sldLayoutId id="2147484383" r:id="rId11"/>
  </p:sldLayoutIdLst>
  <p:transition>
    <p:wheel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quistech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ahoma" pitchFamily="34" charset="0"/>
              </a:rPr>
              <a:t>MARQUIS TECHNOLOGIES</a:t>
            </a: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cs typeface="Times New Roman" pitchFamily="18" charset="0"/>
              </a:rPr>
              <a:t>Drive Route</a:t>
            </a: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1" name="Picture 2" descr="C:\Documents and Settings\MT\Local Settings\Temporary Internet Files\Content.IE5\48WXOG2M\MC90041256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871663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6DB1BB-4087-656A-17E9-95E5472A1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2879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82CBCA9-EC7B-B483-87BE-66F8728F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SRVCC, Dialog</a:t>
            </a:r>
            <a:br>
              <a:rPr lang="en-IN" dirty="0"/>
            </a:b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at. 6.8939805 &amp; Long. 79.854676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96793238"/>
      </p:ext>
    </p:extLst>
  </p:cSld>
  <p:clrMapOvr>
    <a:masterClrMapping/>
  </p:clrMapOvr>
  <p:transition>
    <p:whee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6890C5-DC2F-6307-98F3-432A06FDD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12" y="1677987"/>
            <a:ext cx="7313611" cy="4076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43C4B7-CB79-1A6A-C411-5D7E037208AE}"/>
              </a:ext>
            </a:extLst>
          </p:cNvPr>
          <p:cNvSpPr txBox="1"/>
          <p:nvPr/>
        </p:nvSpPr>
        <p:spPr>
          <a:xfrm>
            <a:off x="1370012" y="685800"/>
            <a:ext cx="5485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u="sng" dirty="0"/>
              <a:t>Poor Coverage of Airtel operator: 100-1A-½ Mutwal Colombo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407750"/>
      </p:ext>
    </p:extLst>
  </p:cSld>
  <p:clrMapOvr>
    <a:masterClrMapping/>
  </p:clrMapOvr>
  <p:transition>
    <p:whee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44F06-F637-59C5-E2E4-EA56B0BE6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234" y="1594557"/>
            <a:ext cx="7313611" cy="4209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74BFF5-2CB4-959F-5A83-929858FD20C9}"/>
              </a:ext>
            </a:extLst>
          </p:cNvPr>
          <p:cNvSpPr txBox="1"/>
          <p:nvPr/>
        </p:nvSpPr>
        <p:spPr>
          <a:xfrm>
            <a:off x="1295400" y="609600"/>
            <a:ext cx="5560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u="sng" dirty="0"/>
              <a:t>Near Cell of Hutch operator: St James street,Mutwal, Colombo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467521"/>
      </p:ext>
    </p:extLst>
  </p:cSld>
  <p:clrMapOvr>
    <a:masterClrMapping/>
  </p:clrMapOvr>
  <p:transition>
    <p:whee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066800"/>
            <a:ext cx="8229600" cy="33528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buNone/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cs typeface="Times New Roman" pitchFamily="18" charset="0"/>
              </a:rPr>
              <a:t>MARQUIS TECHNOLOGIES</a:t>
            </a:r>
          </a:p>
          <a:p>
            <a:pPr algn="ctr">
              <a:spcBef>
                <a:spcPct val="50000"/>
              </a:spcBef>
              <a:defRPr/>
            </a:pP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hlinkClick r:id="rId2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hlinkClick r:id="rId2"/>
              </a:rPr>
              <a:t>www.marquistech.com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  <a:p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			</a:t>
            </a:r>
            <a:r>
              <a:rPr lang="en-US" sz="6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THANK YOU</a:t>
            </a:r>
            <a:br>
              <a:rPr lang="en-US" sz="6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endParaRPr lang="en-US" sz="60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77218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Colombo/Sri Lanka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7412" name="Rectangle 5"/>
          <p:cNvSpPr txBox="1">
            <a:spLocks noGrp="1" noChangeArrowheads="1"/>
          </p:cNvSpPr>
          <p:nvPr/>
        </p:nvSpPr>
        <p:spPr bwMode="auto">
          <a:xfrm>
            <a:off x="2514600" y="6208637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1400" dirty="0">
              <a:latin typeface="Calibri" pitchFamily="34" charset="0"/>
              <a:ea typeface="ヒラギノ角ゴ Pro W3" pitchFamily="124" charset="-128"/>
            </a:endParaRPr>
          </a:p>
        </p:txBody>
      </p:sp>
      <p:sp>
        <p:nvSpPr>
          <p:cNvPr id="17414" name="Rectangle 6"/>
          <p:cNvSpPr txBox="1">
            <a:spLocks noGrp="1" noChangeArrowheads="1"/>
          </p:cNvSpPr>
          <p:nvPr/>
        </p:nvSpPr>
        <p:spPr bwMode="auto">
          <a:xfrm>
            <a:off x="82296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43D3955-9BEA-448C-3F27-AB96FBB4A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55150"/>
            <a:ext cx="8458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Operator Details: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 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7E47EA0-1252-E7F0-476C-88496661A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64278"/>
              </p:ext>
            </p:extLst>
          </p:nvPr>
        </p:nvGraphicFramePr>
        <p:xfrm>
          <a:off x="457200" y="2819400"/>
          <a:ext cx="8458200" cy="21451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177747652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5346210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337749793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236144903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900" u="none" strike="noStrike">
                          <a:effectLst/>
                        </a:rPr>
                        <a:t>S. No.</a:t>
                      </a:r>
                      <a:endParaRPr lang="en-IN" sz="1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900" u="none" strike="noStrike">
                          <a:effectLst/>
                        </a:rPr>
                        <a:t>Operator</a:t>
                      </a:r>
                      <a:endParaRPr lang="en-IN" sz="1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900" u="none" strike="noStrike">
                          <a:effectLst/>
                        </a:rPr>
                        <a:t>Supported Bands</a:t>
                      </a:r>
                      <a:endParaRPr lang="en-IN" sz="1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900" u="none" strike="noStrike">
                          <a:effectLst/>
                        </a:rPr>
                        <a:t>Supported Features by Network</a:t>
                      </a:r>
                      <a:endParaRPr lang="en-IN" sz="1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extLst>
                  <a:ext uri="{0D108BD9-81ED-4DB2-BD59-A6C34878D82A}">
                    <a16:rowId xmlns:a16="http://schemas.microsoft.com/office/drawing/2014/main" val="2561749003"/>
                  </a:ext>
                </a:extLst>
              </a:tr>
              <a:tr h="6534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900" u="none" strike="noStrike">
                          <a:effectLst/>
                        </a:rPr>
                        <a:t>1</a:t>
                      </a:r>
                      <a:endParaRPr lang="en-IN" sz="1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en-IN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obitel</a:t>
                      </a:r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u="none" strike="noStrike" dirty="0">
                          <a:effectLst/>
                        </a:rPr>
                        <a:t>LTE FDD B1/B3/B8 &amp; 5G-N78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500" u="none" strike="noStrike">
                          <a:effectLst/>
                        </a:rPr>
                        <a:t>2G/3G/4G/5G/VoLTE</a:t>
                      </a:r>
                      <a:endParaRPr lang="it-IT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extLst>
                  <a:ext uri="{0D108BD9-81ED-4DB2-BD59-A6C34878D82A}">
                    <a16:rowId xmlns:a16="http://schemas.microsoft.com/office/drawing/2014/main" val="1304653480"/>
                  </a:ext>
                </a:extLst>
              </a:tr>
              <a:tr h="6534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900" u="none" strike="noStrike">
                          <a:effectLst/>
                        </a:rPr>
                        <a:t>2</a:t>
                      </a:r>
                      <a:endParaRPr lang="en-IN" sz="1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  <a:r>
                        <a:rPr lang="en-IN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ialog</a:t>
                      </a:r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u="none" strike="noStrike" dirty="0">
                          <a:effectLst/>
                        </a:rPr>
                        <a:t>LTE FDD B1/B3 &amp; 5G-N78</a:t>
                      </a:r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u="none" strike="noStrike" dirty="0">
                          <a:effectLst/>
                        </a:rPr>
                        <a:t>2G/3G/4G/5G/VoLTE</a:t>
                      </a:r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extLst>
                  <a:ext uri="{0D108BD9-81ED-4DB2-BD59-A6C34878D82A}">
                    <a16:rowId xmlns:a16="http://schemas.microsoft.com/office/drawing/2014/main" val="1693591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6168081"/>
      </p:ext>
    </p:extLst>
  </p:cSld>
  <p:clrMapOvr>
    <a:masterClrMapping/>
  </p:clrMapOvr>
  <p:transition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B17087-9966-BDB7-5F52-C974C4A1D099}"/>
              </a:ext>
            </a:extLst>
          </p:cNvPr>
          <p:cNvSpPr txBox="1"/>
          <p:nvPr/>
        </p:nvSpPr>
        <p:spPr>
          <a:xfrm>
            <a:off x="3517" y="605135"/>
            <a:ext cx="6702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5G Near </a:t>
            </a:r>
            <a:r>
              <a:rPr lang="en-I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Cell,Dialog</a:t>
            </a:r>
            <a:endParaRPr lang="en-I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BED6F5-C6DF-6403-781E-46564BC1BA29}"/>
              </a:ext>
            </a:extLst>
          </p:cNvPr>
          <p:cNvSpPr txBox="1"/>
          <p:nvPr/>
        </p:nvSpPr>
        <p:spPr>
          <a:xfrm>
            <a:off x="0" y="1066800"/>
            <a:ext cx="65496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Lat  6.918331  Long 79.864842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Specification –Stable Dialog 5G NSA network 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Good Throughput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FBC2C9-BE96-8603-2D99-F5674C78A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9144000" cy="4384210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55E32ED4-E467-67A1-06DD-B5422269B904}"/>
              </a:ext>
            </a:extLst>
          </p:cNvPr>
          <p:cNvSpPr/>
          <p:nvPr/>
        </p:nvSpPr>
        <p:spPr>
          <a:xfrm rot="10067941">
            <a:off x="4114800" y="3962400"/>
            <a:ext cx="304800" cy="114300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2910912"/>
      </p:ext>
    </p:extLst>
  </p:cSld>
  <p:clrMapOvr>
    <a:masterClrMapping/>
  </p:clrMapOvr>
  <p:transition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5DDB00-A1A3-A3F4-C5E9-7155C67005E1}"/>
              </a:ext>
            </a:extLst>
          </p:cNvPr>
          <p:cNvSpPr txBox="1"/>
          <p:nvPr/>
        </p:nvSpPr>
        <p:spPr>
          <a:xfrm>
            <a:off x="156411" y="757535"/>
            <a:ext cx="5531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NR to LTE Handover ,Dialog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B06BC1-98AD-A04D-4AF5-FA7AA2B1624C}"/>
              </a:ext>
            </a:extLst>
          </p:cNvPr>
          <p:cNvSpPr txBox="1"/>
          <p:nvPr/>
        </p:nvSpPr>
        <p:spPr>
          <a:xfrm>
            <a:off x="152400" y="1219200"/>
            <a:ext cx="533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Lat  6.918331  Long 79.864842 to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Lat 6.920915   Long 79.864452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Specification –Band Handover ,Weak coverage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03B3B5-FBFC-F5F6-626A-30C76E167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9144000" cy="4227768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C4D492B6-8E0C-B5EC-DA30-ECF7B5EA46F9}"/>
              </a:ext>
            </a:extLst>
          </p:cNvPr>
          <p:cNvSpPr/>
          <p:nvPr/>
        </p:nvSpPr>
        <p:spPr>
          <a:xfrm rot="10283798">
            <a:off x="3449645" y="3297652"/>
            <a:ext cx="381000" cy="1323439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7191846"/>
      </p:ext>
    </p:extLst>
  </p:cSld>
  <p:clrMapOvr>
    <a:masterClrMapping/>
  </p:clrMapOvr>
  <p:transition>
    <p:whee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84BFF3-EE12-41B4-8648-2C941B07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0ABCB621-EB69-44F8-8187-47FA8AE88EE6}" type="datetime1">
              <a:rPr lang="en-GB" smtClean="0"/>
              <a:pPr/>
              <a:t>18/02/2026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49C8B6-2A8C-4FF9-90DB-D48BBDD74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en-US" dirty="0"/>
              <a:t>Confidential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EF0F9-1950-4C37-88FD-874D8567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BDEAC991-40F7-46D0-AD9A-EC2BE2330C2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8C60E-47AA-7582-EBF2-B11D4E7930FC}"/>
              </a:ext>
            </a:extLst>
          </p:cNvPr>
          <p:cNvSpPr txBox="1"/>
          <p:nvPr/>
        </p:nvSpPr>
        <p:spPr>
          <a:xfrm>
            <a:off x="152399" y="436536"/>
            <a:ext cx="88392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5G Near </a:t>
            </a:r>
            <a:r>
              <a:rPr lang="en-I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Cell,Mobitel</a:t>
            </a:r>
            <a:endParaRPr lang="en-I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08E12-B82C-6EC9-B8A2-CD65DC0A3C7D}"/>
              </a:ext>
            </a:extLst>
          </p:cNvPr>
          <p:cNvSpPr txBox="1"/>
          <p:nvPr/>
        </p:nvSpPr>
        <p:spPr>
          <a:xfrm>
            <a:off x="76201" y="937803"/>
            <a:ext cx="55004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Lat. 6.917224 &amp; Long. 79.864294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5F41EE-0F3E-3D15-C650-F2FF3678B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7913"/>
            <a:ext cx="9144000" cy="5108503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E0930CEB-5237-3B14-5B71-D25E7E35392E}"/>
              </a:ext>
            </a:extLst>
          </p:cNvPr>
          <p:cNvSpPr/>
          <p:nvPr/>
        </p:nvSpPr>
        <p:spPr>
          <a:xfrm rot="5855504">
            <a:off x="3889364" y="3832663"/>
            <a:ext cx="304800" cy="134948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5005038"/>
      </p:ext>
    </p:extLst>
  </p:cSld>
  <p:clrMapOvr>
    <a:masterClrMapping/>
  </p:clrMapOvr>
  <p:transition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6604C9-22CD-7D98-E4D0-C999F237F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5334000" cy="838200"/>
          </a:xfrm>
        </p:spPr>
        <p:txBody>
          <a:bodyPr/>
          <a:lstStyle/>
          <a:p>
            <a:pPr marL="109537" indent="0">
              <a:buNone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Lat. 6.917248 &amp; Long. 79.864273 to</a:t>
            </a:r>
          </a:p>
          <a:p>
            <a:pPr marL="109537" indent="0">
              <a:buNone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Lat. 6.915914 &amp; Long. 79.862043</a:t>
            </a:r>
            <a:br>
              <a:rPr lang="en-IN" sz="2000" dirty="0"/>
            </a:br>
            <a:br>
              <a:rPr lang="en-IN" sz="2000" dirty="0"/>
            </a:br>
            <a:endParaRPr lang="en-IN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2850CF-80B8-C7AF-7E45-C3587A4E96B0}"/>
              </a:ext>
            </a:extLst>
          </p:cNvPr>
          <p:cNvSpPr txBox="1"/>
          <p:nvPr/>
        </p:nvSpPr>
        <p:spPr>
          <a:xfrm>
            <a:off x="304800" y="461871"/>
            <a:ext cx="4800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NR To LTE Handover, </a:t>
            </a:r>
            <a:r>
              <a:rPr lang="en-I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Mobitel</a:t>
            </a:r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24616A-18ED-C82F-643A-AB34DAC37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4565096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02477E56-24DD-E4EB-22E8-6FC3BA790D1F}"/>
              </a:ext>
            </a:extLst>
          </p:cNvPr>
          <p:cNvSpPr/>
          <p:nvPr/>
        </p:nvSpPr>
        <p:spPr>
          <a:xfrm rot="2752085">
            <a:off x="3951143" y="2743200"/>
            <a:ext cx="304800" cy="137160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8931388"/>
      </p:ext>
    </p:extLst>
  </p:cSld>
  <p:clrMapOvr>
    <a:masterClrMapping/>
  </p:clrMapOvr>
  <p:transition>
    <p:whee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F01B2-A8C5-B987-CFBD-B98F71825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52600" y="633011"/>
            <a:ext cx="5638800" cy="666303"/>
          </a:xfrm>
        </p:spPr>
        <p:txBody>
          <a:bodyPr>
            <a:normAutofit/>
          </a:bodyPr>
          <a:lstStyle/>
          <a:p>
            <a:pPr marL="109537" indent="0">
              <a:buNone/>
            </a:pP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at. 6.8939805 &amp; Long. 79.854676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F0C7F8-0C24-04BD-EDB9-330852527F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4C5EDF-1268-82BB-8846-CB687C2B5CF1}"/>
              </a:ext>
            </a:extLst>
          </p:cNvPr>
          <p:cNvSpPr txBox="1"/>
          <p:nvPr/>
        </p:nvSpPr>
        <p:spPr>
          <a:xfrm>
            <a:off x="152400" y="615684"/>
            <a:ext cx="4581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SRVCC</a:t>
            </a:r>
            <a:r>
              <a:rPr lang="en-IN" sz="1800" b="1" dirty="0">
                <a:latin typeface="Calibri" panose="020F0502020204030204" pitchFamily="34" charset="0"/>
                <a:cs typeface="Calibri" panose="020F0502020204030204" pitchFamily="34" charset="0"/>
              </a:rPr>
              <a:t>, Airtel</a:t>
            </a:r>
            <a:endParaRPr lang="en-I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D336B6-D2D0-FB90-3425-E0D0FB9A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" y="1285174"/>
            <a:ext cx="9144000" cy="514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68643"/>
      </p:ext>
    </p:extLst>
  </p:cSld>
  <p:clrMapOvr>
    <a:masterClrMapping/>
  </p:clrMapOvr>
  <p:transition>
    <p:whee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C8146A-FE75-2F51-14DD-E3AE4739A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334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0B9B185-F5D0-5C72-19D3-0C8CC81EA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SRVCC, Hutch</a:t>
            </a:r>
            <a:br>
              <a:rPr lang="en-IN" dirty="0"/>
            </a:b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at. 6.8939805 &amp; Long. 79.854676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739008756"/>
      </p:ext>
    </p:extLst>
  </p:cSld>
  <p:clrMapOvr>
    <a:masterClrMapping/>
  </p:clrMapOvr>
  <p:transition>
    <p:whee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FF2B06-D30B-B0E2-7510-E7229F0A20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3641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819F7A3-B1FC-A909-2ACA-4A9665B1C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SRVCC, </a:t>
            </a:r>
            <a:r>
              <a:rPr lang="en-IN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Mobitel</a:t>
            </a:r>
            <a:br>
              <a:rPr lang="en-IN" dirty="0"/>
            </a:b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at. 6.8939805 &amp; Long. 79.854676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102385660"/>
      </p:ext>
    </p:extLst>
  </p:cSld>
  <p:clrMapOvr>
    <a:masterClrMapping/>
  </p:clrMapOvr>
  <p:transition>
    <p:whee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1572</TotalTime>
  <Words>239</Words>
  <Application>Microsoft Office PowerPoint</Application>
  <PresentationFormat>On-screen Show (4:3)</PresentationFormat>
  <Paragraphs>49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arial</vt:lpstr>
      <vt:lpstr>Calibri</vt:lpstr>
      <vt:lpstr>Cambria</vt:lpstr>
      <vt:lpstr>Lucida Grande</vt:lpstr>
      <vt:lpstr>Lucida Sans Unicode</vt:lpstr>
      <vt:lpstr>Times New Roman</vt:lpstr>
      <vt:lpstr>Verdana</vt:lpstr>
      <vt:lpstr>Wingdings 2</vt:lpstr>
      <vt:lpstr>Wingdings 3</vt:lpstr>
      <vt:lpstr>Concourse</vt:lpstr>
      <vt:lpstr>MARQUIS TECHNOLOGIES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Lat. 6.8939805 &amp; Long. 79.854676</vt:lpstr>
      <vt:lpstr>SRVCC, Hutch Lat. 6.8939805 &amp; Long. 79.854676</vt:lpstr>
      <vt:lpstr>SRVCC, Mobitel Lat. 6.8939805 &amp; Long. 79.854676</vt:lpstr>
      <vt:lpstr>SRVCC, Dialog Lat. 6.8939805 &amp; Long. 79.854676</vt:lpstr>
      <vt:lpstr>PowerPoint Presentation</vt:lpstr>
      <vt:lpstr>PowerPoint Presentation</vt:lpstr>
      <vt:lpstr>           THANK YOU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MARQUIS TECHNOLOGIES</dc:title>
  <dc:subject>Marketing Presentation</dc:subject>
  <dc:creator>Kailash</dc:creator>
  <cp:lastModifiedBy>Adinath  Kadam</cp:lastModifiedBy>
  <cp:revision>912</cp:revision>
  <dcterms:created xsi:type="dcterms:W3CDTF">2007-12-16T16:40:02Z</dcterms:created>
  <dcterms:modified xsi:type="dcterms:W3CDTF">2026-02-18T05:41:28Z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4fea9ac1-470f-4ff8-9b19-4c01456e19dc</vt:lpwstr>
  </property>
  <property fmtid="{D5CDD505-2E9C-101B-9397-08002B2CF9AE}" pid="3" name="NokiaConfidentiality">
    <vt:lpwstr>Confidential</vt:lpwstr>
  </property>
</Properties>
</file>