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Override3.xml" ContentType="application/vnd.openxmlformats-officedocument.themeOverride+xml"/>
  <Override PartName="/ppt/theme/themeOverride4.xml" ContentType="application/vnd.openxmlformats-officedocument.themeOverride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188" r:id="rId1"/>
  </p:sldMasterIdLst>
  <p:notesMasterIdLst>
    <p:notesMasterId r:id="rId10"/>
  </p:notesMasterIdLst>
  <p:handoutMasterIdLst>
    <p:handoutMasterId r:id="rId11"/>
  </p:handoutMasterIdLst>
  <p:sldIdLst>
    <p:sldId id="343" r:id="rId2"/>
    <p:sldId id="425" r:id="rId3"/>
    <p:sldId id="426" r:id="rId4"/>
    <p:sldId id="533" r:id="rId5"/>
    <p:sldId id="510" r:id="rId6"/>
    <p:sldId id="534" r:id="rId7"/>
    <p:sldId id="535" r:id="rId8"/>
    <p:sldId id="423" r:id="rId9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24">
          <p15:clr>
            <a:srgbClr val="A4A3A4"/>
          </p15:clr>
        </p15:guide>
        <p15:guide id="2" pos="230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C0917"/>
    <a:srgbClr val="9CBD26"/>
    <a:srgbClr val="464AB3"/>
    <a:srgbClr val="DCB328"/>
    <a:srgbClr val="BBBCBA"/>
    <a:srgbClr val="BCBCBC"/>
    <a:srgbClr val="05A2E6"/>
    <a:srgbClr val="A04B9F"/>
    <a:srgbClr val="006F6C"/>
    <a:srgbClr val="19791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ED083AE6-46FA-4A59-8FB0-9F97EB10719F}" styleName="Light Style 3 - Accent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699" autoAdjust="0"/>
    <p:restoredTop sz="94533" autoAdjust="0"/>
  </p:normalViewPr>
  <p:slideViewPr>
    <p:cSldViewPr>
      <p:cViewPr varScale="1">
        <p:scale>
          <a:sx n="65" d="100"/>
          <a:sy n="65" d="100"/>
        </p:scale>
        <p:origin x="1488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4128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>
      <p:cViewPr varScale="1">
        <p:scale>
          <a:sx n="53" d="100"/>
          <a:sy n="53" d="100"/>
        </p:scale>
        <p:origin x="-1842" y="-102"/>
      </p:cViewPr>
      <p:guideLst>
        <p:guide orient="horz" pos="3024"/>
        <p:guide pos="23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238" cy="479425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 eaLnBrk="0" hangingPunct="0">
              <a:defRPr sz="1300">
                <a:cs typeface="Arial" charset="0"/>
              </a:defRPr>
            </a:lvl1pPr>
          </a:lstStyle>
          <a:p>
            <a:pPr>
              <a:defRPr/>
            </a:pPr>
            <a:r>
              <a:rPr lang="en-US"/>
              <a:t>MARQUISTECH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3375" y="0"/>
            <a:ext cx="3170238" cy="479425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 eaLnBrk="0" hangingPunct="0">
              <a:defRPr sz="1300">
                <a:cs typeface="Arial" charset="0"/>
              </a:defRPr>
            </a:lvl1pPr>
          </a:lstStyle>
          <a:p>
            <a:pPr>
              <a:defRPr/>
            </a:pPr>
            <a:fld id="{C0CF4591-258B-4342-AF7E-FFFDBCCC3A8E}" type="datetimeFigureOut">
              <a:rPr lang="en-US"/>
              <a:pPr>
                <a:defRPr/>
              </a:pPr>
              <a:t>3/1/2022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20188"/>
            <a:ext cx="3170238" cy="479425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 eaLnBrk="0" hangingPunct="0">
              <a:defRPr sz="1300"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3375" y="9120188"/>
            <a:ext cx="3170238" cy="479425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 eaLnBrk="0" hangingPunct="0">
              <a:defRPr sz="1300">
                <a:cs typeface="Arial" charset="0"/>
              </a:defRPr>
            </a:lvl1pPr>
          </a:lstStyle>
          <a:p>
            <a:pPr>
              <a:defRPr/>
            </a:pPr>
            <a:fld id="{C8212AE9-C339-4A59-A84B-59AC6506839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246" name="fc" descr="Confidential"/>
          <p:cNvSpPr txBox="1">
            <a:spLocks noChangeArrowheads="1"/>
          </p:cNvSpPr>
          <p:nvPr/>
        </p:nvSpPr>
        <p:spPr bwMode="auto">
          <a:xfrm>
            <a:off x="0" y="9385300"/>
            <a:ext cx="7315200" cy="246063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 eaLnBrk="1" hangingPunct="1">
              <a:defRPr/>
            </a:pPr>
            <a:r>
              <a:rPr lang="en-US" sz="1000" b="1">
                <a:solidFill>
                  <a:srgbClr val="EB6312"/>
                </a:solidFill>
                <a:latin typeface="arial"/>
              </a:rPr>
              <a:t>Confidential</a:t>
            </a:r>
          </a:p>
        </p:txBody>
      </p:sp>
    </p:spTree>
    <p:extLst>
      <p:ext uri="{BB962C8B-B14F-4D97-AF65-F5344CB8AC3E}">
        <p14:creationId xmlns:p14="http://schemas.microsoft.com/office/powerpoint/2010/main" val="4252930479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238" cy="479425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 eaLnBrk="0" hangingPunct="0">
              <a:defRPr sz="1300">
                <a:cs typeface="Arial" charset="0"/>
              </a:defRPr>
            </a:lvl1pPr>
          </a:lstStyle>
          <a:p>
            <a:pPr>
              <a:defRPr/>
            </a:pPr>
            <a:r>
              <a:rPr lang="en-US"/>
              <a:t>MARQUISTECH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375" y="0"/>
            <a:ext cx="3170238" cy="479425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 eaLnBrk="0" hangingPunct="0">
              <a:defRPr sz="1300">
                <a:cs typeface="Arial" charset="0"/>
              </a:defRPr>
            </a:lvl1pPr>
          </a:lstStyle>
          <a:p>
            <a:pPr>
              <a:defRPr/>
            </a:pPr>
            <a:fld id="{E1CAF19C-EE0E-48EE-B6AA-454C66AF66BE}" type="datetimeFigureOut">
              <a:rPr lang="en-US"/>
              <a:pPr>
                <a:defRPr/>
              </a:pPr>
              <a:t>3/1/2022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838" y="4560888"/>
            <a:ext cx="5851525" cy="4319587"/>
          </a:xfrm>
          <a:prstGeom prst="rect">
            <a:avLst/>
          </a:prstGeom>
        </p:spPr>
        <p:txBody>
          <a:bodyPr vert="horz" lIns="96661" tIns="48331" rIns="96661" bIns="48331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20188"/>
            <a:ext cx="3170238" cy="479425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 eaLnBrk="0" hangingPunct="0">
              <a:defRPr sz="1300"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375" y="9120188"/>
            <a:ext cx="3170238" cy="479425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 eaLnBrk="0" hangingPunct="0">
              <a:defRPr sz="1300">
                <a:cs typeface="Arial" charset="0"/>
              </a:defRPr>
            </a:lvl1pPr>
          </a:lstStyle>
          <a:p>
            <a:pPr>
              <a:defRPr/>
            </a:pPr>
            <a:fld id="{A2277685-14D2-4D37-9422-8E32D9FB47C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152" name="fc" descr="Confidential"/>
          <p:cNvSpPr txBox="1">
            <a:spLocks noChangeArrowheads="1"/>
          </p:cNvSpPr>
          <p:nvPr/>
        </p:nvSpPr>
        <p:spPr bwMode="auto">
          <a:xfrm>
            <a:off x="0" y="9385300"/>
            <a:ext cx="7315200" cy="246063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 eaLnBrk="1" hangingPunct="1">
              <a:defRPr/>
            </a:pPr>
            <a:r>
              <a:rPr lang="en-US" sz="1000" b="1">
                <a:solidFill>
                  <a:srgbClr val="EB6312"/>
                </a:solidFill>
                <a:latin typeface="arial"/>
              </a:rPr>
              <a:t>Confidential</a:t>
            </a:r>
          </a:p>
        </p:txBody>
      </p:sp>
    </p:spTree>
    <p:extLst>
      <p:ext uri="{BB962C8B-B14F-4D97-AF65-F5344CB8AC3E}">
        <p14:creationId xmlns:p14="http://schemas.microsoft.com/office/powerpoint/2010/main" val="4168754417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62048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3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ight Triangle 3"/>
          <p:cNvSpPr/>
          <p:nvPr/>
        </p:nvSpPr>
        <p:spPr>
          <a:xfrm>
            <a:off x="0" y="4664075"/>
            <a:ext cx="9150350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grpSp>
        <p:nvGrpSpPr>
          <p:cNvPr id="5" name="Group 18"/>
          <p:cNvGrpSpPr>
            <a:grpSpLocks/>
          </p:cNvGrpSpPr>
          <p:nvPr/>
        </p:nvGrpSpPr>
        <p:grpSpPr bwMode="auto">
          <a:xfrm>
            <a:off x="-3175" y="4953000"/>
            <a:ext cx="9147175" cy="1911350"/>
            <a:chOff x="-3765" y="4832896"/>
            <a:chExt cx="9147765" cy="2032192"/>
          </a:xfrm>
        </p:grpSpPr>
        <p:sp>
          <p:nvSpPr>
            <p:cNvPr id="6" name="Freeform 5"/>
            <p:cNvSpPr>
              <a:spLocks/>
            </p:cNvSpPr>
            <p:nvPr/>
          </p:nvSpPr>
          <p:spPr bwMode="auto">
            <a:xfrm>
              <a:off x="1687032" y="4832896"/>
              <a:ext cx="7456968" cy="51817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35926" y="5135025"/>
              <a:ext cx="9108074" cy="838869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cxnSp>
          <p:nvCxnSpPr>
            <p:cNvPr id="10" name="Straight Connector 9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11" name="Picture 4" descr="logo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867400" y="0"/>
            <a:ext cx="3276600" cy="852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fc" descr="Confidential"/>
          <p:cNvSpPr txBox="1">
            <a:spLocks noChangeArrowheads="1"/>
          </p:cNvSpPr>
          <p:nvPr userDrawn="1"/>
        </p:nvSpPr>
        <p:spPr bwMode="auto">
          <a:xfrm>
            <a:off x="0" y="6642100"/>
            <a:ext cx="9144000" cy="246063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 eaLnBrk="1" hangingPunct="1">
              <a:defRPr/>
            </a:pPr>
            <a:r>
              <a:rPr lang="en-US" sz="1000" b="1">
                <a:solidFill>
                  <a:srgbClr val="EB6312"/>
                </a:solidFill>
                <a:latin typeface="arial"/>
              </a:rPr>
              <a:t>Confidential</a:t>
            </a:r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anchor="b"/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3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4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pPr>
              <a:defRPr/>
            </a:pPr>
            <a:r>
              <a:rPr lang="en-US"/>
              <a:t>MARQUISTECH</a:t>
            </a:r>
          </a:p>
        </p:txBody>
      </p:sp>
      <p:sp>
        <p:nvSpPr>
          <p:cNvPr id="15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BD463E24-86A2-4270-96A6-002A083AA2D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wheel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MARQUISTECH</a:t>
            </a:r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4A6000-92C3-4382-AE7C-CAEF63FE671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wheel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MARQUISTECH</a:t>
            </a:r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70E34C-4B11-4B81-B974-26E870CBAA0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wheel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MARQUISTECH</a:t>
            </a:r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3497C9-781B-4B52-B3F8-162E806A6F9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wheel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hevron 3"/>
          <p:cNvSpPr/>
          <p:nvPr/>
        </p:nvSpPr>
        <p:spPr>
          <a:xfrm>
            <a:off x="3636963" y="3005138"/>
            <a:ext cx="182562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/>
          </a:p>
        </p:txBody>
      </p:sp>
      <p:sp>
        <p:nvSpPr>
          <p:cNvPr id="5" name="Chevron 4"/>
          <p:cNvSpPr/>
          <p:nvPr/>
        </p:nvSpPr>
        <p:spPr>
          <a:xfrm>
            <a:off x="3449638" y="3005138"/>
            <a:ext cx="18415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anchor="b"/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r>
              <a:rPr lang="en-US"/>
              <a:t>MARQUISTECH</a:t>
            </a: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D70D3C94-B851-4B6E-B40D-5061259CFE6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wheel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r>
              <a:rPr lang="en-US"/>
              <a:t>MARQUISTECH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9F667713-734E-4E09-8460-F85663CC870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wheel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/>
          <a:lstStyle>
            <a:lvl1pPr>
              <a:defRPr/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r>
              <a:rPr lang="en-US"/>
              <a:t>MARQUISTECH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B282CB76-470D-42B2-AABA-1E3A3D57E34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wheel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r>
              <a:rPr lang="en-US"/>
              <a:t>MARQUISTECH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90F1541-EF90-4696-9A27-1F733DC5799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wheel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MARQUISTECH</a:t>
            </a:r>
          </a:p>
        </p:txBody>
      </p:sp>
      <p:sp>
        <p:nvSpPr>
          <p:cNvPr id="4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4A9D84-FC3E-4976-8DAB-8164F3E3873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wheel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r>
              <a:rPr lang="en-US"/>
              <a:t>MARQUISTECH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759B1BCB-74E9-4721-A0E0-13FFA1323F6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wheel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4"/>
          <p:cNvSpPr>
            <a:spLocks/>
          </p:cNvSpPr>
          <p:nvPr/>
        </p:nvSpPr>
        <p:spPr bwMode="auto">
          <a:xfrm>
            <a:off x="500063" y="5945188"/>
            <a:ext cx="4940300" cy="9207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reeform 5"/>
          <p:cNvSpPr>
            <a:spLocks/>
          </p:cNvSpPr>
          <p:nvPr/>
        </p:nvSpPr>
        <p:spPr bwMode="auto">
          <a:xfrm>
            <a:off x="485775" y="5938838"/>
            <a:ext cx="3690938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Right Triangle 6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Chevron 8"/>
          <p:cNvSpPr/>
          <p:nvPr/>
        </p:nvSpPr>
        <p:spPr>
          <a:xfrm>
            <a:off x="8664575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/>
          </a:p>
        </p:txBody>
      </p:sp>
      <p:sp>
        <p:nvSpPr>
          <p:cNvPr id="10" name="Chevron 9"/>
          <p:cNvSpPr/>
          <p:nvPr/>
        </p:nvSpPr>
        <p:spPr>
          <a:xfrm>
            <a:off x="8477250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tIns="0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1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2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r>
              <a:rPr lang="en-US"/>
              <a:t>MARQUISTECH</a:t>
            </a:r>
          </a:p>
        </p:txBody>
      </p:sp>
      <p:sp>
        <p:nvSpPr>
          <p:cNvPr id="13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B5A4848D-7419-4425-91F9-69D1A36041D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wheel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500063" y="5945188"/>
            <a:ext cx="4940300" cy="9207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75" y="5938838"/>
            <a:ext cx="3690938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033" name="Text Placeholder 29"/>
          <p:cNvSpPr>
            <a:spLocks noGrp="1"/>
          </p:cNvSpPr>
          <p:nvPr>
            <p:ph type="body" idx="1"/>
          </p:nvPr>
        </p:nvSpPr>
        <p:spPr bwMode="auto">
          <a:xfrm>
            <a:off x="457200" y="1481138"/>
            <a:ext cx="8229600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825" y="6408738"/>
            <a:ext cx="1919288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79913" y="6408738"/>
            <a:ext cx="2351087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r>
              <a:rPr lang="en-US"/>
              <a:t>MARQUISTECH</a:t>
            </a:r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113" y="6408738"/>
            <a:ext cx="366712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036BBF65-8F27-4BBA-9A9F-29AE072AE8B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1037" name="Picture 4" descr="logo"/>
          <p:cNvPicPr>
            <a:picLocks noChangeAspect="1" noChangeArrowheads="1"/>
          </p:cNvPicPr>
          <p:nvPr userDrawn="1"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5867400" y="0"/>
            <a:ext cx="3276600" cy="852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" name="fc" descr="Confidential"/>
          <p:cNvSpPr txBox="1">
            <a:spLocks noChangeArrowheads="1"/>
          </p:cNvSpPr>
          <p:nvPr userDrawn="1"/>
        </p:nvSpPr>
        <p:spPr bwMode="auto">
          <a:xfrm>
            <a:off x="0" y="6642100"/>
            <a:ext cx="9144000" cy="246063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 eaLnBrk="1" hangingPunct="1">
              <a:defRPr/>
            </a:pPr>
            <a:r>
              <a:rPr lang="en-US" sz="1000" b="1">
                <a:solidFill>
                  <a:srgbClr val="EB6312"/>
                </a:solidFill>
                <a:latin typeface="arial"/>
              </a:rPr>
              <a:t>Confidential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85" r:id="rId1"/>
    <p:sldLayoutId id="2147484380" r:id="rId2"/>
    <p:sldLayoutId id="2147484386" r:id="rId3"/>
    <p:sldLayoutId id="2147484387" r:id="rId4"/>
    <p:sldLayoutId id="2147484388" r:id="rId5"/>
    <p:sldLayoutId id="2147484389" r:id="rId6"/>
    <p:sldLayoutId id="2147484381" r:id="rId7"/>
    <p:sldLayoutId id="2147484390" r:id="rId8"/>
    <p:sldLayoutId id="2147484391" r:id="rId9"/>
    <p:sldLayoutId id="2147484382" r:id="rId10"/>
    <p:sldLayoutId id="2147484383" r:id="rId11"/>
  </p:sldLayoutIdLst>
  <p:transition>
    <p:wheel/>
  </p:transition>
  <p:hf sldNum="0"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9pPr>
      <a:extLst/>
    </p:titleStyle>
    <p:bodyStyle>
      <a:lvl1pPr marL="365125" indent="-255588" algn="l" rtl="0" eaLnBrk="0" fontAlgn="base" hangingPunct="0">
        <a:spcBef>
          <a:spcPts val="400"/>
        </a:spcBef>
        <a:spcAft>
          <a:spcPct val="0"/>
        </a:spcAft>
        <a:buClr>
          <a:schemeClr val="accent1"/>
        </a:buClr>
        <a:buSzPct val="68000"/>
        <a:buFont typeface="Wingdings 3" pitchFamily="18" charset="2"/>
        <a:buChar char=""/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0713" indent="-228600" algn="l" rtl="0" eaLnBrk="0" fontAlgn="base" hangingPunct="0">
        <a:spcBef>
          <a:spcPts val="325"/>
        </a:spcBef>
        <a:spcAft>
          <a:spcPct val="0"/>
        </a:spcAft>
        <a:buClr>
          <a:schemeClr val="accent1"/>
        </a:buClr>
        <a:buFont typeface="Verdana" pitchFamily="34" charset="0"/>
        <a:buChar char="◦"/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8838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SzPct val="100000"/>
        <a:buFont typeface="Wingdings 2" pitchFamily="18" charset="2"/>
        <a:buChar char="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://www.marquistech.com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/>
        <p:txBody>
          <a:bodyPr>
            <a:normAutofit fontScale="90000"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sz="5300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Cambria" pitchFamily="18" charset="0"/>
                <a:cs typeface="Tahoma" pitchFamily="34" charset="0"/>
              </a:rPr>
              <a:t>MARQUIS TECHNOLOGIES</a:t>
            </a:r>
            <a:br>
              <a:rPr lang="en-US" sz="5300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Cambria" pitchFamily="18" charset="0"/>
                <a:cs typeface="Times New Roman" pitchFamily="18" charset="0"/>
              </a:rPr>
            </a:br>
            <a:br>
              <a:rPr lang="en-US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</a:br>
            <a:endParaRPr lang="en-US" sz="3600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762000" y="2819400"/>
            <a:ext cx="7772400" cy="1200150"/>
          </a:xfrm>
        </p:spPr>
        <p:txBody>
          <a:bodyPr/>
          <a:lstStyle/>
          <a:p>
            <a:pPr marR="0" algn="ctr" eaLnBrk="1" hangingPunct="1"/>
            <a:r>
              <a:rPr lang="en-US" sz="36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Cambria" pitchFamily="18" charset="0"/>
                <a:cs typeface="Times New Roman" pitchFamily="18" charset="0"/>
              </a:rPr>
              <a:t>Drive Route</a:t>
            </a:r>
          </a:p>
          <a:p>
            <a:pPr marR="0" algn="ctr" eaLnBrk="1" hangingPunct="1"/>
            <a:endParaRPr lang="en-US" dirty="0">
              <a:solidFill>
                <a:srgbClr val="0070C0"/>
              </a:solidFill>
              <a:latin typeface="Cambria" pitchFamily="18" charset="0"/>
              <a:cs typeface="Times New Roman" pitchFamily="18" charset="0"/>
            </a:endParaRPr>
          </a:p>
          <a:p>
            <a:pPr marR="0" algn="ctr" eaLnBrk="1" hangingPunct="1"/>
            <a:endParaRPr lang="en-US" dirty="0">
              <a:solidFill>
                <a:srgbClr val="0070C0"/>
              </a:solidFill>
              <a:latin typeface="Cambria" pitchFamily="18" charset="0"/>
              <a:cs typeface="Times New Roman" pitchFamily="18" charset="0"/>
            </a:endParaRPr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1828800" y="5486400"/>
            <a:ext cx="25908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>
              <a:defRPr/>
            </a:pPr>
            <a:br>
              <a:rPr lang="en-US" altLang="de-DE" sz="1400" kern="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</a:br>
            <a:endParaRPr lang="en-US" altLang="de-DE" sz="1400" kern="0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  <p:pic>
        <p:nvPicPr>
          <p:cNvPr id="9221" name="Picture 2" descr="C:\Documents and Settings\MT\Local Settings\Temporary Internet Files\Content.IE5\48WXOG2M\MC900412566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10400" y="3810000"/>
            <a:ext cx="1871663" cy="2117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heel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2286000"/>
            <a:ext cx="8229600" cy="2743200"/>
          </a:xfrm>
        </p:spPr>
        <p:txBody>
          <a:bodyPr/>
          <a:lstStyle/>
          <a:p>
            <a:r>
              <a:rPr lang="en-US" sz="2400" b="1" dirty="0">
                <a:latin typeface="Calibri" pitchFamily="34" charset="0"/>
                <a:cs typeface="Calibri" pitchFamily="34" charset="0"/>
              </a:rPr>
              <a:t>Near Cell	</a:t>
            </a:r>
            <a:r>
              <a:rPr lang="en-US" sz="2400" dirty="0"/>
              <a:t>:-</a:t>
            </a:r>
            <a:r>
              <a:rPr lang="en-US" sz="2000" dirty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Stationary: RSRP:  -60dbm to -75dbm   </a:t>
            </a:r>
          </a:p>
          <a:p>
            <a:r>
              <a:rPr lang="en-US" sz="2400" b="1" dirty="0">
                <a:latin typeface="Calibri" pitchFamily="34" charset="0"/>
                <a:cs typeface="Calibri" pitchFamily="34" charset="0"/>
              </a:rPr>
              <a:t>Mixed</a:t>
            </a:r>
            <a:r>
              <a:rPr lang="en-US" sz="2400" dirty="0"/>
              <a:t>	:-</a:t>
            </a:r>
            <a:r>
              <a:rPr lang="en-US" sz="2000" dirty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Mobility: RSRP   :  -75dbm to -95dbm</a:t>
            </a:r>
          </a:p>
          <a:p>
            <a:r>
              <a:rPr lang="en-US" sz="2400" b="1" dirty="0">
                <a:latin typeface="Calibri" pitchFamily="34" charset="0"/>
                <a:cs typeface="Calibri" pitchFamily="34" charset="0"/>
              </a:rPr>
              <a:t>Cell Edge	</a:t>
            </a:r>
            <a:r>
              <a:rPr lang="en-US" sz="2400" dirty="0"/>
              <a:t>:-</a:t>
            </a:r>
            <a:r>
              <a:rPr lang="en-US" sz="2000" dirty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Stationary: RSRP : -95dbm to -115dbm   </a:t>
            </a:r>
            <a:endParaRPr lang="en-US" sz="200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0" dirty="0">
                <a:effectLst/>
                <a:latin typeface="Cambria" pitchFamily="18" charset="0"/>
              </a:rPr>
              <a:t>Drive Route </a:t>
            </a:r>
            <a:r>
              <a:rPr lang="en-US" sz="3600" b="0" dirty="0" err="1">
                <a:effectLst/>
                <a:latin typeface="Cambria" pitchFamily="18" charset="0"/>
              </a:rPr>
              <a:t>Omantel</a:t>
            </a:r>
            <a:r>
              <a:rPr lang="en-US" sz="3600" b="0" dirty="0">
                <a:effectLst/>
                <a:latin typeface="Cambria" pitchFamily="18" charset="0"/>
              </a:rPr>
              <a:t> Mobile 5G</a:t>
            </a:r>
          </a:p>
        </p:txBody>
      </p:sp>
    </p:spTree>
  </p:cSld>
  <p:clrMapOvr>
    <a:masterClrMapping/>
  </p:clrMapOvr>
  <p:transition>
    <p:wheel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52400" y="312269"/>
            <a:ext cx="8229600" cy="1143000"/>
          </a:xfrm>
        </p:spPr>
        <p:txBody>
          <a:bodyPr>
            <a:noAutofit/>
          </a:bodyPr>
          <a:lstStyle/>
          <a:p>
            <a:br>
              <a:rPr lang="en-US" sz="20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</a:br>
            <a:br>
              <a:rPr lang="en-US" sz="20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</a:br>
            <a:r>
              <a:rPr lang="en-US" sz="2000" dirty="0" err="1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Omantel</a:t>
            </a:r>
            <a:r>
              <a:rPr lang="en-US" sz="20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Band N77(Mixed coverage):-</a:t>
            </a:r>
            <a:r>
              <a:rPr lang="en-IN" sz="20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Al Maabilah, Seeb, </a:t>
            </a:r>
            <a:br>
              <a:rPr lang="en-IN" sz="20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</a:br>
            <a:r>
              <a:rPr lang="en-IN" sz="20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Oman</a:t>
            </a:r>
            <a:br>
              <a:rPr lang="en-IN" sz="1000" dirty="0"/>
            </a:br>
            <a:br>
              <a:rPr lang="en-US" sz="2000" dirty="0">
                <a:latin typeface="Calibri" pitchFamily="34" charset="0"/>
                <a:cs typeface="Calibri" pitchFamily="34" charset="0"/>
              </a:rPr>
            </a:br>
            <a:r>
              <a:rPr lang="en-IN" sz="2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b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b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endParaRPr lang="en-IN" sz="2000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04800" y="6244566"/>
            <a:ext cx="585417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ctr"/>
            <a:r>
              <a:rPr lang="en-IN" sz="1600" dirty="0">
                <a:solidFill>
                  <a:srgbClr val="000000"/>
                </a:solidFill>
                <a:latin typeface="Calibri"/>
              </a:rPr>
              <a:t>NC:1</a:t>
            </a:r>
            <a:endParaRPr lang="en-IN" dirty="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6705601" y="1176015"/>
            <a:ext cx="2362200" cy="156718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IN" sz="1600" b="1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IN" sz="16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Operator: </a:t>
            </a:r>
            <a:r>
              <a:rPr lang="en-IN" sz="1600" b="1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Omantel</a:t>
            </a:r>
            <a:endParaRPr lang="en-IN" sz="16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IN" sz="16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Band: N77</a:t>
            </a:r>
            <a:endParaRPr lang="en-IN" sz="16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IN" sz="16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Cell ID: 3</a:t>
            </a:r>
            <a:endParaRPr lang="en-IN" sz="16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IN" sz="16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E-ARFCN : 629988</a:t>
            </a:r>
          </a:p>
          <a:p>
            <a:r>
              <a:rPr lang="en-IN" sz="16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RSRP:</a:t>
            </a:r>
            <a:r>
              <a:rPr lang="en-IN" sz="1600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IN" sz="1600" b="1" dirty="0">
                <a:solidFill>
                  <a:srgbClr val="000000"/>
                </a:solidFill>
                <a:latin typeface="Calibri"/>
              </a:rPr>
              <a:t>-80dBm to -85dBm</a:t>
            </a:r>
            <a:endParaRPr lang="en-IN" sz="1600" b="1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en-IN" sz="1600" dirty="0">
              <a:solidFill>
                <a:schemeClr val="tx1"/>
              </a:solidFill>
            </a:endParaRPr>
          </a:p>
        </p:txBody>
      </p:sp>
      <p:sp>
        <p:nvSpPr>
          <p:cNvPr id="12" name="AutoShape 4" descr="https://outlook.office.com/owa/service.svc/s/GetFileAttachment?id=AAMkADFiZGMxYzFkLTZkZjUtNDIzNC04ZGVmLTY0ZWE1NDU2MDlhMABGAAAAAAC3NTo5XLi2QKPJ%2FCiAlCerBwAl99qAwDjIQZvb%2BZ%2BGCahgAAAAAAEMAAAl99qAwDjIQZvb%2BZ%2BGCahgAAA8O0NFAAABEgAQAG2uCfsmHJlDrG1ip0IxyXk%3D&amp;X-OWA-CANARY=Fmn46LVNwE-ueYQF1vSYQsB5yAn6rtQYUWmRdrweIBL-B2SdCe7_RcHvFd-Z2elQ2OaE9tG-49s.&amp;isImagePreview=True"/>
          <p:cNvSpPr>
            <a:spLocks noChangeAspect="1" noChangeArrowheads="1"/>
          </p:cNvSpPr>
          <p:nvPr/>
        </p:nvSpPr>
        <p:spPr bwMode="auto">
          <a:xfrm>
            <a:off x="2109788" y="2428875"/>
            <a:ext cx="4924425" cy="2000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53D8900C-2680-4F13-BC71-E68AC2808DB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1910" y="1087524"/>
            <a:ext cx="5800315" cy="4017875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5A476B1F-3CA9-4513-9FE4-700F31DDA1A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28800" y="5422813"/>
            <a:ext cx="3648075" cy="695325"/>
          </a:xfrm>
          <a:prstGeom prst="rect">
            <a:avLst/>
          </a:prstGeom>
        </p:spPr>
      </p:pic>
    </p:spTree>
  </p:cSld>
  <p:clrMapOvr>
    <a:masterClrMapping/>
  </p:clrMapOvr>
  <p:transition>
    <p:wheel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52400" y="312269"/>
            <a:ext cx="8229600" cy="1143000"/>
          </a:xfrm>
        </p:spPr>
        <p:txBody>
          <a:bodyPr>
            <a:noAutofit/>
          </a:bodyPr>
          <a:lstStyle/>
          <a:p>
            <a:br>
              <a:rPr lang="en-US" sz="20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</a:br>
            <a:br>
              <a:rPr lang="en-US" sz="20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</a:br>
            <a:br>
              <a:rPr lang="en-US" sz="20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</a:br>
            <a:r>
              <a:rPr lang="en-US" sz="2000" dirty="0" err="1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Omantel</a:t>
            </a:r>
            <a:r>
              <a:rPr lang="en-US" sz="20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Band N77(Mixed coverage):-</a:t>
            </a:r>
            <a:r>
              <a:rPr lang="en-IN" sz="20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Al Maabilah, Seeb, </a:t>
            </a:r>
            <a:br>
              <a:rPr lang="en-IN" sz="20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</a:br>
            <a:r>
              <a:rPr lang="en-IN" sz="20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Oman</a:t>
            </a:r>
            <a:br>
              <a:rPr lang="en-IN" sz="1000" dirty="0"/>
            </a:br>
            <a:br>
              <a:rPr lang="en-IN" sz="1000" dirty="0"/>
            </a:br>
            <a:br>
              <a:rPr lang="en-US" sz="2000" dirty="0">
                <a:latin typeface="Calibri" pitchFamily="34" charset="0"/>
                <a:cs typeface="Calibri" pitchFamily="34" charset="0"/>
              </a:rPr>
            </a:br>
            <a:r>
              <a:rPr lang="en-IN" sz="2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b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b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endParaRPr lang="en-IN" sz="2000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04800" y="6244566"/>
            <a:ext cx="585417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ctr"/>
            <a:r>
              <a:rPr lang="en-IN" sz="1600" dirty="0">
                <a:solidFill>
                  <a:srgbClr val="000000"/>
                </a:solidFill>
                <a:latin typeface="Calibri"/>
              </a:rPr>
              <a:t>NC:1</a:t>
            </a:r>
            <a:endParaRPr lang="en-IN" dirty="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6705601" y="1176015"/>
            <a:ext cx="2362200" cy="156718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IN" sz="1600" b="1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IN" sz="16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Operator: </a:t>
            </a:r>
            <a:r>
              <a:rPr lang="en-IN" sz="1600" b="1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Omantel</a:t>
            </a:r>
            <a:endParaRPr lang="en-IN" sz="16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IN" sz="16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Band: N77</a:t>
            </a:r>
            <a:endParaRPr lang="en-IN" sz="16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IN" sz="16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Cell ID: 3</a:t>
            </a:r>
            <a:endParaRPr lang="en-IN" sz="16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IN" sz="16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E-ARFCN : 629988</a:t>
            </a:r>
          </a:p>
          <a:p>
            <a:r>
              <a:rPr lang="en-IN" sz="16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RSRP:</a:t>
            </a:r>
            <a:r>
              <a:rPr lang="en-IN" sz="1600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IN" sz="1600" b="1" dirty="0">
                <a:solidFill>
                  <a:srgbClr val="000000"/>
                </a:solidFill>
                <a:latin typeface="Calibri"/>
              </a:rPr>
              <a:t>-80dBm to -85dBm</a:t>
            </a:r>
            <a:endParaRPr lang="en-IN" sz="1600" b="1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en-IN" sz="1600" dirty="0">
              <a:solidFill>
                <a:schemeClr val="tx1"/>
              </a:solidFill>
            </a:endParaRPr>
          </a:p>
        </p:txBody>
      </p:sp>
      <p:sp>
        <p:nvSpPr>
          <p:cNvPr id="12" name="AutoShape 4" descr="https://outlook.office.com/owa/service.svc/s/GetFileAttachment?id=AAMkADFiZGMxYzFkLTZkZjUtNDIzNC04ZGVmLTY0ZWE1NDU2MDlhMABGAAAAAAC3NTo5XLi2QKPJ%2FCiAlCerBwAl99qAwDjIQZvb%2BZ%2BGCahgAAAAAAEMAAAl99qAwDjIQZvb%2BZ%2BGCahgAAA8O0NFAAABEgAQAG2uCfsmHJlDrG1ip0IxyXk%3D&amp;X-OWA-CANARY=Fmn46LVNwE-ueYQF1vSYQsB5yAn6rtQYUWmRdrweIBL-B2SdCe7_RcHvFd-Z2elQ2OaE9tG-49s.&amp;isImagePreview=True"/>
          <p:cNvSpPr>
            <a:spLocks noChangeAspect="1" noChangeArrowheads="1"/>
          </p:cNvSpPr>
          <p:nvPr/>
        </p:nvSpPr>
        <p:spPr bwMode="auto">
          <a:xfrm>
            <a:off x="2109788" y="2428875"/>
            <a:ext cx="4924425" cy="2000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5A476B1F-3CA9-4513-9FE4-700F31DDA1A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28800" y="5422813"/>
            <a:ext cx="3648075" cy="695325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F7961582-3EA8-4F0C-ADE5-47E3BEEB0BD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2400" y="1278167"/>
            <a:ext cx="6286500" cy="31509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63036253"/>
      </p:ext>
    </p:extLst>
  </p:cSld>
  <p:clrMapOvr>
    <a:masterClrMapping/>
  </p:clrMapOvr>
  <p:transition>
    <p:wheel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2286000"/>
            <a:ext cx="8229600" cy="2743200"/>
          </a:xfrm>
        </p:spPr>
        <p:txBody>
          <a:bodyPr/>
          <a:lstStyle/>
          <a:p>
            <a:r>
              <a:rPr lang="en-US" sz="2400" b="1" dirty="0">
                <a:latin typeface="Calibri" pitchFamily="34" charset="0"/>
                <a:cs typeface="Calibri" pitchFamily="34" charset="0"/>
              </a:rPr>
              <a:t>Near Cell	</a:t>
            </a:r>
            <a:r>
              <a:rPr lang="en-US" sz="2400" dirty="0"/>
              <a:t>:-</a:t>
            </a:r>
            <a:r>
              <a:rPr lang="en-US" sz="2000" dirty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Stationary: RSRP:  -60dbm to -75dbm   </a:t>
            </a:r>
          </a:p>
          <a:p>
            <a:r>
              <a:rPr lang="en-US" sz="2400" b="1" dirty="0">
                <a:latin typeface="Calibri" pitchFamily="34" charset="0"/>
                <a:cs typeface="Calibri" pitchFamily="34" charset="0"/>
              </a:rPr>
              <a:t>Mixed</a:t>
            </a:r>
            <a:r>
              <a:rPr lang="en-US" sz="2400" dirty="0"/>
              <a:t>	:-</a:t>
            </a:r>
            <a:r>
              <a:rPr lang="en-US" sz="2000" dirty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Mobility: RSRP   :  -75dbm to -95dbm</a:t>
            </a:r>
          </a:p>
          <a:p>
            <a:r>
              <a:rPr lang="en-US" sz="2400" b="1" dirty="0">
                <a:latin typeface="Calibri" pitchFamily="34" charset="0"/>
                <a:cs typeface="Calibri" pitchFamily="34" charset="0"/>
              </a:rPr>
              <a:t>Cell Edge	</a:t>
            </a:r>
            <a:r>
              <a:rPr lang="en-US" sz="2400" dirty="0"/>
              <a:t>:-</a:t>
            </a:r>
            <a:r>
              <a:rPr lang="en-US" sz="2000" dirty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Stationary: RSRP : -95dbm to -110dbm   </a:t>
            </a:r>
            <a:endParaRPr lang="en-US" sz="200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0" dirty="0">
                <a:effectLst/>
                <a:latin typeface="Cambria" pitchFamily="18" charset="0"/>
              </a:rPr>
              <a:t>Drive Route Ooredoo 5G</a:t>
            </a:r>
          </a:p>
        </p:txBody>
      </p:sp>
    </p:spTree>
    <p:extLst>
      <p:ext uri="{BB962C8B-B14F-4D97-AF65-F5344CB8AC3E}">
        <p14:creationId xmlns:p14="http://schemas.microsoft.com/office/powerpoint/2010/main" val="340813279"/>
      </p:ext>
    </p:extLst>
  </p:cSld>
  <p:clrMapOvr>
    <a:masterClrMapping/>
  </p:clrMapOvr>
  <p:transition>
    <p:wheel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52400" y="312269"/>
            <a:ext cx="8229600" cy="1143000"/>
          </a:xfrm>
        </p:spPr>
        <p:txBody>
          <a:bodyPr>
            <a:noAutofit/>
          </a:bodyPr>
          <a:lstStyle/>
          <a:p>
            <a:br>
              <a:rPr lang="en-US" sz="20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</a:br>
            <a:br>
              <a:rPr lang="en-US" sz="20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</a:br>
            <a:r>
              <a:rPr lang="en-US" sz="20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Ooredoo Band N77(Mixed coverage):-</a:t>
            </a:r>
            <a:r>
              <a:rPr lang="en-IN" sz="20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Al Maabilah, Seeb, </a:t>
            </a:r>
            <a:br>
              <a:rPr lang="en-IN" sz="20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</a:br>
            <a:r>
              <a:rPr lang="en-IN" sz="20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Oman</a:t>
            </a:r>
            <a:br>
              <a:rPr lang="en-IN" sz="1000" dirty="0"/>
            </a:br>
            <a:br>
              <a:rPr lang="en-US" sz="2000" dirty="0">
                <a:latin typeface="Calibri" pitchFamily="34" charset="0"/>
                <a:cs typeface="Calibri" pitchFamily="34" charset="0"/>
              </a:rPr>
            </a:br>
            <a:r>
              <a:rPr lang="en-IN" sz="2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b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b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endParaRPr lang="en-IN" sz="2000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04800" y="6244566"/>
            <a:ext cx="585417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ctr"/>
            <a:r>
              <a:rPr lang="en-IN" sz="1600" dirty="0">
                <a:solidFill>
                  <a:srgbClr val="000000"/>
                </a:solidFill>
                <a:latin typeface="Calibri"/>
              </a:rPr>
              <a:t>NC:1</a:t>
            </a:r>
            <a:endParaRPr lang="en-IN" dirty="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6705601" y="1176015"/>
            <a:ext cx="2362200" cy="156718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IN" sz="1600" b="1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IN" sz="16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Operator: Ooredoo</a:t>
            </a:r>
            <a:endParaRPr lang="en-IN" sz="16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IN" sz="16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Band: N77</a:t>
            </a:r>
            <a:endParaRPr lang="en-IN" sz="16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IN" sz="16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Cell ID: 332</a:t>
            </a:r>
            <a:endParaRPr lang="en-IN" sz="16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IN" sz="16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E-ARFCN : 636654</a:t>
            </a:r>
          </a:p>
          <a:p>
            <a:r>
              <a:rPr lang="en-IN" sz="16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RSRP:</a:t>
            </a:r>
            <a:r>
              <a:rPr lang="en-IN" sz="1600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IN" sz="1600" b="1" dirty="0">
                <a:solidFill>
                  <a:srgbClr val="000000"/>
                </a:solidFill>
                <a:latin typeface="Calibri"/>
              </a:rPr>
              <a:t>-78dBm to -85dBm</a:t>
            </a:r>
            <a:endParaRPr lang="en-IN" sz="1600" b="1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en-IN" sz="1600" dirty="0">
              <a:solidFill>
                <a:schemeClr val="tx1"/>
              </a:solidFill>
            </a:endParaRPr>
          </a:p>
        </p:txBody>
      </p:sp>
      <p:sp>
        <p:nvSpPr>
          <p:cNvPr id="12" name="AutoShape 4" descr="https://outlook.office.com/owa/service.svc/s/GetFileAttachment?id=AAMkADFiZGMxYzFkLTZkZjUtNDIzNC04ZGVmLTY0ZWE1NDU2MDlhMABGAAAAAAC3NTo5XLi2QKPJ%2FCiAlCerBwAl99qAwDjIQZvb%2BZ%2BGCahgAAAAAAEMAAAl99qAwDjIQZvb%2BZ%2BGCahgAAA8O0NFAAABEgAQAG2uCfsmHJlDrG1ip0IxyXk%3D&amp;X-OWA-CANARY=Fmn46LVNwE-ueYQF1vSYQsB5yAn6rtQYUWmRdrweIBL-B2SdCe7_RcHvFd-Z2elQ2OaE9tG-49s.&amp;isImagePreview=True"/>
          <p:cNvSpPr>
            <a:spLocks noChangeAspect="1" noChangeArrowheads="1"/>
          </p:cNvSpPr>
          <p:nvPr/>
        </p:nvSpPr>
        <p:spPr bwMode="auto">
          <a:xfrm>
            <a:off x="2109788" y="2428875"/>
            <a:ext cx="4924425" cy="2000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C466376B-C6F6-4B14-9B06-1312DAB9F7A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2006" y="1176015"/>
            <a:ext cx="5238750" cy="358140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A9248C70-D716-4C18-A01F-F528465A043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81200" y="5681985"/>
            <a:ext cx="3048000" cy="666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970421"/>
      </p:ext>
    </p:extLst>
  </p:cSld>
  <p:clrMapOvr>
    <a:masterClrMapping/>
  </p:clrMapOvr>
  <p:transition>
    <p:wheel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52400" y="312269"/>
            <a:ext cx="8229600" cy="1143000"/>
          </a:xfrm>
        </p:spPr>
        <p:txBody>
          <a:bodyPr>
            <a:noAutofit/>
          </a:bodyPr>
          <a:lstStyle/>
          <a:p>
            <a:br>
              <a:rPr lang="en-US" sz="20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</a:br>
            <a:br>
              <a:rPr lang="en-US" sz="20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</a:br>
            <a:r>
              <a:rPr lang="en-US" sz="20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Ooredoo Band N77(Mixed coverage):-</a:t>
            </a:r>
            <a:r>
              <a:rPr lang="en-IN" sz="20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Al Maabilah, Seeb, </a:t>
            </a:r>
            <a:br>
              <a:rPr lang="en-IN" sz="20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</a:br>
            <a:r>
              <a:rPr lang="en-IN" sz="20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Oman</a:t>
            </a:r>
            <a:br>
              <a:rPr lang="en-IN" sz="1000" dirty="0"/>
            </a:br>
            <a:br>
              <a:rPr lang="en-US" sz="2000" dirty="0">
                <a:latin typeface="Calibri" pitchFamily="34" charset="0"/>
                <a:cs typeface="Calibri" pitchFamily="34" charset="0"/>
              </a:rPr>
            </a:br>
            <a:r>
              <a:rPr lang="en-IN" sz="2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b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b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endParaRPr lang="en-IN" sz="2000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04800" y="6244566"/>
            <a:ext cx="585417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ctr"/>
            <a:r>
              <a:rPr lang="en-IN" sz="1600" dirty="0">
                <a:solidFill>
                  <a:srgbClr val="000000"/>
                </a:solidFill>
                <a:latin typeface="Calibri"/>
              </a:rPr>
              <a:t>NC:1</a:t>
            </a:r>
            <a:endParaRPr lang="en-IN" dirty="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6705601" y="1176015"/>
            <a:ext cx="2362200" cy="156718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IN" sz="1600" b="1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IN" sz="16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Operator: Ooredoo</a:t>
            </a:r>
            <a:endParaRPr lang="en-IN" sz="16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IN" sz="16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Band: N77</a:t>
            </a:r>
            <a:endParaRPr lang="en-IN" sz="16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IN" sz="16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Cell ID: 332</a:t>
            </a:r>
            <a:endParaRPr lang="en-IN" sz="16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IN" sz="16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E-ARFCN : 636654</a:t>
            </a:r>
          </a:p>
          <a:p>
            <a:r>
              <a:rPr lang="en-IN" sz="16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RSRP:</a:t>
            </a:r>
            <a:r>
              <a:rPr lang="en-IN" sz="1600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IN" sz="1600" b="1" dirty="0">
                <a:solidFill>
                  <a:srgbClr val="000000"/>
                </a:solidFill>
                <a:latin typeface="Calibri"/>
              </a:rPr>
              <a:t>-78dBm to -85dBm</a:t>
            </a:r>
            <a:endParaRPr lang="en-IN" sz="1600" b="1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en-IN" sz="1600" dirty="0">
              <a:solidFill>
                <a:schemeClr val="tx1"/>
              </a:solidFill>
            </a:endParaRPr>
          </a:p>
        </p:txBody>
      </p:sp>
      <p:sp>
        <p:nvSpPr>
          <p:cNvPr id="12" name="AutoShape 4" descr="https://outlook.office.com/owa/service.svc/s/GetFileAttachment?id=AAMkADFiZGMxYzFkLTZkZjUtNDIzNC04ZGVmLTY0ZWE1NDU2MDlhMABGAAAAAAC3NTo5XLi2QKPJ%2FCiAlCerBwAl99qAwDjIQZvb%2BZ%2BGCahgAAAAAAEMAAAl99qAwDjIQZvb%2BZ%2BGCahgAAA8O0NFAAABEgAQAG2uCfsmHJlDrG1ip0IxyXk%3D&amp;X-OWA-CANARY=Fmn46LVNwE-ueYQF1vSYQsB5yAn6rtQYUWmRdrweIBL-B2SdCe7_RcHvFd-Z2elQ2OaE9tG-49s.&amp;isImagePreview=True"/>
          <p:cNvSpPr>
            <a:spLocks noChangeAspect="1" noChangeArrowheads="1"/>
          </p:cNvSpPr>
          <p:nvPr/>
        </p:nvSpPr>
        <p:spPr bwMode="auto">
          <a:xfrm>
            <a:off x="2109788" y="2428875"/>
            <a:ext cx="4924425" cy="2000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A9248C70-D716-4C18-A01F-F528465A043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81200" y="5681985"/>
            <a:ext cx="3048000" cy="666750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91E91BD1-DEB8-46E0-85B5-D1E49A1E752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9630" y="1176015"/>
            <a:ext cx="5552569" cy="42737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4267889"/>
      </p:ext>
    </p:extLst>
  </p:cSld>
  <p:clrMapOvr>
    <a:masterClrMapping/>
  </p:clrMapOvr>
  <p:transition>
    <p:wheel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62000" y="1066800"/>
            <a:ext cx="8229600" cy="3352800"/>
          </a:xfrm>
        </p:spPr>
        <p:txBody>
          <a:bodyPr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spcBef>
                <a:spcPct val="50000"/>
              </a:spcBef>
              <a:buNone/>
              <a:defRPr/>
            </a:pPr>
            <a:endParaRPr lang="en-US" sz="2800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latin typeface="Calibri" pitchFamily="34" charset="0"/>
              <a:cs typeface="Times New Roman" pitchFamily="18" charset="0"/>
            </a:endParaRPr>
          </a:p>
          <a:p>
            <a:pPr algn="ctr">
              <a:spcBef>
                <a:spcPct val="50000"/>
              </a:spcBef>
              <a:defRPr/>
            </a:pPr>
            <a:endParaRPr lang="en-US" sz="2800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latin typeface="Calibri" pitchFamily="34" charset="0"/>
              <a:cs typeface="Times New Roman" pitchFamily="18" charset="0"/>
            </a:endParaRPr>
          </a:p>
          <a:p>
            <a:pPr algn="ctr">
              <a:spcBef>
                <a:spcPct val="50000"/>
              </a:spcBef>
              <a:defRPr/>
            </a:pPr>
            <a:endParaRPr lang="en-US" sz="2800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latin typeface="Calibri" pitchFamily="34" charset="0"/>
              <a:cs typeface="Times New Roman" pitchFamily="18" charset="0"/>
            </a:endParaRPr>
          </a:p>
          <a:p>
            <a:pPr algn="ctr">
              <a:spcBef>
                <a:spcPct val="50000"/>
              </a:spcBef>
              <a:defRPr/>
            </a:pPr>
            <a:endParaRPr lang="en-US" sz="2800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latin typeface="Calibri" pitchFamily="34" charset="0"/>
              <a:cs typeface="Times New Roman" pitchFamily="18" charset="0"/>
            </a:endParaRPr>
          </a:p>
          <a:p>
            <a:pPr algn="ctr">
              <a:spcBef>
                <a:spcPct val="50000"/>
              </a:spcBef>
              <a:defRPr/>
            </a:pPr>
            <a:r>
              <a:rPr lang="en-US" sz="2800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Calibri" pitchFamily="34" charset="0"/>
                <a:cs typeface="Times New Roman" pitchFamily="18" charset="0"/>
              </a:rPr>
              <a:t>MARQUIS TECHNOLOGIES</a:t>
            </a:r>
          </a:p>
          <a:p>
            <a:pPr algn="ctr">
              <a:spcBef>
                <a:spcPct val="50000"/>
              </a:spcBef>
              <a:defRPr/>
            </a:pPr>
            <a:endParaRPr lang="en-US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latin typeface="Calibri" pitchFamily="34" charset="0"/>
              <a:hlinkClick r:id="rId2"/>
            </a:endParaRPr>
          </a:p>
          <a:p>
            <a:pPr algn="ctr">
              <a:spcBef>
                <a:spcPct val="50000"/>
              </a:spcBef>
              <a:defRPr/>
            </a:pPr>
            <a:r>
              <a:rPr lang="en-US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Calibri" pitchFamily="34" charset="0"/>
                <a:hlinkClick r:id="rId2"/>
              </a:rPr>
              <a:t>www.marquistech.com</a:t>
            </a:r>
            <a:endParaRPr lang="en-US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latin typeface="Calibri" pitchFamily="34" charset="0"/>
            </a:endParaRPr>
          </a:p>
          <a:p>
            <a:endParaRPr lang="en-US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br>
              <a:rPr lang="en-US" sz="4400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Calibri" pitchFamily="34" charset="0"/>
              </a:rPr>
            </a:br>
            <a:br>
              <a:rPr lang="en-US" sz="4400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Calibri" pitchFamily="34" charset="0"/>
              </a:rPr>
            </a:br>
            <a:br>
              <a:rPr lang="en-US" sz="4400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Calibri" pitchFamily="34" charset="0"/>
              </a:rPr>
            </a:br>
            <a:br>
              <a:rPr lang="en-US" sz="4400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Calibri" pitchFamily="34" charset="0"/>
              </a:rPr>
            </a:br>
            <a:br>
              <a:rPr lang="en-US" sz="4400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Calibri" pitchFamily="34" charset="0"/>
              </a:rPr>
            </a:br>
            <a:br>
              <a:rPr lang="en-US" sz="4400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Calibri" pitchFamily="34" charset="0"/>
              </a:rPr>
            </a:br>
            <a:br>
              <a:rPr lang="en-US" sz="4400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Calibri" pitchFamily="34" charset="0"/>
              </a:rPr>
            </a:br>
            <a:br>
              <a:rPr lang="en-US" sz="4400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Calibri" pitchFamily="34" charset="0"/>
              </a:rPr>
            </a:br>
            <a:r>
              <a:rPr lang="en-US" sz="4400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Calibri" pitchFamily="34" charset="0"/>
              </a:rPr>
              <a:t>			</a:t>
            </a:r>
            <a:r>
              <a:rPr lang="en-US" sz="6000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Calibri" pitchFamily="34" charset="0"/>
              </a:rPr>
              <a:t>THANK YOU</a:t>
            </a:r>
            <a:br>
              <a:rPr lang="en-US" sz="6000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Calibri" pitchFamily="34" charset="0"/>
              </a:rPr>
            </a:br>
            <a:endParaRPr lang="en-US" sz="6000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</p:spTree>
  </p:cSld>
  <p:clrMapOvr>
    <a:masterClrMapping/>
  </p:clrMapOvr>
  <p:transition>
    <p:wheel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2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3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4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648</TotalTime>
  <Words>291</Words>
  <Application>Microsoft Office PowerPoint</Application>
  <PresentationFormat>On-screen Show (4:3)</PresentationFormat>
  <Paragraphs>51</Paragraphs>
  <Slides>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7" baseType="lpstr">
      <vt:lpstr>Arial</vt:lpstr>
      <vt:lpstr>Calibri</vt:lpstr>
      <vt:lpstr>Cambria</vt:lpstr>
      <vt:lpstr>Lucida Sans Unicode</vt:lpstr>
      <vt:lpstr>Times New Roman</vt:lpstr>
      <vt:lpstr>Verdana</vt:lpstr>
      <vt:lpstr>Wingdings 2</vt:lpstr>
      <vt:lpstr>Wingdings 3</vt:lpstr>
      <vt:lpstr>Concourse</vt:lpstr>
      <vt:lpstr>MARQUIS TECHNOLOGIES  </vt:lpstr>
      <vt:lpstr>Drive Route Omantel Mobile 5G</vt:lpstr>
      <vt:lpstr>  Omantel Band N77(Mixed coverage):-Al Maabilah, Seeb,  Oman     </vt:lpstr>
      <vt:lpstr>   Omantel Band N77(Mixed coverage):-Al Maabilah, Seeb,  Oman      </vt:lpstr>
      <vt:lpstr>Drive Route Ooredoo 5G</vt:lpstr>
      <vt:lpstr>  Ooredoo Band N77(Mixed coverage):-Al Maabilah, Seeb,  Oman     </vt:lpstr>
      <vt:lpstr>  Ooredoo Band N77(Mixed coverage):-Al Maabilah, Seeb,  Oman     </vt:lpstr>
      <vt:lpstr>           THANK YOU 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MARQUIS TECHNOLOGIES</dc:title>
  <dc:subject>Marketing Presentation</dc:subject>
  <dc:creator>Kailash</dc:creator>
  <cp:lastModifiedBy>Kishore Kola</cp:lastModifiedBy>
  <cp:revision>884</cp:revision>
  <dcterms:created xsi:type="dcterms:W3CDTF">2007-12-16T16:40:02Z</dcterms:created>
  <dcterms:modified xsi:type="dcterms:W3CDTF">2022-03-01T11:17:36Z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itusGUID">
    <vt:lpwstr>4fea9ac1-470f-4ff8-9b19-4c01456e19dc</vt:lpwstr>
  </property>
  <property fmtid="{D5CDD505-2E9C-101B-9397-08002B2CF9AE}" pid="3" name="NokiaConfidentiality">
    <vt:lpwstr>Confidential</vt:lpwstr>
  </property>
</Properties>
</file>