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7"/>
  </p:notesMasterIdLst>
  <p:handoutMasterIdLst>
    <p:handoutMasterId r:id="rId18"/>
  </p:handoutMasterIdLst>
  <p:sldIdLst>
    <p:sldId id="343" r:id="rId2"/>
    <p:sldId id="609" r:id="rId3"/>
    <p:sldId id="608" r:id="rId4"/>
    <p:sldId id="425" r:id="rId5"/>
    <p:sldId id="610" r:id="rId6"/>
    <p:sldId id="463" r:id="rId7"/>
    <p:sldId id="611" r:id="rId8"/>
    <p:sldId id="612" r:id="rId9"/>
    <p:sldId id="257" r:id="rId10"/>
    <p:sldId id="598" r:id="rId11"/>
    <p:sldId id="599" r:id="rId12"/>
    <p:sldId id="600" r:id="rId13"/>
    <p:sldId id="557" r:id="rId14"/>
    <p:sldId id="562" r:id="rId15"/>
    <p:sldId id="429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manshu Verma" initials="HV" lastIdx="1" clrIdx="0">
    <p:extLst>
      <p:ext uri="{19B8F6BF-5375-455C-9EA6-DF929625EA0E}">
        <p15:presenceInfo xmlns:p15="http://schemas.microsoft.com/office/powerpoint/2012/main" userId="Himanshu Ver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CBA"/>
    <a:srgbClr val="7C0917"/>
    <a:srgbClr val="9CBD26"/>
    <a:srgbClr val="464AB3"/>
    <a:srgbClr val="DCB328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533" autoAdjust="0"/>
  </p:normalViewPr>
  <p:slideViewPr>
    <p:cSldViewPr>
      <p:cViewPr varScale="1">
        <p:scale>
          <a:sx n="106" d="100"/>
          <a:sy n="106" d="100"/>
        </p:scale>
        <p:origin x="11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12-Feb-21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12-Feb-21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2800" dirty="0">
                <a:latin typeface="Cambria" pitchFamily="18" charset="0"/>
                <a:cs typeface="Times New Roman" pitchFamily="18" charset="0"/>
              </a:rPr>
              <a:t>5G Drive Route – Brussels, Belgium </a:t>
            </a:r>
            <a:endParaRPr lang="en-US" sz="28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2E4FCD-BF11-4651-9187-1B57F4796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9921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Proximus 5G VoLTE Good Coverage Area Band L3,L7 AND L20 WITH NR 78 BAND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 &gt;&gt; Leuven Centrum 3000 &gt;&gt; 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Heverlee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Station 3001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E7D4BB-531B-4F9A-84ED-B570D6CD2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15171"/>
            <a:ext cx="7772400" cy="41522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80E90E-71C5-4D2F-9EC3-1248F334F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667000"/>
            <a:ext cx="151506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6945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F5603CC-E71A-473B-AB3B-28CB9B03804A}"/>
              </a:ext>
            </a:extLst>
          </p:cNvPr>
          <p:cNvSpPr/>
          <p:nvPr/>
        </p:nvSpPr>
        <p:spPr>
          <a:xfrm>
            <a:off x="3505200" y="3124200"/>
            <a:ext cx="2743200" cy="1219200"/>
          </a:xfrm>
          <a:prstGeom prst="ellipse">
            <a:avLst/>
          </a:prstGeom>
          <a:solidFill>
            <a:srgbClr val="BBB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5B6C6E-0DB7-45F8-B366-564D9A8CE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Proximus 5G  and 4G VoLTE Mix Coverage Area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 &gt;&gt; Bib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Heverlee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&gt;&gt;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Kantineplein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FD8B78-4C52-467F-9E17-13ABDB197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431" y="1329091"/>
            <a:ext cx="8229600" cy="4522609"/>
          </a:xfr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5CBFE6-A78A-464C-A5F2-BC22F60771A6}"/>
              </a:ext>
            </a:extLst>
          </p:cNvPr>
          <p:cNvCxnSpPr>
            <a:cxnSpLocks/>
          </p:cNvCxnSpPr>
          <p:nvPr/>
        </p:nvCxnSpPr>
        <p:spPr>
          <a:xfrm flipV="1">
            <a:off x="4724400" y="1405291"/>
            <a:ext cx="2743200" cy="105092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446602B-151F-4DFD-A784-754B69ECD6EC}"/>
              </a:ext>
            </a:extLst>
          </p:cNvPr>
          <p:cNvSpPr txBox="1"/>
          <p:nvPr/>
        </p:nvSpPr>
        <p:spPr>
          <a:xfrm>
            <a:off x="5123138" y="1329091"/>
            <a:ext cx="1031323" cy="57708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050" b="1" dirty="0"/>
              <a:t>4g and 5g mixed coverage</a:t>
            </a:r>
          </a:p>
        </p:txBody>
      </p:sp>
      <p:sp>
        <p:nvSpPr>
          <p:cNvPr id="16" name="Star: 12 Points 15">
            <a:extLst>
              <a:ext uri="{FF2B5EF4-FFF2-40B4-BE49-F238E27FC236}">
                <a16:creationId xmlns:a16="http://schemas.microsoft.com/office/drawing/2014/main" id="{0CC92F68-094D-40F3-B541-4EDB52E5A9A5}"/>
              </a:ext>
            </a:extLst>
          </p:cNvPr>
          <p:cNvSpPr/>
          <p:nvPr/>
        </p:nvSpPr>
        <p:spPr>
          <a:xfrm flipV="1">
            <a:off x="6400800" y="2456216"/>
            <a:ext cx="74789" cy="76200"/>
          </a:xfrm>
          <a:prstGeom prst="star1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C8265FB-297E-470F-B06D-3D2FCE483380}"/>
              </a:ext>
            </a:extLst>
          </p:cNvPr>
          <p:cNvSpPr/>
          <p:nvPr/>
        </p:nvSpPr>
        <p:spPr>
          <a:xfrm rot="1605877">
            <a:off x="902249" y="2377845"/>
            <a:ext cx="1754011" cy="914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5g coverage ends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B1C33D-A3CC-4591-B278-133551CB25A6}"/>
              </a:ext>
            </a:extLst>
          </p:cNvPr>
          <p:cNvSpPr txBox="1"/>
          <p:nvPr/>
        </p:nvSpPr>
        <p:spPr>
          <a:xfrm rot="18886468">
            <a:off x="6909927" y="1947429"/>
            <a:ext cx="120776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5G area </a:t>
            </a:r>
          </a:p>
        </p:txBody>
      </p:sp>
    </p:spTree>
    <p:extLst>
      <p:ext uri="{BB962C8B-B14F-4D97-AF65-F5344CB8AC3E}">
        <p14:creationId xmlns:p14="http://schemas.microsoft.com/office/powerpoint/2010/main" val="3368339776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9A6C9D-8EC3-4552-BC1E-678E9838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537" y="304800"/>
            <a:ext cx="8372263" cy="15240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Proximus weak 5G VoLTE  Coverage Area Band  NR 78 , LTE band L3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 &gt;&gt; Jules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Vandenbemptlaan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&gt;&gt; 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Kantineplein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tar: 12 Points 5">
            <a:extLst>
              <a:ext uri="{FF2B5EF4-FFF2-40B4-BE49-F238E27FC236}">
                <a16:creationId xmlns:a16="http://schemas.microsoft.com/office/drawing/2014/main" id="{8B22B2E1-4EA5-447B-8068-56C6FE38E48A}"/>
              </a:ext>
            </a:extLst>
          </p:cNvPr>
          <p:cNvSpPr/>
          <p:nvPr/>
        </p:nvSpPr>
        <p:spPr>
          <a:xfrm>
            <a:off x="6248400" y="2971800"/>
            <a:ext cx="152400" cy="76200"/>
          </a:xfrm>
          <a:prstGeom prst="star1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6C6F656-6218-4C72-9769-93376481F664}"/>
              </a:ext>
            </a:extLst>
          </p:cNvPr>
          <p:cNvCxnSpPr/>
          <p:nvPr/>
        </p:nvCxnSpPr>
        <p:spPr>
          <a:xfrm flipV="1">
            <a:off x="4572000" y="3581400"/>
            <a:ext cx="1905000" cy="2362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80D5071-5849-452C-A5CC-5B5243F7BF34}"/>
              </a:ext>
            </a:extLst>
          </p:cNvPr>
          <p:cNvSpPr/>
          <p:nvPr/>
        </p:nvSpPr>
        <p:spPr>
          <a:xfrm>
            <a:off x="3124200" y="2761565"/>
            <a:ext cx="2667000" cy="572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5g coverage ends</a:t>
            </a: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ACA2B554-F0FC-498D-9305-102EA740B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14" y="1411438"/>
            <a:ext cx="6905751" cy="4638524"/>
          </a:xfr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511ACE1-7156-4247-905B-0C107FB55A77}"/>
              </a:ext>
            </a:extLst>
          </p:cNvPr>
          <p:cNvCxnSpPr>
            <a:cxnSpLocks/>
          </p:cNvCxnSpPr>
          <p:nvPr/>
        </p:nvCxnSpPr>
        <p:spPr>
          <a:xfrm flipV="1">
            <a:off x="2770287" y="3276600"/>
            <a:ext cx="2754213" cy="1676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0FBED6F-5BD3-4C92-8A11-DCA85E7AE0BA}"/>
              </a:ext>
            </a:extLst>
          </p:cNvPr>
          <p:cNvSpPr txBox="1"/>
          <p:nvPr/>
        </p:nvSpPr>
        <p:spPr>
          <a:xfrm rot="19694429">
            <a:off x="3572636" y="4147951"/>
            <a:ext cx="2231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Weak 5G Signal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38CC52-660D-4A71-94FE-79C34A809A16}"/>
              </a:ext>
            </a:extLst>
          </p:cNvPr>
          <p:cNvSpPr txBox="1"/>
          <p:nvPr/>
        </p:nvSpPr>
        <p:spPr>
          <a:xfrm rot="19684192">
            <a:off x="1339033" y="4982102"/>
            <a:ext cx="132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5G Ends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4EF661D-ECA9-416A-8D59-D808285D8991}"/>
              </a:ext>
            </a:extLst>
          </p:cNvPr>
          <p:cNvCxnSpPr>
            <a:cxnSpLocks/>
          </p:cNvCxnSpPr>
          <p:nvPr/>
        </p:nvCxnSpPr>
        <p:spPr>
          <a:xfrm flipV="1">
            <a:off x="1371600" y="4953000"/>
            <a:ext cx="1398687" cy="838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6BD93D9-1189-4472-B915-F84582ECFF8D}"/>
              </a:ext>
            </a:extLst>
          </p:cNvPr>
          <p:cNvCxnSpPr>
            <a:cxnSpLocks/>
          </p:cNvCxnSpPr>
          <p:nvPr/>
        </p:nvCxnSpPr>
        <p:spPr>
          <a:xfrm flipV="1">
            <a:off x="5734247" y="1616113"/>
            <a:ext cx="2031226" cy="14318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BAE786F-E905-4F08-ADAF-2B6E5C981832}"/>
              </a:ext>
            </a:extLst>
          </p:cNvPr>
          <p:cNvSpPr txBox="1"/>
          <p:nvPr/>
        </p:nvSpPr>
        <p:spPr>
          <a:xfrm rot="19407436">
            <a:off x="5181600" y="1828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5G Coverage Start</a:t>
            </a:r>
          </a:p>
        </p:txBody>
      </p:sp>
    </p:spTree>
    <p:extLst>
      <p:ext uri="{BB962C8B-B14F-4D97-AF65-F5344CB8AC3E}">
        <p14:creationId xmlns:p14="http://schemas.microsoft.com/office/powerpoint/2010/main" val="4157139466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AFB78C-9CF8-48D1-8D15-EDE6279A8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1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HO from B3 to B7 and  B7 to B20 for Proximus 4G VoLTE operator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 &gt;&gt; Leuven Centrum &gt;&gt;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Heverlee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&gt;&gt; Brussels Speedway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67B7E-C3B9-45EF-8903-3B250D49A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7395927" cy="43862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B151BE-98FA-49D1-BE52-9AA00CD1F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81138"/>
            <a:ext cx="7391400" cy="4386262"/>
          </a:xfrm>
          <a:prstGeom prst="rect">
            <a:avLst/>
          </a:prstGeom>
        </p:spPr>
      </p:pic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A96AE7B7-4B85-424E-BC60-07C6826803D6}"/>
              </a:ext>
            </a:extLst>
          </p:cNvPr>
          <p:cNvCxnSpPr/>
          <p:nvPr/>
        </p:nvCxnSpPr>
        <p:spPr>
          <a:xfrm rot="5400000" flipH="1" flipV="1">
            <a:off x="4838700" y="3619500"/>
            <a:ext cx="990600" cy="76200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3A07D27-69B6-4208-A923-E9E850AB2D76}"/>
              </a:ext>
            </a:extLst>
          </p:cNvPr>
          <p:cNvSpPr txBox="1"/>
          <p:nvPr/>
        </p:nvSpPr>
        <p:spPr>
          <a:xfrm>
            <a:off x="4171376" y="4643446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Band NR78 </a:t>
            </a:r>
          </a:p>
        </p:txBody>
      </p:sp>
    </p:spTree>
    <p:extLst>
      <p:ext uri="{BB962C8B-B14F-4D97-AF65-F5344CB8AC3E}">
        <p14:creationId xmlns:p14="http://schemas.microsoft.com/office/powerpoint/2010/main" val="2353047284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917250-83D8-4BB6-B90E-9DE5CC978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SRVCC: Proximus, Orange, Telenet, &amp; Base 4G TO 3G</a:t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 &gt;&gt; Leuven Centrum &gt;&gt;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Overijse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Leegheeid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98052E-E1E4-4F51-85BA-8FFA37207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1"/>
            <a:ext cx="7696200" cy="457199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D07D95-D82B-45E3-8B1D-5A79F2F6B73D}"/>
              </a:ext>
            </a:extLst>
          </p:cNvPr>
          <p:cNvCxnSpPr>
            <a:cxnSpLocks/>
          </p:cNvCxnSpPr>
          <p:nvPr/>
        </p:nvCxnSpPr>
        <p:spPr>
          <a:xfrm flipV="1">
            <a:off x="3581400" y="4267200"/>
            <a:ext cx="685800" cy="457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E4DA268-02DF-4A6C-9B08-A0179B7310E5}"/>
              </a:ext>
            </a:extLst>
          </p:cNvPr>
          <p:cNvSpPr txBox="1"/>
          <p:nvPr/>
        </p:nvSpPr>
        <p:spPr>
          <a:xfrm rot="19557797">
            <a:off x="2478188" y="4082533"/>
            <a:ext cx="271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Handover 4G to 3G </a:t>
            </a:r>
          </a:p>
        </p:txBody>
      </p:sp>
    </p:spTree>
    <p:extLst>
      <p:ext uri="{BB962C8B-B14F-4D97-AF65-F5344CB8AC3E}">
        <p14:creationId xmlns:p14="http://schemas.microsoft.com/office/powerpoint/2010/main" val="1117615779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352800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 3" pitchFamily="18" charset="2"/>
              <a:buNone/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Calibri" pitchFamily="34" charset="0"/>
                <a:hlinkClick r:id="rId2"/>
              </a:rPr>
              <a:t>www.marquistech.com</a:t>
            </a:r>
            <a:endParaRPr lang="en-US" b="1" dirty="0">
              <a:solidFill>
                <a:srgbClr val="3333CC"/>
              </a:solidFill>
              <a:latin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THANK YOU</a:t>
            </a:r>
            <a:b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15445925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AB00E2-3612-4B83-A778-7E748BC9F8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773799"/>
              </p:ext>
            </p:extLst>
          </p:nvPr>
        </p:nvGraphicFramePr>
        <p:xfrm>
          <a:off x="609600" y="1828800"/>
          <a:ext cx="7848600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3774">
                  <a:extLst>
                    <a:ext uri="{9D8B030D-6E8A-4147-A177-3AD203B41FA5}">
                      <a16:colId xmlns:a16="http://schemas.microsoft.com/office/drawing/2014/main" val="798297221"/>
                    </a:ext>
                  </a:extLst>
                </a:gridCol>
                <a:gridCol w="1306809">
                  <a:extLst>
                    <a:ext uri="{9D8B030D-6E8A-4147-A177-3AD203B41FA5}">
                      <a16:colId xmlns:a16="http://schemas.microsoft.com/office/drawing/2014/main" val="1122080626"/>
                    </a:ext>
                  </a:extLst>
                </a:gridCol>
                <a:gridCol w="1011568">
                  <a:extLst>
                    <a:ext uri="{9D8B030D-6E8A-4147-A177-3AD203B41FA5}">
                      <a16:colId xmlns:a16="http://schemas.microsoft.com/office/drawing/2014/main" val="3052204737"/>
                    </a:ext>
                  </a:extLst>
                </a:gridCol>
                <a:gridCol w="3526449">
                  <a:extLst>
                    <a:ext uri="{9D8B030D-6E8A-4147-A177-3AD203B41FA5}">
                      <a16:colId xmlns:a16="http://schemas.microsoft.com/office/drawing/2014/main" val="1000201173"/>
                    </a:ext>
                  </a:extLst>
                </a:gridCol>
              </a:tblGrid>
              <a:tr h="12065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Location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Service Provider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Operator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RAT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9118714"/>
                  </a:ext>
                </a:extLst>
              </a:tr>
              <a:tr h="688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Brussels, Belgium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Proximus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Major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5G/4G/3G/2G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3822488"/>
                  </a:ext>
                </a:extLst>
              </a:tr>
              <a:tr h="688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Brussels, Belgium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Orange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4G/3G/2G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1043992"/>
                  </a:ext>
                </a:extLst>
              </a:tr>
              <a:tr h="688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Brussels, Belgium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Telenet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4G/3G/2G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281142"/>
                  </a:ext>
                </a:extLst>
              </a:tr>
              <a:tr h="688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Brussels, Belgium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Base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4G/3G/2G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634422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9A9EC91-1A75-4ACF-A1BB-E9AB06931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143000"/>
          </a:xfrm>
        </p:spPr>
        <p:txBody>
          <a:bodyPr/>
          <a:lstStyle/>
          <a:p>
            <a:r>
              <a:rPr lang="en-US" dirty="0"/>
              <a:t>Belgium Operator Details</a:t>
            </a:r>
          </a:p>
        </p:txBody>
      </p:sp>
    </p:spTree>
    <p:extLst>
      <p:ext uri="{BB962C8B-B14F-4D97-AF65-F5344CB8AC3E}">
        <p14:creationId xmlns:p14="http://schemas.microsoft.com/office/powerpoint/2010/main" val="2186417406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3C69E4-B013-490D-9623-BF9731684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279414"/>
              </p:ext>
            </p:extLst>
          </p:nvPr>
        </p:nvGraphicFramePr>
        <p:xfrm>
          <a:off x="571500" y="762000"/>
          <a:ext cx="8001000" cy="4832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9617">
                  <a:extLst>
                    <a:ext uri="{9D8B030D-6E8A-4147-A177-3AD203B41FA5}">
                      <a16:colId xmlns:a16="http://schemas.microsoft.com/office/drawing/2014/main" val="875250174"/>
                    </a:ext>
                  </a:extLst>
                </a:gridCol>
                <a:gridCol w="2241783">
                  <a:extLst>
                    <a:ext uri="{9D8B030D-6E8A-4147-A177-3AD203B41FA5}">
                      <a16:colId xmlns:a16="http://schemas.microsoft.com/office/drawing/2014/main" val="2473487553"/>
                    </a:ext>
                  </a:extLst>
                </a:gridCol>
                <a:gridCol w="2676262">
                  <a:extLst>
                    <a:ext uri="{9D8B030D-6E8A-4147-A177-3AD203B41FA5}">
                      <a16:colId xmlns:a16="http://schemas.microsoft.com/office/drawing/2014/main" val="1353022062"/>
                    </a:ext>
                  </a:extLst>
                </a:gridCol>
                <a:gridCol w="1743338">
                  <a:extLst>
                    <a:ext uri="{9D8B030D-6E8A-4147-A177-3AD203B41FA5}">
                      <a16:colId xmlns:a16="http://schemas.microsoft.com/office/drawing/2014/main" val="1380012556"/>
                    </a:ext>
                  </a:extLst>
                </a:gridCol>
              </a:tblGrid>
              <a:tr h="152399">
                <a:tc>
                  <a:txBody>
                    <a:bodyPr/>
                    <a:lstStyle/>
                    <a:p>
                      <a:pPr algn="ctr"/>
                      <a:r>
                        <a:rPr lang="en-IN" sz="700">
                          <a:effectLst/>
                        </a:rPr>
                        <a:t>Operator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>
                          <a:effectLst/>
                        </a:rPr>
                        <a:t>Mobility Scenario 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>
                          <a:effectLst/>
                        </a:rPr>
                        <a:t>Location Tested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>
                          <a:effectLst/>
                        </a:rPr>
                        <a:t>Longitude / Latitude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3914846130"/>
                  </a:ext>
                </a:extLst>
              </a:tr>
              <a:tr h="126912">
                <a:tc rowSpan="6"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Proximus 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4G-3G-4G HO SPOT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</a:rPr>
                        <a:t>Overijse</a:t>
                      </a:r>
                      <a:r>
                        <a:rPr lang="en-IN" sz="700" dirty="0">
                          <a:effectLst/>
                        </a:rPr>
                        <a:t> De </a:t>
                      </a:r>
                      <a:r>
                        <a:rPr lang="en-IN" sz="700" dirty="0" err="1">
                          <a:effectLst/>
                        </a:rPr>
                        <a:t>Leegheid</a:t>
                      </a:r>
                      <a:r>
                        <a:rPr lang="en-IN" sz="700" dirty="0">
                          <a:effectLst/>
                        </a:rPr>
                        <a:t>, R. </a:t>
                      </a:r>
                      <a:r>
                        <a:rPr lang="en-IN" sz="700" dirty="0" err="1">
                          <a:effectLst/>
                        </a:rPr>
                        <a:t>Borremansstraat</a:t>
                      </a:r>
                      <a:r>
                        <a:rPr lang="en-IN" sz="700" dirty="0">
                          <a:effectLst/>
                        </a:rPr>
                        <a:t> 3090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50.7894, 4.5853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123053720"/>
                  </a:ext>
                </a:extLst>
              </a:tr>
              <a:tr h="2320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SRVCC to 3G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Overijse</a:t>
                      </a:r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De </a:t>
                      </a:r>
                      <a:r>
                        <a:rPr lang="en-IN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Leegheid</a:t>
                      </a:r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De </a:t>
                      </a:r>
                      <a:r>
                        <a:rPr lang="en-IN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Peuthystraat</a:t>
                      </a:r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3090, Brussels 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50.789, 4.5754 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590477217"/>
                  </a:ext>
                </a:extLst>
              </a:tr>
              <a:tr h="1269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IRAT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Location not found 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</a:t>
                      </a: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346607799"/>
                  </a:ext>
                </a:extLst>
              </a:tr>
              <a:tr h="2184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Good Coverage for Testing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</a:rPr>
                        <a:t>Josse</a:t>
                      </a:r>
                      <a:r>
                        <a:rPr lang="en-IN" sz="700" dirty="0">
                          <a:effectLst/>
                        </a:rPr>
                        <a:t> </a:t>
                      </a:r>
                      <a:r>
                        <a:rPr lang="en-IN" sz="700" dirty="0" err="1">
                          <a:effectLst/>
                        </a:rPr>
                        <a:t>Biesmansstraat</a:t>
                      </a:r>
                      <a:r>
                        <a:rPr lang="en-IN" sz="700" dirty="0">
                          <a:effectLst/>
                        </a:rPr>
                        <a:t>, 54 Hoeilaart 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50.7709, 4.4660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3741797363"/>
                  </a:ext>
                </a:extLst>
              </a:tr>
              <a:tr h="1269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Poor Coverage for testing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</a:rPr>
                        <a:t>Josse</a:t>
                      </a:r>
                      <a:r>
                        <a:rPr lang="en-IN" sz="700" dirty="0">
                          <a:effectLst/>
                        </a:rPr>
                        <a:t> </a:t>
                      </a:r>
                      <a:r>
                        <a:rPr lang="en-IN" sz="700" dirty="0" err="1">
                          <a:effectLst/>
                        </a:rPr>
                        <a:t>Biesmansstraat</a:t>
                      </a:r>
                      <a:r>
                        <a:rPr lang="en-IN" sz="700" dirty="0">
                          <a:effectLst/>
                        </a:rPr>
                        <a:t>, 54 Hoeilaart 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50.7708, 4.4660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923376996"/>
                  </a:ext>
                </a:extLst>
              </a:tr>
              <a:tr h="1269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OOS Area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Location not found 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NA 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829538123"/>
                  </a:ext>
                </a:extLst>
              </a:tr>
              <a:tr h="126912">
                <a:tc rowSpan="7"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Orange 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SRVCC to 2G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Location not found 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NA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761348812"/>
                  </a:ext>
                </a:extLst>
              </a:tr>
              <a:tr h="1269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SRVCC to 3G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</a:rPr>
                        <a:t>Overijse</a:t>
                      </a:r>
                      <a:r>
                        <a:rPr lang="en-IN" sz="700" dirty="0">
                          <a:effectLst/>
                        </a:rPr>
                        <a:t> De </a:t>
                      </a:r>
                      <a:r>
                        <a:rPr lang="en-IN" sz="700" dirty="0" err="1">
                          <a:effectLst/>
                        </a:rPr>
                        <a:t>Leegheid</a:t>
                      </a:r>
                      <a:r>
                        <a:rPr lang="en-IN" sz="700" dirty="0">
                          <a:effectLst/>
                        </a:rPr>
                        <a:t>, R. </a:t>
                      </a:r>
                      <a:r>
                        <a:rPr lang="en-IN" sz="700" dirty="0" err="1">
                          <a:effectLst/>
                        </a:rPr>
                        <a:t>Borremansstraat</a:t>
                      </a:r>
                      <a:r>
                        <a:rPr lang="en-IN" sz="700" dirty="0">
                          <a:effectLst/>
                        </a:rPr>
                        <a:t> 3090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50.7894, 4.5853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4122494786"/>
                  </a:ext>
                </a:extLst>
              </a:tr>
              <a:tr h="2184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4G-3G-4G HO SPOT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Overijse</a:t>
                      </a:r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De </a:t>
                      </a:r>
                      <a:r>
                        <a:rPr lang="en-IN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Leegheid</a:t>
                      </a:r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De </a:t>
                      </a:r>
                      <a:r>
                        <a:rPr lang="en-IN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Peuthystraat</a:t>
                      </a:r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3090, Brussels 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50.789, 4.5754 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996990071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IRAT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Location not found 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</a:t>
                      </a: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4045595439"/>
                  </a:ext>
                </a:extLst>
              </a:tr>
              <a:tr h="2184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Good Coverage for Testing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</a:rPr>
                        <a:t>Josse</a:t>
                      </a:r>
                      <a:r>
                        <a:rPr lang="en-IN" sz="700" dirty="0">
                          <a:effectLst/>
                        </a:rPr>
                        <a:t> </a:t>
                      </a:r>
                      <a:r>
                        <a:rPr lang="en-IN" sz="700" dirty="0" err="1">
                          <a:effectLst/>
                        </a:rPr>
                        <a:t>Biesmansstraat</a:t>
                      </a:r>
                      <a:r>
                        <a:rPr lang="en-IN" sz="700" dirty="0">
                          <a:effectLst/>
                        </a:rPr>
                        <a:t>, 54 Hoeilaart 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50.7709, 4.4660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574333846"/>
                  </a:ext>
                </a:extLst>
              </a:tr>
              <a:tr h="2184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Poor Coverage for testing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</a:rPr>
                        <a:t>Josse</a:t>
                      </a:r>
                      <a:r>
                        <a:rPr lang="en-IN" sz="700" dirty="0">
                          <a:effectLst/>
                        </a:rPr>
                        <a:t> </a:t>
                      </a:r>
                      <a:r>
                        <a:rPr lang="en-IN" sz="700" dirty="0" err="1">
                          <a:effectLst/>
                        </a:rPr>
                        <a:t>Biesmansstraat</a:t>
                      </a:r>
                      <a:r>
                        <a:rPr lang="en-IN" sz="700" dirty="0">
                          <a:effectLst/>
                        </a:rPr>
                        <a:t>, 54 Hoeilaart 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50.7708, 4.4660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603975473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OOS Area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Location not found 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NA 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292942530"/>
                  </a:ext>
                </a:extLst>
              </a:tr>
              <a:tr h="120870">
                <a:tc rowSpan="7"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Telenet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SRVCC to 3G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Location not found 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NA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185468481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SRVCC to 2G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</a:rPr>
                        <a:t>Overijse</a:t>
                      </a:r>
                      <a:r>
                        <a:rPr lang="en-IN" sz="700" dirty="0">
                          <a:effectLst/>
                        </a:rPr>
                        <a:t> De </a:t>
                      </a:r>
                      <a:r>
                        <a:rPr lang="en-IN" sz="700" dirty="0" err="1">
                          <a:effectLst/>
                        </a:rPr>
                        <a:t>Leegheid</a:t>
                      </a:r>
                      <a:r>
                        <a:rPr lang="en-IN" sz="700" dirty="0">
                          <a:effectLst/>
                        </a:rPr>
                        <a:t>, R. </a:t>
                      </a:r>
                      <a:r>
                        <a:rPr lang="en-IN" sz="700" dirty="0" err="1">
                          <a:effectLst/>
                        </a:rPr>
                        <a:t>Borremansstraat</a:t>
                      </a:r>
                      <a:r>
                        <a:rPr lang="en-IN" sz="700" dirty="0">
                          <a:effectLst/>
                        </a:rPr>
                        <a:t> 3090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50.7894, 4.5853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799462796"/>
                  </a:ext>
                </a:extLst>
              </a:tr>
              <a:tr h="2184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4G-3G-4G HO SPOT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Overijse</a:t>
                      </a:r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De </a:t>
                      </a:r>
                      <a:r>
                        <a:rPr lang="en-IN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Leegheid</a:t>
                      </a:r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De </a:t>
                      </a:r>
                      <a:r>
                        <a:rPr lang="en-IN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Peuthystraat</a:t>
                      </a:r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3090, Brussels 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50.789, 4.5754 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410939769"/>
                  </a:ext>
                </a:extLst>
              </a:tr>
              <a:tr h="2184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IRAT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Location not found 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</a:t>
                      </a: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632513762"/>
                  </a:ext>
                </a:extLst>
              </a:tr>
              <a:tr h="2184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Good Coverage for Testing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</a:rPr>
                        <a:t>Josse</a:t>
                      </a:r>
                      <a:r>
                        <a:rPr lang="en-IN" sz="700" dirty="0">
                          <a:effectLst/>
                        </a:rPr>
                        <a:t> </a:t>
                      </a:r>
                      <a:r>
                        <a:rPr lang="en-IN" sz="700" dirty="0" err="1">
                          <a:effectLst/>
                        </a:rPr>
                        <a:t>Biesmansstraat</a:t>
                      </a:r>
                      <a:r>
                        <a:rPr lang="en-IN" sz="700" dirty="0">
                          <a:effectLst/>
                        </a:rPr>
                        <a:t>, 54 Hoeilaart 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50.7709, 4.4660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569603868"/>
                  </a:ext>
                </a:extLst>
              </a:tr>
              <a:tr h="2184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Poor Coverage for testing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</a:rPr>
                        <a:t>Josse</a:t>
                      </a:r>
                      <a:r>
                        <a:rPr lang="en-IN" sz="700" dirty="0">
                          <a:effectLst/>
                        </a:rPr>
                        <a:t> </a:t>
                      </a:r>
                      <a:r>
                        <a:rPr lang="en-IN" sz="700" dirty="0" err="1">
                          <a:effectLst/>
                        </a:rPr>
                        <a:t>Biesmansstraat</a:t>
                      </a:r>
                      <a:r>
                        <a:rPr lang="en-IN" sz="700" dirty="0">
                          <a:effectLst/>
                        </a:rPr>
                        <a:t>, 54 Hoeilaart 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50.7708, 4.4660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120064412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OOS Area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Location not found 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NA 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165349266"/>
                  </a:ext>
                </a:extLst>
              </a:tr>
              <a:tr h="218469">
                <a:tc rowSpan="7"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Base 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SRVCC to 3G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Location not found 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NA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066592798"/>
                  </a:ext>
                </a:extLst>
              </a:tr>
              <a:tr h="2184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SRVCC to 2G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</a:rPr>
                        <a:t>Overijse</a:t>
                      </a:r>
                      <a:r>
                        <a:rPr lang="en-IN" sz="700" dirty="0">
                          <a:effectLst/>
                        </a:rPr>
                        <a:t> De </a:t>
                      </a:r>
                      <a:r>
                        <a:rPr lang="en-IN" sz="700" dirty="0" err="1">
                          <a:effectLst/>
                        </a:rPr>
                        <a:t>Leegheid</a:t>
                      </a:r>
                      <a:r>
                        <a:rPr lang="en-IN" sz="700" dirty="0">
                          <a:effectLst/>
                        </a:rPr>
                        <a:t>, R. </a:t>
                      </a:r>
                      <a:r>
                        <a:rPr lang="en-IN" sz="700" dirty="0" err="1">
                          <a:effectLst/>
                        </a:rPr>
                        <a:t>Borremansstraat</a:t>
                      </a:r>
                      <a:r>
                        <a:rPr lang="en-IN" sz="700" dirty="0">
                          <a:effectLst/>
                        </a:rPr>
                        <a:t> 3090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50.7894, 4.5853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049922650"/>
                  </a:ext>
                </a:extLst>
              </a:tr>
              <a:tr h="2184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4G-3G-4G HO SPOT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Overijse</a:t>
                      </a:r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De </a:t>
                      </a:r>
                      <a:r>
                        <a:rPr lang="en-IN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Leegheid</a:t>
                      </a:r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De </a:t>
                      </a:r>
                      <a:r>
                        <a:rPr lang="en-IN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Peuthystraat</a:t>
                      </a:r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3090, Brussels 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50.789, 4.5754 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174579245"/>
                  </a:ext>
                </a:extLst>
              </a:tr>
              <a:tr h="2184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IRAT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Location not found 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</a:t>
                      </a: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590728582"/>
                  </a:ext>
                </a:extLst>
              </a:tr>
              <a:tr h="2184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Good Coverage for Testing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</a:rPr>
                        <a:t>Josse</a:t>
                      </a:r>
                      <a:r>
                        <a:rPr lang="en-IN" sz="700" dirty="0">
                          <a:effectLst/>
                        </a:rPr>
                        <a:t> </a:t>
                      </a:r>
                      <a:r>
                        <a:rPr lang="en-IN" sz="700" dirty="0" err="1">
                          <a:effectLst/>
                        </a:rPr>
                        <a:t>Biesmansstraat</a:t>
                      </a:r>
                      <a:r>
                        <a:rPr lang="en-IN" sz="700" dirty="0">
                          <a:effectLst/>
                        </a:rPr>
                        <a:t>, 54 Hoeilaart 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50.7709, 4.4660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389344813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Poor Coverage for testing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</a:rPr>
                        <a:t>Josse</a:t>
                      </a:r>
                      <a:r>
                        <a:rPr lang="en-IN" sz="700" dirty="0">
                          <a:effectLst/>
                        </a:rPr>
                        <a:t> </a:t>
                      </a:r>
                      <a:r>
                        <a:rPr lang="en-IN" sz="700" dirty="0" err="1">
                          <a:effectLst/>
                        </a:rPr>
                        <a:t>Biesmansstraat</a:t>
                      </a:r>
                      <a:r>
                        <a:rPr lang="en-IN" sz="700" dirty="0">
                          <a:effectLst/>
                        </a:rPr>
                        <a:t>, 54 Hoeilaart 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50.7708, 4.4660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742563999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OOS Area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Location not found 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NA 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60836144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A0026587-49D9-4276-B42E-ADF86202B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447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3399291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743200"/>
          </a:xfrm>
        </p:spPr>
        <p:txBody>
          <a:bodyPr/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RSRP:  -78dbm to -95dbm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:  -83dbm to -105dbm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-105dbm to -114dbm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Cambria" pitchFamily="18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95980"/>
            <a:ext cx="91440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Calibri" pitchFamily="34" charset="0"/>
              </a:rPr>
              <a:t>Services Supported by Proximus VoLTE Operator</a:t>
            </a:r>
            <a:endParaRPr lang="en-US" sz="2800" b="1" dirty="0">
              <a:latin typeface="Calibri" pitchFamily="34" charset="0"/>
              <a:cs typeface="Arial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BB778B8-1872-408E-8B11-922EAD9CE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227346"/>
              </p:ext>
            </p:extLst>
          </p:nvPr>
        </p:nvGraphicFramePr>
        <p:xfrm>
          <a:off x="457200" y="1632970"/>
          <a:ext cx="8432456" cy="11887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55190615"/>
                    </a:ext>
                  </a:extLst>
                </a:gridCol>
                <a:gridCol w="4774856">
                  <a:extLst>
                    <a:ext uri="{9D8B030D-6E8A-4147-A177-3AD203B41FA5}">
                      <a16:colId xmlns:a16="http://schemas.microsoft.com/office/drawing/2014/main" val="1999189808"/>
                    </a:ext>
                  </a:extLst>
                </a:gridCol>
              </a:tblGrid>
              <a:tr h="830880">
                <a:tc>
                  <a:txBody>
                    <a:bodyPr/>
                    <a:lstStyle/>
                    <a:p>
                      <a:r>
                        <a:rPr lang="en-US" dirty="0"/>
                        <a:t>Proximus: 5G/4G/3G/2G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GSM-900MHz &amp; 1800MHz, B1(2100 MHz), B8(900MHz), B1(2100MHz) B3(1800MHz), B7(2100MHz) , B20(800MHz), NR78 (3500 MHz),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93129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B7DA09-2719-4095-B6B6-157CF0939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387910"/>
              </p:ext>
            </p:extLst>
          </p:nvPr>
        </p:nvGraphicFramePr>
        <p:xfrm>
          <a:off x="457200" y="2870828"/>
          <a:ext cx="8432456" cy="257905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353021">
                  <a:extLst>
                    <a:ext uri="{9D8B030D-6E8A-4147-A177-3AD203B41FA5}">
                      <a16:colId xmlns:a16="http://schemas.microsoft.com/office/drawing/2014/main" val="3148382723"/>
                    </a:ext>
                  </a:extLst>
                </a:gridCol>
                <a:gridCol w="2912581">
                  <a:extLst>
                    <a:ext uri="{9D8B030D-6E8A-4147-A177-3AD203B41FA5}">
                      <a16:colId xmlns:a16="http://schemas.microsoft.com/office/drawing/2014/main" val="3908405431"/>
                    </a:ext>
                  </a:extLst>
                </a:gridCol>
                <a:gridCol w="3166854">
                  <a:extLst>
                    <a:ext uri="{9D8B030D-6E8A-4147-A177-3AD203B41FA5}">
                      <a16:colId xmlns:a16="http://schemas.microsoft.com/office/drawing/2014/main" val="2562430723"/>
                    </a:ext>
                  </a:extLst>
                </a:gridCol>
              </a:tblGrid>
              <a:tr h="322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Features /Services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Supported(yes/No)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8527520"/>
                  </a:ext>
                </a:extLst>
              </a:tr>
              <a:tr h="322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9498438"/>
                  </a:ext>
                </a:extLst>
              </a:tr>
              <a:tr h="32238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Proximus (Major</a:t>
                      </a:r>
                      <a:r>
                        <a:rPr lang="en-US" sz="1100" b="1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8748337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353927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/SMS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1760885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1483750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7553079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801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432360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95980"/>
            <a:ext cx="91440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Calibri" pitchFamily="34" charset="0"/>
              </a:rPr>
              <a:t>Services Supported by Orange VoLTE Operator</a:t>
            </a:r>
            <a:endParaRPr lang="en-US" sz="2800" b="1" dirty="0">
              <a:latin typeface="Calibri" pitchFamily="34" charset="0"/>
              <a:cs typeface="Arial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BB778B8-1872-408E-8B11-922EAD9CE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703416"/>
              </p:ext>
            </p:extLst>
          </p:nvPr>
        </p:nvGraphicFramePr>
        <p:xfrm>
          <a:off x="457200" y="1632970"/>
          <a:ext cx="8432456" cy="914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55190615"/>
                    </a:ext>
                  </a:extLst>
                </a:gridCol>
                <a:gridCol w="4774856">
                  <a:extLst>
                    <a:ext uri="{9D8B030D-6E8A-4147-A177-3AD203B41FA5}">
                      <a16:colId xmlns:a16="http://schemas.microsoft.com/office/drawing/2014/main" val="1999189808"/>
                    </a:ext>
                  </a:extLst>
                </a:gridCol>
              </a:tblGrid>
              <a:tr h="830880">
                <a:tc>
                  <a:txBody>
                    <a:bodyPr/>
                    <a:lstStyle/>
                    <a:p>
                      <a:r>
                        <a:rPr lang="en-US" dirty="0"/>
                        <a:t>Orange: 4G/3G/2G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B1(2100 MHz), B8(900MHz), B3(1800MHz), B7(2100MHz) , B20(800MHz)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93129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B7DA09-2719-4095-B6B6-157CF0939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6622"/>
              </p:ext>
            </p:extLst>
          </p:nvPr>
        </p:nvGraphicFramePr>
        <p:xfrm>
          <a:off x="457200" y="2870828"/>
          <a:ext cx="8432456" cy="284416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353021">
                  <a:extLst>
                    <a:ext uri="{9D8B030D-6E8A-4147-A177-3AD203B41FA5}">
                      <a16:colId xmlns:a16="http://schemas.microsoft.com/office/drawing/2014/main" val="3148382723"/>
                    </a:ext>
                  </a:extLst>
                </a:gridCol>
                <a:gridCol w="2912581">
                  <a:extLst>
                    <a:ext uri="{9D8B030D-6E8A-4147-A177-3AD203B41FA5}">
                      <a16:colId xmlns:a16="http://schemas.microsoft.com/office/drawing/2014/main" val="3908405431"/>
                    </a:ext>
                  </a:extLst>
                </a:gridCol>
                <a:gridCol w="3166854">
                  <a:extLst>
                    <a:ext uri="{9D8B030D-6E8A-4147-A177-3AD203B41FA5}">
                      <a16:colId xmlns:a16="http://schemas.microsoft.com/office/drawing/2014/main" val="2562430723"/>
                    </a:ext>
                  </a:extLst>
                </a:gridCol>
              </a:tblGrid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Features /Services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Supported(yes/No)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8527520"/>
                  </a:ext>
                </a:extLst>
              </a:tr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9498438"/>
                  </a:ext>
                </a:extLst>
              </a:tr>
              <a:tr h="35552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Orange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8748337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353927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/SMS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1760885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1483750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7553079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801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754678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95980"/>
            <a:ext cx="91440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Calibri" pitchFamily="34" charset="0"/>
              </a:rPr>
              <a:t>Services Supported by Telenet VoLTE Operator</a:t>
            </a:r>
            <a:endParaRPr lang="en-US" sz="2800" b="1" dirty="0">
              <a:latin typeface="Calibri" pitchFamily="34" charset="0"/>
              <a:cs typeface="Arial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BB778B8-1872-408E-8B11-922EAD9CE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271771"/>
              </p:ext>
            </p:extLst>
          </p:nvPr>
        </p:nvGraphicFramePr>
        <p:xfrm>
          <a:off x="457200" y="1632970"/>
          <a:ext cx="8432456" cy="914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55190615"/>
                    </a:ext>
                  </a:extLst>
                </a:gridCol>
                <a:gridCol w="4774856">
                  <a:extLst>
                    <a:ext uri="{9D8B030D-6E8A-4147-A177-3AD203B41FA5}">
                      <a16:colId xmlns:a16="http://schemas.microsoft.com/office/drawing/2014/main" val="1999189808"/>
                    </a:ext>
                  </a:extLst>
                </a:gridCol>
              </a:tblGrid>
              <a:tr h="830880">
                <a:tc>
                  <a:txBody>
                    <a:bodyPr/>
                    <a:lstStyle/>
                    <a:p>
                      <a:r>
                        <a:rPr lang="en-US" dirty="0"/>
                        <a:t>Telenet: 4G/3G/2G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B1(2100 MHz), B8(900MHz), B3(1800MHz), B7(2100MHz) , B20(800MHz)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93129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B7DA09-2719-4095-B6B6-157CF0939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1569"/>
              </p:ext>
            </p:extLst>
          </p:nvPr>
        </p:nvGraphicFramePr>
        <p:xfrm>
          <a:off x="457200" y="2870828"/>
          <a:ext cx="8432456" cy="284416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353021">
                  <a:extLst>
                    <a:ext uri="{9D8B030D-6E8A-4147-A177-3AD203B41FA5}">
                      <a16:colId xmlns:a16="http://schemas.microsoft.com/office/drawing/2014/main" val="3148382723"/>
                    </a:ext>
                  </a:extLst>
                </a:gridCol>
                <a:gridCol w="2912581">
                  <a:extLst>
                    <a:ext uri="{9D8B030D-6E8A-4147-A177-3AD203B41FA5}">
                      <a16:colId xmlns:a16="http://schemas.microsoft.com/office/drawing/2014/main" val="3908405431"/>
                    </a:ext>
                  </a:extLst>
                </a:gridCol>
                <a:gridCol w="3166854">
                  <a:extLst>
                    <a:ext uri="{9D8B030D-6E8A-4147-A177-3AD203B41FA5}">
                      <a16:colId xmlns:a16="http://schemas.microsoft.com/office/drawing/2014/main" val="2562430723"/>
                    </a:ext>
                  </a:extLst>
                </a:gridCol>
              </a:tblGrid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Features /Services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Supported(yes/No)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8527520"/>
                  </a:ext>
                </a:extLst>
              </a:tr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9498438"/>
                  </a:ext>
                </a:extLst>
              </a:tr>
              <a:tr h="35552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Telenet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8748337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353927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/SMS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1760885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1483750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7553079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801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030706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95980"/>
            <a:ext cx="91440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Calibri" pitchFamily="34" charset="0"/>
              </a:rPr>
              <a:t>Services Supported by Base VoLTE Operator</a:t>
            </a:r>
            <a:endParaRPr lang="en-US" sz="2800" b="1" dirty="0">
              <a:latin typeface="Calibri" pitchFamily="34" charset="0"/>
              <a:cs typeface="Arial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BB778B8-1872-408E-8B11-922EAD9CE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764379"/>
              </p:ext>
            </p:extLst>
          </p:nvPr>
        </p:nvGraphicFramePr>
        <p:xfrm>
          <a:off x="457200" y="1632970"/>
          <a:ext cx="8432456" cy="914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55190615"/>
                    </a:ext>
                  </a:extLst>
                </a:gridCol>
                <a:gridCol w="4774856">
                  <a:extLst>
                    <a:ext uri="{9D8B030D-6E8A-4147-A177-3AD203B41FA5}">
                      <a16:colId xmlns:a16="http://schemas.microsoft.com/office/drawing/2014/main" val="1999189808"/>
                    </a:ext>
                  </a:extLst>
                </a:gridCol>
              </a:tblGrid>
              <a:tr h="830880">
                <a:tc>
                  <a:txBody>
                    <a:bodyPr/>
                    <a:lstStyle/>
                    <a:p>
                      <a:r>
                        <a:rPr lang="en-US" dirty="0"/>
                        <a:t>Base: 4G/3G/2G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B1(2100 MHz), B8(900MHz), B3(1800MHz), B7(2100MHz) , B20(800MHz)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93129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B7DA09-2719-4095-B6B6-157CF0939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603568"/>
              </p:ext>
            </p:extLst>
          </p:nvPr>
        </p:nvGraphicFramePr>
        <p:xfrm>
          <a:off x="457200" y="2870828"/>
          <a:ext cx="8432456" cy="284416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353021">
                  <a:extLst>
                    <a:ext uri="{9D8B030D-6E8A-4147-A177-3AD203B41FA5}">
                      <a16:colId xmlns:a16="http://schemas.microsoft.com/office/drawing/2014/main" val="3148382723"/>
                    </a:ext>
                  </a:extLst>
                </a:gridCol>
                <a:gridCol w="2912581">
                  <a:extLst>
                    <a:ext uri="{9D8B030D-6E8A-4147-A177-3AD203B41FA5}">
                      <a16:colId xmlns:a16="http://schemas.microsoft.com/office/drawing/2014/main" val="3908405431"/>
                    </a:ext>
                  </a:extLst>
                </a:gridCol>
                <a:gridCol w="3166854">
                  <a:extLst>
                    <a:ext uri="{9D8B030D-6E8A-4147-A177-3AD203B41FA5}">
                      <a16:colId xmlns:a16="http://schemas.microsoft.com/office/drawing/2014/main" val="2562430723"/>
                    </a:ext>
                  </a:extLst>
                </a:gridCol>
              </a:tblGrid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Features /Services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Supported(yes/No)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8527520"/>
                  </a:ext>
                </a:extLst>
              </a:tr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9498438"/>
                  </a:ext>
                </a:extLst>
              </a:tr>
              <a:tr h="35552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Base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8748337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353927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/SMS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1760885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1483750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7553079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801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845271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4">
            <a:extLst>
              <a:ext uri="{FF2B5EF4-FFF2-40B4-BE49-F238E27FC236}">
                <a16:creationId xmlns:a16="http://schemas.microsoft.com/office/drawing/2014/main" id="{95E3AFAA-5BBB-4D5C-903B-4D086E8794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437059"/>
              </p:ext>
            </p:extLst>
          </p:nvPr>
        </p:nvGraphicFramePr>
        <p:xfrm>
          <a:off x="348176" y="1592747"/>
          <a:ext cx="8619979" cy="23546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871024">
                  <a:extLst>
                    <a:ext uri="{9D8B030D-6E8A-4147-A177-3AD203B41FA5}">
                      <a16:colId xmlns:a16="http://schemas.microsoft.com/office/drawing/2014/main" val="320116259"/>
                    </a:ext>
                  </a:extLst>
                </a:gridCol>
                <a:gridCol w="988894">
                  <a:extLst>
                    <a:ext uri="{9D8B030D-6E8A-4147-A177-3AD203B41FA5}">
                      <a16:colId xmlns:a16="http://schemas.microsoft.com/office/drawing/2014/main" val="3368694377"/>
                    </a:ext>
                  </a:extLst>
                </a:gridCol>
                <a:gridCol w="4013803">
                  <a:extLst>
                    <a:ext uri="{9D8B030D-6E8A-4147-A177-3AD203B41FA5}">
                      <a16:colId xmlns:a16="http://schemas.microsoft.com/office/drawing/2014/main" val="280647233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559335861"/>
                    </a:ext>
                  </a:extLst>
                </a:gridCol>
                <a:gridCol w="1603258">
                  <a:extLst>
                    <a:ext uri="{9D8B030D-6E8A-4147-A177-3AD203B41FA5}">
                      <a16:colId xmlns:a16="http://schemas.microsoft.com/office/drawing/2014/main" val="451831513"/>
                    </a:ext>
                  </a:extLst>
                </a:gridCol>
              </a:tblGrid>
              <a:tr h="5804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Operator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PLMN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5G Tested Locations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Longitude / Latitude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ENDC combination Tested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448904"/>
                  </a:ext>
                </a:extLst>
              </a:tr>
              <a:tr h="3904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Proximus </a:t>
                      </a: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234/10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Heverlee</a:t>
                      </a:r>
                      <a:r>
                        <a:rPr lang="en-US" sz="1400" u="none" strike="noStrike" dirty="0">
                          <a:effectLst/>
                        </a:rPr>
                        <a:t> Station, Leuven, Belgium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51.518087, </a:t>
                      </a:r>
                    </a:p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-0.629636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u="none" strike="noStrike" dirty="0">
                          <a:effectLst/>
                        </a:rPr>
                        <a:t>LTE Band 3 + NR 78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268006"/>
                  </a:ext>
                </a:extLst>
              </a:tr>
              <a:tr h="7705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Overijse</a:t>
                      </a:r>
                      <a:r>
                        <a:rPr lang="en-GB" sz="1400" u="none" strike="noStrike" dirty="0">
                          <a:effectLst/>
                        </a:rPr>
                        <a:t>, </a:t>
                      </a:r>
                      <a:r>
                        <a:rPr lang="en-GB" sz="1400" u="none" strike="noStrike" dirty="0" err="1">
                          <a:effectLst/>
                        </a:rPr>
                        <a:t>Schavei</a:t>
                      </a:r>
                      <a:r>
                        <a:rPr lang="en-GB" sz="1400" u="none" strike="noStrike" dirty="0">
                          <a:effectLst/>
                        </a:rPr>
                        <a:t>, Brussels, Belgium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4.5270504,</a:t>
                      </a:r>
                    </a:p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 50.77517129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u="none" strike="noStrike" dirty="0">
                          <a:effectLst/>
                        </a:rPr>
                        <a:t>LTE Band B1 + NR 78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866546"/>
                  </a:ext>
                </a:extLst>
              </a:tr>
              <a:tr h="399622">
                <a:tc gridSpan="5"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nn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18728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AB9619E-83C4-449E-824F-06C9BA3D9285}"/>
              </a:ext>
            </a:extLst>
          </p:cNvPr>
          <p:cNvSpPr txBox="1"/>
          <p:nvPr/>
        </p:nvSpPr>
        <p:spPr>
          <a:xfrm>
            <a:off x="1772529" y="1075911"/>
            <a:ext cx="57185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b="1" dirty="0">
                <a:solidFill>
                  <a:schemeClr val="accent1">
                    <a:lumMod val="75000"/>
                  </a:schemeClr>
                </a:solidFill>
              </a:rPr>
              <a:t>Major Belgium Operators : Locations for 5G /NR Field Test</a:t>
            </a:r>
            <a:endParaRPr lang="en-GB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96272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484</TotalTime>
  <Words>826</Words>
  <Application>Microsoft Office PowerPoint</Application>
  <PresentationFormat>On-screen Show (4:3)</PresentationFormat>
  <Paragraphs>230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Belgium Operator Details</vt:lpstr>
      <vt:lpstr>PowerPoint Presentation</vt:lpstr>
      <vt:lpstr>Drive Route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Proximus 5G VoLTE Good Coverage Area Band L3,L7 AND L20 WITH NR 78 BAND Route &gt;&gt; Leuven Centrum 3000 &gt;&gt;  Heverlee Station 3001</vt:lpstr>
      <vt:lpstr>Proximus 5G  and 4G VoLTE Mix Coverage Area Route &gt;&gt; Bib Heverlee &gt;&gt; Kantineplein </vt:lpstr>
      <vt:lpstr>Proximus weak 5G VoLTE  Coverage Area Band  NR 78 , LTE band L3 Route &gt;&gt; Jules Vandenbemptlaan &gt;&gt;  Kantineplein</vt:lpstr>
      <vt:lpstr>Band HO from B3 to B7 and  B7 to B20 for Proximus 4G VoLTE operator Route &gt;&gt; Leuven Centrum &gt;&gt; Heverlee &gt;&gt; Brussels Speedway</vt:lpstr>
      <vt:lpstr>SRVCC: Proximus, Orange, Telenet, &amp; Base 4G TO 3G Route &gt;&gt; Leuven Centrum &gt;&gt; Overijse De Leegheeid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Kush Kumar</cp:lastModifiedBy>
  <cp:revision>1023</cp:revision>
  <dcterms:created xsi:type="dcterms:W3CDTF">2007-12-16T16:40:02Z</dcterms:created>
  <dcterms:modified xsi:type="dcterms:W3CDTF">2021-02-12T12:01:58Z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