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6"/>
  </p:notesMasterIdLst>
  <p:handoutMasterIdLst>
    <p:handoutMasterId r:id="rId17"/>
  </p:handoutMasterIdLst>
  <p:sldIdLst>
    <p:sldId id="343" r:id="rId2"/>
    <p:sldId id="434" r:id="rId3"/>
    <p:sldId id="435" r:id="rId4"/>
    <p:sldId id="437" r:id="rId5"/>
    <p:sldId id="438" r:id="rId6"/>
    <p:sldId id="461" r:id="rId7"/>
    <p:sldId id="463" r:id="rId8"/>
    <p:sldId id="464" r:id="rId9"/>
    <p:sldId id="411" r:id="rId10"/>
    <p:sldId id="439" r:id="rId11"/>
    <p:sldId id="444" r:id="rId12"/>
    <p:sldId id="465" r:id="rId13"/>
    <p:sldId id="466" r:id="rId14"/>
    <p:sldId id="457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D26"/>
    <a:srgbClr val="7C0917"/>
    <a:srgbClr val="464AB3"/>
    <a:srgbClr val="DCB328"/>
    <a:srgbClr val="BBBCBA"/>
    <a:srgbClr val="BCBCBC"/>
    <a:srgbClr val="05A2E6"/>
    <a:srgbClr val="A04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60" d="100"/>
          <a:sy n="60" d="100"/>
        </p:scale>
        <p:origin x="141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364A80-E8AE-4B23-96A5-E1441C431ADB}" type="datetimeFigureOut">
              <a:rPr lang="en-US"/>
              <a:pPr>
                <a:defRPr/>
              </a:pPr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94B72A08-EAD0-4D9B-A907-245551828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8206150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522E9373-0A02-4D74-B48C-E12DF4D9997E}" type="datetimeFigureOut">
              <a:rPr lang="en-US"/>
              <a:pPr>
                <a:defRPr/>
              </a:pPr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D4CA5F46-731E-4B2B-A66D-1DF9731E4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5828787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1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4A2E829-89FC-484B-BE5B-058859EC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70E9-2399-4EF0-9779-51233CB40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ABA8B-32DB-4F9A-A32C-7AEC79CE2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7AC57-8A0B-47E9-8A42-F868BE009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83170F-56DC-443B-9505-77E847129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FE41BB-1171-4B33-B449-1A281250E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8F9F53-9500-4A49-AC73-BECCAB973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3A039E-DF56-49CC-9446-04944E06D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3579B-7549-4CE9-823F-14A0F666C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D633AC-CEF2-4D0D-BCF2-6BFBCBA0F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5F44089-4604-4E56-A4B1-6CCCF3EA0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63D5926-25F9-4D6E-A7AD-643C3EFE2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3" r:id="rId1"/>
    <p:sldLayoutId id="2147484399" r:id="rId2"/>
    <p:sldLayoutId id="2147484404" r:id="rId3"/>
    <p:sldLayoutId id="2147484405" r:id="rId4"/>
    <p:sldLayoutId id="2147484406" r:id="rId5"/>
    <p:sldLayoutId id="2147484407" r:id="rId6"/>
    <p:sldLayoutId id="2147484400" r:id="rId7"/>
    <p:sldLayoutId id="2147484408" r:id="rId8"/>
    <p:sldLayoutId id="2147484409" r:id="rId9"/>
    <p:sldLayoutId id="2147484401" r:id="rId10"/>
    <p:sldLayoutId id="2147484402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200" dirty="0">
                <a:latin typeface="Cambria" pitchFamily="18" charset="0"/>
                <a:cs typeface="Times New Roman" pitchFamily="18" charset="0"/>
              </a:rPr>
              <a:t>Drive Route – Belgrade (Serbia)</a:t>
            </a:r>
            <a:endParaRPr lang="en-US" sz="3200" dirty="0">
              <a:solidFill>
                <a:srgbClr val="006E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Edge Cell Location of MTS, Telenor and </a:t>
            </a:r>
            <a:r>
              <a:rPr lang="en-US" sz="2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Vip</a:t>
            </a:r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Location : UŠĆE Shopping Center car parking</a:t>
            </a:r>
            <a:b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Lat: </a:t>
            </a:r>
            <a:r>
              <a:rPr lang="en-US" sz="1800" b="0" dirty="0">
                <a:effectLst/>
              </a:rPr>
              <a:t>44°48'57.4"N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Long:</a:t>
            </a:r>
            <a:r>
              <a:rPr lang="en-US" sz="1800" b="0" dirty="0">
                <a:effectLst/>
              </a:rPr>
              <a:t> 20°26'14.5"E</a:t>
            </a: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DA1D50-C7D9-451C-9259-F21C77AEC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763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Edge Cell Location of MTS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Location :</a:t>
            </a:r>
            <a:r>
              <a:rPr lang="en-US" sz="1400" b="0" dirty="0">
                <a:effectLst/>
              </a:rPr>
              <a:t> 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Serbian poste </a:t>
            </a:r>
            <a:b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Lat: </a:t>
            </a:r>
            <a:r>
              <a:rPr lang="en-US" sz="1800" b="0" dirty="0">
                <a:effectLst/>
              </a:rPr>
              <a:t>44°48'27.7"N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Long: </a:t>
            </a:r>
            <a:r>
              <a:rPr lang="en-US" sz="1600" b="0" dirty="0">
                <a:effectLst/>
              </a:rPr>
              <a:t>20°27'17.9"E</a:t>
            </a: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3" descr="Map&#10;&#10;Description automatically generated">
            <a:extLst>
              <a:ext uri="{FF2B5EF4-FFF2-40B4-BE49-F238E27FC236}">
                <a16:creationId xmlns:a16="http://schemas.microsoft.com/office/drawing/2014/main" id="{9D47281B-C1E6-40E2-99E5-60A0BB472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" y="1495361"/>
            <a:ext cx="9144000" cy="535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913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 Most Popular Android Apps used in </a:t>
            </a:r>
            <a:r>
              <a:rPr lang="en-US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belgrade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65532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Facebook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Facebook Messenger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WhatsApp Messenger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Donesi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IUleci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Glovo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Linked in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Waze - GPS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Viber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Tik Tok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80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 EM number used in Serbia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126144"/>
              </p:ext>
            </p:extLst>
          </p:nvPr>
        </p:nvGraphicFramePr>
        <p:xfrm>
          <a:off x="457200" y="1397000"/>
          <a:ext cx="8077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Traffic 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Tourist 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Ambulance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Fire Bridge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866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3352800"/>
          </a:xfrm>
        </p:spPr>
        <p:txBody>
          <a:bodyPr/>
          <a:lstStyle/>
          <a:p>
            <a:pPr algn="ctr">
              <a:spcBef>
                <a:spcPct val="50000"/>
              </a:spcBef>
              <a:buFont typeface="Wingdings 3" pitchFamily="18" charset="2"/>
              <a:buNone/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rgbClr val="3333CC"/>
                </a:solidFill>
                <a:latin typeface="Calibri" pitchFamily="34" charset="0"/>
                <a:hlinkClick r:id="rId2"/>
              </a:rPr>
              <a:t>www.marquistech.com</a:t>
            </a:r>
            <a:endParaRPr lang="en-US" b="1" dirty="0">
              <a:solidFill>
                <a:srgbClr val="3333CC"/>
              </a:solidFill>
              <a:latin typeface="Calibri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			</a:t>
            </a:r>
            <a:r>
              <a:rPr lang="en-US" sz="6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THANK YOU</a:t>
            </a:r>
            <a:br>
              <a:rPr lang="en-US" sz="6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2008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Cairo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(Egypt)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59653"/>
              </p:ext>
            </p:extLst>
          </p:nvPr>
        </p:nvGraphicFramePr>
        <p:xfrm>
          <a:off x="1524000" y="1371600"/>
          <a:ext cx="5257800" cy="490728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Serbia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Europe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Belgrade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Duration of travel from Bulgaria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Approx. 5 Hrs. by car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+1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+381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Operator Information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1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27298" name="Rectangle 674"/>
          <p:cNvSpPr>
            <a:spLocks noChangeArrowheads="1"/>
          </p:cNvSpPr>
          <p:nvPr/>
        </p:nvSpPr>
        <p:spPr bwMode="auto">
          <a:xfrm>
            <a:off x="0" y="4337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graphicFrame>
        <p:nvGraphicFramePr>
          <p:cNvPr id="27503" name="Group 8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902079"/>
              </p:ext>
            </p:extLst>
          </p:nvPr>
        </p:nvGraphicFramePr>
        <p:xfrm>
          <a:off x="0" y="2743200"/>
          <a:ext cx="8991600" cy="1341120"/>
        </p:xfrm>
        <a:graphic>
          <a:graphicData uri="http://schemas.openxmlformats.org/drawingml/2006/table">
            <a:tbl>
              <a:tblPr/>
              <a:tblGrid>
                <a:gridCol w="101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3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7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MCC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MNC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Operator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Bands (MHz)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VIP mobile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GSM 900 / 1800 / UMTS 2100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Telenor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GSM 900 / 1800 / UMTS 2100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MTS telecom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GSM 900 / 1800 / UMTS 2100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USSD Codes for operators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5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27876" name="Group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540568"/>
              </p:ext>
            </p:extLst>
          </p:nvPr>
        </p:nvGraphicFramePr>
        <p:xfrm>
          <a:off x="228600" y="1600200"/>
          <a:ext cx="8763000" cy="1879601"/>
        </p:xfrm>
        <a:graphic>
          <a:graphicData uri="http://schemas.openxmlformats.org/drawingml/2006/table">
            <a:tbl>
              <a:tblPr/>
              <a:tblGrid>
                <a:gridCol w="722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35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7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Operator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Balance Check Code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Customer Care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Voice Mail No.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128 #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Call 128 for Prepaid 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7777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Telenor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*121#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Call 121 for Prepaid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912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MTS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*797#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Call 1234 for Prepaid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1234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Manual APN Settings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44889" name="Text Box 857"/>
          <p:cNvSpPr txBox="1">
            <a:spLocks noChangeArrowheads="1"/>
          </p:cNvSpPr>
          <p:nvPr/>
        </p:nvSpPr>
        <p:spPr bwMode="auto">
          <a:xfrm>
            <a:off x="190500" y="1295400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Attached is a sheet which has Manual APN Settings for all operators in Belgrade (Serbia)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87CE2E7-4E27-4ED3-BA03-BAAD85A02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21952"/>
              </p:ext>
            </p:extLst>
          </p:nvPr>
        </p:nvGraphicFramePr>
        <p:xfrm>
          <a:off x="4114800" y="304323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4400" imgH="771480" progId="Excel.Sheet.12">
                  <p:embed/>
                </p:oleObj>
              </mc:Choice>
              <mc:Fallback>
                <p:oleObj name="Worksheet" showAsIcon="1" r:id="rId2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14800" y="304323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1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Services Supported by Operators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125677"/>
              </p:ext>
            </p:extLst>
          </p:nvPr>
        </p:nvGraphicFramePr>
        <p:xfrm>
          <a:off x="76201" y="1408120"/>
          <a:ext cx="9067800" cy="5145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7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5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1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Operator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Features/Services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Supports(Yes/No)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4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VIP mobile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CSFB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Yes(3G)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 Handover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4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Telenor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09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CSFB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Yes(3G)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 Handover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4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CSFB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Yes(3G)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 Handover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75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Additional Information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28600" y="1408113"/>
            <a:ext cx="8763000" cy="4992687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1800" b="1" dirty="0"/>
              <a:t>Where to Get SIM cards?</a:t>
            </a:r>
          </a:p>
          <a:p>
            <a:pPr marL="109537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Ušće</a:t>
            </a:r>
            <a:r>
              <a:rPr lang="en-US" dirty="0"/>
              <a:t> </a:t>
            </a:r>
            <a:r>
              <a:rPr lang="en-US" sz="1800" dirty="0"/>
              <a:t>Mall and</a:t>
            </a:r>
            <a:endParaRPr lang="en-US" sz="1800" b="1" dirty="0"/>
          </a:p>
          <a:p>
            <a:r>
              <a:rPr lang="en-US" sz="1800" b="1" dirty="0"/>
              <a:t>What Documents Required to Purchase SIM?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r>
              <a:rPr lang="en-US" sz="1800" dirty="0"/>
              <a:t>Passport ID.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Best Recharge Option for 8 days Testing?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r>
              <a:rPr lang="en-US" sz="1800" dirty="0"/>
              <a:t>Recharges are available in all confectionery shop.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Best Hotel to Stay </a:t>
            </a:r>
          </a:p>
          <a:p>
            <a:pPr marL="109537" indent="0">
              <a:buNone/>
            </a:pPr>
            <a:r>
              <a:rPr lang="en-US" sz="1800" dirty="0"/>
              <a:t>    Belgrade city hotel 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Driver Details for Mobility?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96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Near Cell Location of Telenor and VIP mobile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Location :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Near Belgrade city hotel</a:t>
            </a:r>
            <a:b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Lat:   </a:t>
            </a:r>
            <a:r>
              <a:rPr lang="pt-BR" sz="1800" b="0" dirty="0">
                <a:effectLst/>
              </a:rPr>
              <a:t>44°48'32.7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Long: </a:t>
            </a:r>
            <a:r>
              <a:rPr lang="pt-BR" sz="1800" b="0" dirty="0">
                <a:effectLst/>
              </a:rPr>
              <a:t>EN 20°27'24.2</a:t>
            </a: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C3B69A-7734-4B90-908B-A8997703C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44000" cy="495455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st Plan and Drive Route.pot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Test Plan and Drive Route.potx</Template>
  <TotalTime>597</TotalTime>
  <Words>495</Words>
  <Application>Microsoft Office PowerPoint</Application>
  <PresentationFormat>On-screen Show (4:3)</PresentationFormat>
  <Paragraphs>160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Arial</vt:lpstr>
      <vt:lpstr>Calibri</vt:lpstr>
      <vt:lpstr>Cambria</vt:lpstr>
      <vt:lpstr>Lucida Grande</vt:lpstr>
      <vt:lpstr>Lucida Sans Unicode</vt:lpstr>
      <vt:lpstr>Times New Roman</vt:lpstr>
      <vt:lpstr>Verdana</vt:lpstr>
      <vt:lpstr>Wingdings</vt:lpstr>
      <vt:lpstr>Wingdings 2</vt:lpstr>
      <vt:lpstr>Wingdings 3</vt:lpstr>
      <vt:lpstr>Test Plan and Drive Route.potx</vt:lpstr>
      <vt:lpstr>Worksheet</vt:lpstr>
      <vt:lpstr>MARQUIS TECHNOLOGIES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Near Cell Location of Telenor and VIP mobile Location :Near Belgrade city hotel Lat:   44°48'32.7 Long: EN 20°27'24.2    </vt:lpstr>
      <vt:lpstr>Edge Cell Location of MTS, Telenor and Vip  Location : UŠĆE Shopping Center car parking Lat: 44°48'57.4"N Long: 20°26'14.5"E    </vt:lpstr>
      <vt:lpstr>Edge Cell Location of MTS Location : Serbian poste  Lat: 44°48'27.7"N Long: 20°27'17.9"E    </vt:lpstr>
      <vt:lpstr>Top Most Popular Android Apps used in belgrade     </vt:lpstr>
      <vt:lpstr>Local EM number used in Serbia     </vt:lpstr>
      <vt:lpstr>           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SUSHANT</dc:creator>
  <cp:lastModifiedBy>Arun  Kumar</cp:lastModifiedBy>
  <cp:revision>118</cp:revision>
  <dcterms:created xsi:type="dcterms:W3CDTF">2014-11-21T17:14:24Z</dcterms:created>
  <dcterms:modified xsi:type="dcterms:W3CDTF">2026-02-18T06:29:00Z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