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39"/>
  </p:notesMasterIdLst>
  <p:handoutMasterIdLst>
    <p:handoutMasterId r:id="rId40"/>
  </p:handoutMasterIdLst>
  <p:sldIdLst>
    <p:sldId id="343" r:id="rId2"/>
    <p:sldId id="540" r:id="rId3"/>
    <p:sldId id="448" r:id="rId4"/>
    <p:sldId id="465" r:id="rId5"/>
    <p:sldId id="549" r:id="rId6"/>
    <p:sldId id="425" r:id="rId7"/>
    <p:sldId id="456" r:id="rId8"/>
    <p:sldId id="458" r:id="rId9"/>
    <p:sldId id="454" r:id="rId10"/>
    <p:sldId id="541" r:id="rId11"/>
    <p:sldId id="460" r:id="rId12"/>
    <p:sldId id="462" r:id="rId13"/>
    <p:sldId id="464" r:id="rId14"/>
    <p:sldId id="467" r:id="rId15"/>
    <p:sldId id="533" r:id="rId16"/>
    <p:sldId id="534" r:id="rId17"/>
    <p:sldId id="529" r:id="rId18"/>
    <p:sldId id="530" r:id="rId19"/>
    <p:sldId id="531" r:id="rId20"/>
    <p:sldId id="523" r:id="rId21"/>
    <p:sldId id="550" r:id="rId22"/>
    <p:sldId id="551" r:id="rId23"/>
    <p:sldId id="543" r:id="rId24"/>
    <p:sldId id="547" r:id="rId25"/>
    <p:sldId id="488" r:id="rId26"/>
    <p:sldId id="552" r:id="rId27"/>
    <p:sldId id="548" r:id="rId28"/>
    <p:sldId id="553" r:id="rId29"/>
    <p:sldId id="555" r:id="rId30"/>
    <p:sldId id="556" r:id="rId31"/>
    <p:sldId id="561" r:id="rId32"/>
    <p:sldId id="562" r:id="rId33"/>
    <p:sldId id="563" r:id="rId34"/>
    <p:sldId id="564" r:id="rId35"/>
    <p:sldId id="559" r:id="rId36"/>
    <p:sldId id="560" r:id="rId37"/>
    <p:sldId id="423" r:id="rId3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i Niranjan" initials="SN" lastIdx="1" clrIdx="0">
    <p:extLst>
      <p:ext uri="{19B8F6BF-5375-455C-9EA6-DF929625EA0E}">
        <p15:presenceInfo xmlns:p15="http://schemas.microsoft.com/office/powerpoint/2012/main" userId="Sai Niranj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3792" autoAdjust="0"/>
  </p:normalViewPr>
  <p:slideViewPr>
    <p:cSldViewPr>
      <p:cViewPr varScale="1">
        <p:scale>
          <a:sx n="60" d="100"/>
          <a:sy n="60" d="100"/>
        </p:scale>
        <p:origin x="141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2/18/2026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Idea, VODAFONE &amp; Reliance JIO 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31A831-6279-47E7-95AC-E8062539C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598" y="1840663"/>
            <a:ext cx="3929219" cy="459299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4000" dirty="0"/>
              <a:t>Airtel Band HO</a:t>
            </a:r>
          </a:p>
          <a:p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120B9-F89B-475D-B818-ADF10A719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578811"/>
              </p:ext>
            </p:extLst>
          </p:nvPr>
        </p:nvGraphicFramePr>
        <p:xfrm>
          <a:off x="685800" y="1157690"/>
          <a:ext cx="6781800" cy="639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3197">
                  <a:extLst>
                    <a:ext uri="{9D8B030D-6E8A-4147-A177-3AD203B41FA5}">
                      <a16:colId xmlns:a16="http://schemas.microsoft.com/office/drawing/2014/main" val="111763565"/>
                    </a:ext>
                  </a:extLst>
                </a:gridCol>
                <a:gridCol w="1586442">
                  <a:extLst>
                    <a:ext uri="{9D8B030D-6E8A-4147-A177-3AD203B41FA5}">
                      <a16:colId xmlns:a16="http://schemas.microsoft.com/office/drawing/2014/main" val="2190564191"/>
                    </a:ext>
                  </a:extLst>
                </a:gridCol>
                <a:gridCol w="1926442">
                  <a:extLst>
                    <a:ext uri="{9D8B030D-6E8A-4147-A177-3AD203B41FA5}">
                      <a16:colId xmlns:a16="http://schemas.microsoft.com/office/drawing/2014/main" val="688945570"/>
                    </a:ext>
                  </a:extLst>
                </a:gridCol>
                <a:gridCol w="1345719">
                  <a:extLst>
                    <a:ext uri="{9D8B030D-6E8A-4147-A177-3AD203B41FA5}">
                      <a16:colId xmlns:a16="http://schemas.microsoft.com/office/drawing/2014/main" val="3794761166"/>
                    </a:ext>
                  </a:extLst>
                </a:gridCol>
              </a:tblGrid>
              <a:tr h="437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Band Hand Over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Longitude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Latitude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RSRP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5070449"/>
                  </a:ext>
                </a:extLst>
              </a:tr>
              <a:tr h="180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       85.75308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1200" dirty="0"/>
                        <a:t>20.2515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-85 to 105 dBM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8332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E2E1A2B-6449-4D64-8F64-FF9292A42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0663"/>
            <a:ext cx="4089598" cy="4588307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62129905-4AFB-477E-9FDD-4484E8E85ACE}"/>
              </a:ext>
            </a:extLst>
          </p:cNvPr>
          <p:cNvSpPr/>
          <p:nvPr/>
        </p:nvSpPr>
        <p:spPr>
          <a:xfrm>
            <a:off x="1752600" y="43434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4ED83-43F2-45B2-A87D-FF7637052EF8}"/>
              </a:ext>
            </a:extLst>
          </p:cNvPr>
          <p:cNvSpPr txBox="1"/>
          <p:nvPr/>
        </p:nvSpPr>
        <p:spPr>
          <a:xfrm>
            <a:off x="2133600" y="446112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Band 3_40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8F3BB3C-DA2F-40DE-AB74-1CF39A69AB77}"/>
              </a:ext>
            </a:extLst>
          </p:cNvPr>
          <p:cNvSpPr/>
          <p:nvPr/>
        </p:nvSpPr>
        <p:spPr>
          <a:xfrm>
            <a:off x="5638800" y="35814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E168F6-B72F-453A-951C-6499529909F0}"/>
              </a:ext>
            </a:extLst>
          </p:cNvPr>
          <p:cNvSpPr txBox="1"/>
          <p:nvPr/>
        </p:nvSpPr>
        <p:spPr>
          <a:xfrm>
            <a:off x="6127679" y="3733800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Band 40_3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8421CA3-52C5-4CB4-B251-B36CB03727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612458"/>
              </p:ext>
            </p:extLst>
          </p:nvPr>
        </p:nvGraphicFramePr>
        <p:xfrm>
          <a:off x="7463319" y="1193056"/>
          <a:ext cx="1651000" cy="420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1651680" imgH="478800" progId="Package">
                  <p:embed/>
                </p:oleObj>
              </mc:Choice>
              <mc:Fallback>
                <p:oleObj name="Packager Shell Object" showAsIcon="1" r:id="rId4" imgW="1651680" imgH="478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63319" y="1193056"/>
                        <a:ext cx="1651000" cy="420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396EAD-3CCD-48E2-BC95-C0123B22E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676400"/>
            <a:ext cx="2622796" cy="4715569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445935"/>
              </p:ext>
            </p:extLst>
          </p:nvPr>
        </p:nvGraphicFramePr>
        <p:xfrm>
          <a:off x="685800" y="1047991"/>
          <a:ext cx="6477000" cy="552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36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189653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66091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85919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1140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716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2805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85.747753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20.240803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(Reliance JIO)</a:t>
            </a:r>
            <a:endParaRPr lang="en-IN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6778" y="3201769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EDB7-3314-4AA0-BDDC-ED83D35DFF2B}"/>
              </a:ext>
            </a:extLst>
          </p:cNvPr>
          <p:cNvSpPr txBox="1"/>
          <p:nvPr/>
        </p:nvSpPr>
        <p:spPr>
          <a:xfrm>
            <a:off x="7162800" y="1871870"/>
            <a:ext cx="169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Naragoda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Bhubaneswar, Odisha 752054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BC94E1-4BDE-4A45-B593-7535EA9C4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855" y="1676400"/>
            <a:ext cx="3121275" cy="471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818263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85.754094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20.241294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86599" y="4101967"/>
            <a:ext cx="1933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1F0F3-7697-4A26-8BA1-C0FB510B881A}"/>
              </a:ext>
            </a:extLst>
          </p:cNvPr>
          <p:cNvSpPr txBox="1"/>
          <p:nvPr/>
        </p:nvSpPr>
        <p:spPr>
          <a:xfrm>
            <a:off x="6741622" y="2133600"/>
            <a:ext cx="2097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Kalinga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Vihar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Kalinga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Vihar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LIG,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Kalinganagar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Bhubaneswar, Odisha 752054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1C58D8-9BDD-4669-BA37-D80ED3788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752600"/>
            <a:ext cx="3161996" cy="3914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6381C1-657B-4455-AF82-8C746B646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77" y="1755169"/>
            <a:ext cx="3041323" cy="391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7143" y="203783"/>
            <a:ext cx="6502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itchFamily="34" charset="0"/>
              </a:rPr>
              <a:t>Mixed Mobility (Reliance JIO)</a:t>
            </a:r>
            <a:endParaRPr lang="en-IN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5543" y="3962401"/>
            <a:ext cx="269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981AB9-CF44-4464-859A-4CE8A967B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170" y="838200"/>
            <a:ext cx="3476625" cy="55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5715000" cy="6096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Reliance JIO  Band HO</a:t>
            </a:r>
            <a:endParaRPr lang="en-IN" sz="4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F2C7FA-88FE-4175-8C43-147CF2F25A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073672"/>
              </p:ext>
            </p:extLst>
          </p:nvPr>
        </p:nvGraphicFramePr>
        <p:xfrm>
          <a:off x="609600" y="1028701"/>
          <a:ext cx="7531914" cy="586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039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38818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343517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506013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09588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914226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541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Handover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73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85.7496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/>
                        <a:t>20.2385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92BB605-A577-4FBF-BEDD-2862AEEE4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24978"/>
            <a:ext cx="3276600" cy="5102359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DE78276-C45A-416A-AE1E-803550799E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361758"/>
              </p:ext>
            </p:extLst>
          </p:nvPr>
        </p:nvGraphicFramePr>
        <p:xfrm>
          <a:off x="5562600" y="1981200"/>
          <a:ext cx="250551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1576440" imgH="478800" progId="Package">
                  <p:embed/>
                </p:oleObj>
              </mc:Choice>
              <mc:Fallback>
                <p:oleObj name="Packager Shell Object" showAsIcon="1" r:id="rId3" imgW="1576440" imgH="478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2600" y="1981200"/>
                        <a:ext cx="2505516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 </a:t>
            </a:r>
            <a:r>
              <a:rPr lang="en-US" sz="3100" u="sng" dirty="0"/>
              <a:t>RJIO Band 40 Near Cell: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C83DC2-078A-4400-956A-1D350C376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6687257" cy="44859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F3176A-1B99-42BD-B978-79B9F92BD2CB}"/>
              </a:ext>
            </a:extLst>
          </p:cNvPr>
          <p:cNvSpPr txBox="1"/>
          <p:nvPr/>
        </p:nvSpPr>
        <p:spPr>
          <a:xfrm>
            <a:off x="2209800" y="2667000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Near cell</a:t>
            </a:r>
          </a:p>
        </p:txBody>
      </p:sp>
    </p:spTree>
    <p:extLst>
      <p:ext uri="{BB962C8B-B14F-4D97-AF65-F5344CB8AC3E}">
        <p14:creationId xmlns:p14="http://schemas.microsoft.com/office/powerpoint/2010/main" val="2305661262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 </a:t>
            </a:r>
            <a:r>
              <a:rPr lang="en-US" sz="3100" dirty="0"/>
              <a:t> </a:t>
            </a:r>
            <a:r>
              <a:rPr lang="en-US" sz="3100" u="sng" dirty="0"/>
              <a:t>RJIO Band 40 Edge Cell: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7499AA-B744-4938-98DA-FAA19CD0F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6648450" cy="4459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FAA34D-4E6C-4D80-81C4-03A7089427F6}"/>
              </a:ext>
            </a:extLst>
          </p:cNvPr>
          <p:cNvSpPr txBox="1"/>
          <p:nvPr/>
        </p:nvSpPr>
        <p:spPr>
          <a:xfrm>
            <a:off x="4343400" y="220980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Cell Edge</a:t>
            </a:r>
          </a:p>
        </p:txBody>
      </p:sp>
    </p:spTree>
    <p:extLst>
      <p:ext uri="{BB962C8B-B14F-4D97-AF65-F5344CB8AC3E}">
        <p14:creationId xmlns:p14="http://schemas.microsoft.com/office/powerpoint/2010/main" val="1712905382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5A32E3-51AB-449B-8CB0-6C152EEEF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57" y="1752600"/>
            <a:ext cx="2438400" cy="457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(VIL)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951038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85.758556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20.269859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A11350E-D5B7-4088-876F-5A42ACDFC0D9}"/>
              </a:ext>
            </a:extLst>
          </p:cNvPr>
          <p:cNvSpPr txBox="1"/>
          <p:nvPr/>
        </p:nvSpPr>
        <p:spPr>
          <a:xfrm>
            <a:off x="6858000" y="2580461"/>
            <a:ext cx="1698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Ghatikia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Main Rd</a:t>
            </a:r>
          </a:p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Ghatikia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Bhubaneswar, Odisha 751003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97242-BB0E-4F19-B08E-AEA13DA7640A}"/>
              </a:ext>
            </a:extLst>
          </p:cNvPr>
          <p:cNvSpPr txBox="1"/>
          <p:nvPr/>
        </p:nvSpPr>
        <p:spPr>
          <a:xfrm>
            <a:off x="6866467" y="3810000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19E2BD-5100-4165-A9D7-7A6D47BD7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073" y="1752600"/>
            <a:ext cx="293145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75AB1-A6D2-4A40-BDD3-EA87EBC84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746969"/>
            <a:ext cx="2914753" cy="4581911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 Edge (VI)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191160"/>
              </p:ext>
            </p:extLst>
          </p:nvPr>
        </p:nvGraphicFramePr>
        <p:xfrm>
          <a:off x="330530" y="1092587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85.760398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20.265095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6956778" y="3201769"/>
            <a:ext cx="206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-105dbm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53F10-2155-4B10-AD10-172E6F50C882}"/>
              </a:ext>
            </a:extLst>
          </p:cNvPr>
          <p:cNvSpPr txBox="1"/>
          <p:nvPr/>
        </p:nvSpPr>
        <p:spPr>
          <a:xfrm>
            <a:off x="6987823" y="2182899"/>
            <a:ext cx="169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Kalinganagar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Bhubaneswar, Odisha 751003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64F656-4429-4107-8594-48A9AC2FF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92" y="1742688"/>
            <a:ext cx="3229483" cy="45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246CC8-7CDC-4BE5-A368-9300CFEFE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66800"/>
            <a:ext cx="5153025" cy="54342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424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itchFamily="34" charset="0"/>
              </a:rPr>
              <a:t>Mixed Mobility (VIL)</a:t>
            </a:r>
            <a:endParaRPr lang="en-IN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892500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866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867101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079406"/>
              </p:ext>
            </p:extLst>
          </p:nvPr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753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www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CE15D1-FAC6-496F-9290-DF27394DC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140969"/>
              </p:ext>
            </p:extLst>
          </p:nvPr>
        </p:nvGraphicFramePr>
        <p:xfrm>
          <a:off x="279115" y="5029200"/>
          <a:ext cx="8458200" cy="1202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5503922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104572372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BSNL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1250147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9476441"/>
                  </a:ext>
                </a:extLst>
              </a:tr>
              <a:tr h="44228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0063206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bsnlmms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836385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VIL Band HO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B05C35-DCEF-4D50-99A5-BAA0EFE68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98" y="1236784"/>
            <a:ext cx="4540827" cy="48592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89F785-4812-4B18-AE94-2073BBF25193}"/>
              </a:ext>
            </a:extLst>
          </p:cNvPr>
          <p:cNvSpPr txBox="1"/>
          <p:nvPr/>
        </p:nvSpPr>
        <p:spPr>
          <a:xfrm>
            <a:off x="6019800" y="1066800"/>
            <a:ext cx="2639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In my location only band 3 available for operator VIL</a:t>
            </a:r>
          </a:p>
        </p:txBody>
      </p:sp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FC81A0-9DC5-42B9-AD7F-40AD6630B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2971800" cy="46346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4C3784-8BF2-4DAE-B3F3-A033FE88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8388" y="685800"/>
            <a:ext cx="9448800" cy="114300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   G net </a:t>
            </a:r>
            <a:r>
              <a:rPr lang="en-US" sz="4400"/>
              <a:t>Tracker Drive Route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0E1E9-3013-452E-B835-114BB671B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823" y="1808921"/>
            <a:ext cx="2971800" cy="4634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70E3FD-889B-40D5-BE9C-AB0AB0C90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046" y="1880459"/>
            <a:ext cx="2858726" cy="4583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4ADED0-317E-4057-B311-E66A97AA07AB}"/>
              </a:ext>
            </a:extLst>
          </p:cNvPr>
          <p:cNvSpPr txBox="1"/>
          <p:nvPr/>
        </p:nvSpPr>
        <p:spPr>
          <a:xfrm>
            <a:off x="914400" y="4171977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A4C4BE-0B1D-4DD4-847B-CD4963432AC3}"/>
              </a:ext>
            </a:extLst>
          </p:cNvPr>
          <p:cNvSpPr txBox="1"/>
          <p:nvPr/>
        </p:nvSpPr>
        <p:spPr>
          <a:xfrm>
            <a:off x="3638999" y="3756937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Airtel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F63A9-8958-4444-80A4-55634EE5E782}"/>
              </a:ext>
            </a:extLst>
          </p:cNvPr>
          <p:cNvSpPr txBox="1"/>
          <p:nvPr/>
        </p:nvSpPr>
        <p:spPr>
          <a:xfrm>
            <a:off x="6858000" y="403860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JIO</a:t>
            </a:r>
          </a:p>
        </p:txBody>
      </p:sp>
    </p:spTree>
    <p:extLst>
      <p:ext uri="{BB962C8B-B14F-4D97-AF65-F5344CB8AC3E}">
        <p14:creationId xmlns:p14="http://schemas.microsoft.com/office/powerpoint/2010/main" val="501308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D8EBB-EAE0-4567-8EB8-7480AB89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Driver Route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C2B80-5D03-411B-9360-C5DB58F433B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752600"/>
            <a:ext cx="7545387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89C7CB-AEB8-4192-AE78-4894A285A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4" y="1371600"/>
            <a:ext cx="825023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73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Cell,Airtel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(Bhubaneshwar)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8763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-20°15'38.8"N 85°50'17.1"E</a:t>
            </a:r>
          </a:p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Location-</a:t>
            </a:r>
            <a:r>
              <a:rPr lang="en-IN" sz="2000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Rajmahal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Flyover near The Shivalik hotel Ashok Nagar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Airtel 5G NSA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8C31E6-7955-9F6D-6745-EC3E2A4B5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38400"/>
            <a:ext cx="8915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0" y="757535"/>
            <a:ext cx="81493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,Airtel (Bhubaneshwar)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6477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20.253972, 85.803454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Kala Bhoomi Odisha Crafts Museum/Near </a:t>
            </a:r>
            <a:r>
              <a:rPr lang="en-US" sz="2000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Jagamara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–Band Handover ,Weak coverage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71435-061D-64A0-E0AC-B373393EF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90800"/>
            <a:ext cx="8686799" cy="398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18/02/2026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739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,JIO (Bhubaneshwar)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152400" y="901835"/>
            <a:ext cx="55004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20.083104, 85.949672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20.089347, 85.926234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Pipli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Konark Road (</a:t>
            </a:r>
            <a:r>
              <a:rPr lang="en-US" sz="2000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Dhanua,Bhuan</a:t>
            </a:r>
            <a:r>
              <a:rPr lang="en-US" sz="20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 Bridge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–Band Handover ,Weak coverage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3BF0C3-84E3-EE21-DD68-3D6488477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2" y="2590799"/>
            <a:ext cx="8973878" cy="388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8458200" cy="685800"/>
          </a:xfrm>
        </p:spPr>
        <p:txBody>
          <a:bodyPr>
            <a:normAutofit fontScale="90000"/>
          </a:bodyPr>
          <a:lstStyle/>
          <a:p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 Airtel 5G 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(Bhubaneshwar)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Specification-Call/Throughput/Handover/Cell Reselection/Redirection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C71B6-21B3-6500-9735-25042A8E6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8763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13716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 JIO 5G 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(Bhubaneshwar)</a:t>
            </a:r>
            <a:b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Specification-Call/Throughput/Handover/Cell Reselection/Redirection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A43B4-9B44-9EE9-AC35-8E4330403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84487"/>
            <a:ext cx="8915400" cy="53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64539"/>
      </p:ext>
    </p:extLst>
  </p:cSld>
  <p:clrMapOvr>
    <a:masterClrMapping/>
  </p:clrMapOvr>
  <p:transition>
    <p:whee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8839200" cy="13716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 VI 4G 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(Bhubaneshwar)</a:t>
            </a:r>
            <a:b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Specification-Call/Throughput/Handover/Cell Reselection/Redirection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F900E7-5675-8197-7378-7BFA3E921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839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64561"/>
      </p:ext>
    </p:extLst>
  </p:cSld>
  <p:clrMapOvr>
    <a:masterClrMapping/>
  </p:clrMapOvr>
  <p:transition>
    <p:whee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6F53DB-A955-4F42-D246-BD93EA13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Airtel 5G  SA  </a:t>
            </a:r>
            <a:br>
              <a:rPr lang="en-US" sz="2000" dirty="0"/>
            </a:br>
            <a:r>
              <a:rPr lang="en-US" sz="2000" dirty="0"/>
              <a:t>location-Ashok Nagar</a:t>
            </a:r>
            <a:br>
              <a:rPr lang="en-US" sz="2000" dirty="0"/>
            </a:br>
            <a:r>
              <a:rPr lang="en-US" sz="2000" dirty="0" err="1"/>
              <a:t>lat</a:t>
            </a:r>
            <a:r>
              <a:rPr lang="en-US" sz="2000" dirty="0"/>
              <a:t>/long-20.2663890, 85.837549</a:t>
            </a:r>
            <a:endParaRPr lang="en-IN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7F09A3-A76C-A6FD-2860-112E0190E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30ED22-D6C9-4A43-0076-96E7DDCAE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44638"/>
            <a:ext cx="640080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22387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581198"/>
              </p:ext>
            </p:extLst>
          </p:nvPr>
        </p:nvGraphicFramePr>
        <p:xfrm>
          <a:off x="762000" y="1143000"/>
          <a:ext cx="7543800" cy="472439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http://www.airtel.com/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53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 – FDD(Band 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*121*114#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D2158A-34BB-35B1-11D9-1C02CE18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884238"/>
          </a:xfrm>
        </p:spPr>
        <p:txBody>
          <a:bodyPr>
            <a:noAutofit/>
          </a:bodyPr>
          <a:lstStyle/>
          <a:p>
            <a:r>
              <a:rPr lang="en-US" sz="2000" dirty="0"/>
              <a:t>Airtel SA Throughput </a:t>
            </a:r>
            <a:br>
              <a:rPr lang="en-US" sz="2000" dirty="0"/>
            </a:br>
            <a:r>
              <a:rPr lang="en-US" sz="2000" dirty="0"/>
              <a:t>location- RKP variety store near Shiva Nagar</a:t>
            </a:r>
            <a:br>
              <a:rPr lang="en-US" sz="2000" dirty="0"/>
            </a:br>
            <a:r>
              <a:rPr lang="en-US" sz="2000" dirty="0" err="1"/>
              <a:t>lat</a:t>
            </a:r>
            <a:r>
              <a:rPr lang="en-US" sz="2000" dirty="0"/>
              <a:t>/long-20.2486586, 85.8346281</a:t>
            </a:r>
            <a:endParaRPr lang="en-IN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D5B3D-1CE9-991A-9254-F8F71EBFE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7672F8-68B9-DF72-805D-08A253B8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92888"/>
            <a:ext cx="7696200" cy="42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59787"/>
      </p:ext>
    </p:extLst>
  </p:cSld>
  <p:clrMapOvr>
    <a:masterClrMapping/>
  </p:clrMapOvr>
  <p:transition>
    <p:whee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AC5CA-B61B-5FA7-FD09-BF9165540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996E2F-42F4-8A0F-A9F8-5666DA0AB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884238"/>
          </a:xfrm>
        </p:spPr>
        <p:txBody>
          <a:bodyPr>
            <a:noAutofit/>
          </a:bodyPr>
          <a:lstStyle/>
          <a:p>
            <a:r>
              <a:rPr lang="en-US" sz="2000" dirty="0"/>
              <a:t>Airtel NSA Throughput </a:t>
            </a:r>
            <a:br>
              <a:rPr lang="en-US" sz="2000" dirty="0"/>
            </a:br>
            <a:r>
              <a:rPr lang="en-US" sz="2000" dirty="0"/>
              <a:t>location- near </a:t>
            </a:r>
            <a:r>
              <a:rPr lang="en-US" sz="2000" dirty="0" err="1"/>
              <a:t>bhaina</a:t>
            </a:r>
            <a:r>
              <a:rPr lang="en-US" sz="2000" dirty="0"/>
              <a:t> hotel</a:t>
            </a:r>
            <a:br>
              <a:rPr lang="en-US" sz="2000" dirty="0"/>
            </a:br>
            <a:r>
              <a:rPr lang="en-US" sz="2000" dirty="0" err="1"/>
              <a:t>lat</a:t>
            </a:r>
            <a:r>
              <a:rPr lang="en-US" sz="2000" dirty="0"/>
              <a:t>/long- 20.1962559970576, 85.85988713515906</a:t>
            </a:r>
            <a:endParaRPr lang="en-IN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C3EEC-BE9E-4448-F64E-725539299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F25BB-4F99-94C7-7C03-B816EAE13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524000"/>
            <a:ext cx="87249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00221"/>
      </p:ext>
    </p:extLst>
  </p:cSld>
  <p:clrMapOvr>
    <a:masterClrMapping/>
  </p:clrMapOvr>
  <p:transition>
    <p:whee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60736-B821-09D5-0D84-E1BD39269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411704-EEE2-AD64-5F4D-722009D9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884238"/>
          </a:xfrm>
        </p:spPr>
        <p:txBody>
          <a:bodyPr>
            <a:noAutofit/>
          </a:bodyPr>
          <a:lstStyle/>
          <a:p>
            <a:r>
              <a:rPr lang="en-US" sz="2000" dirty="0"/>
              <a:t>Jio LTE and SA Throughput </a:t>
            </a:r>
            <a:br>
              <a:rPr lang="en-US" sz="2000" dirty="0"/>
            </a:br>
            <a:r>
              <a:rPr lang="en-US" sz="2000" dirty="0"/>
              <a:t>location- the saffron hotel, </a:t>
            </a:r>
            <a:r>
              <a:rPr lang="en-US" sz="2000" dirty="0" err="1"/>
              <a:t>ashok</a:t>
            </a:r>
            <a:r>
              <a:rPr lang="en-US" sz="2000" dirty="0"/>
              <a:t> </a:t>
            </a:r>
            <a:r>
              <a:rPr lang="en-US" sz="2000" dirty="0" err="1"/>
              <a:t>nagar</a:t>
            </a:r>
            <a:br>
              <a:rPr lang="en-US" sz="2000" dirty="0"/>
            </a:br>
            <a:r>
              <a:rPr lang="en-US" sz="2000" dirty="0" err="1"/>
              <a:t>lat</a:t>
            </a:r>
            <a:r>
              <a:rPr lang="en-US" sz="2000" dirty="0"/>
              <a:t>/long- 20.262036954516592, 85.8398605945562</a:t>
            </a:r>
            <a:endParaRPr lang="en-IN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849E0B-7D25-74E9-76B3-84BFA15C9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1BC24B-52E2-1457-D1CE-86709F697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3999"/>
            <a:ext cx="8229600" cy="4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44603"/>
      </p:ext>
    </p:extLst>
  </p:cSld>
  <p:clrMapOvr>
    <a:masterClrMapping/>
  </p:clrMapOvr>
  <p:transition>
    <p:whee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CCCF14-2FF5-2622-23A4-E45D99421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/>
              <a:t> Location for 2 CA Throughput for </a:t>
            </a:r>
            <a:r>
              <a:rPr lang="en-US" sz="2000" dirty="0" err="1"/>
              <a:t>JiO</a:t>
            </a:r>
            <a:r>
              <a:rPr lang="en-US" sz="2000" dirty="0"/>
              <a:t>,  </a:t>
            </a:r>
            <a:r>
              <a:rPr lang="en-US" sz="2000" dirty="0" err="1"/>
              <a:t>Airtel,VI</a:t>
            </a:r>
            <a:br>
              <a:rPr lang="en-US" sz="2000" dirty="0"/>
            </a:br>
            <a:r>
              <a:rPr lang="en-US" sz="2000" dirty="0"/>
              <a:t> Lat / Long-20.262032, 85.83858</a:t>
            </a:r>
            <a:br>
              <a:rPr lang="en-US" sz="2000" dirty="0"/>
            </a:br>
            <a:r>
              <a:rPr lang="en-US" sz="2000" dirty="0"/>
              <a:t>Location- Near Hotel Sambit Royale</a:t>
            </a:r>
            <a:br>
              <a:rPr lang="en-US" sz="2000" dirty="0"/>
            </a:br>
            <a:endParaRPr lang="en-IN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DFA81-8CE1-BE75-32A2-1D0015B49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0BF980-4187-B23B-F5AA-A309966F6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32636"/>
            <a:ext cx="685800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4125"/>
      </p:ext>
    </p:extLst>
  </p:cSld>
  <p:clrMapOvr>
    <a:masterClrMapping/>
  </p:clrMapOvr>
  <p:transition>
    <p:whee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457200" y="757535"/>
            <a:ext cx="52307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JIO 5G Location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609600" y="1371600"/>
            <a:ext cx="533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 long  20.276639, 85.862195</a:t>
            </a:r>
            <a:endParaRPr lang="en-IN" sz="2000" b="0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Jharapada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BE23E-7227-5496-033E-2FC2254DA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48523"/>
            <a:ext cx="5696745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23988"/>
      </p:ext>
    </p:extLst>
  </p:cSld>
  <p:clrMapOvr>
    <a:masterClrMapping/>
  </p:clrMapOvr>
  <p:transition>
    <p:whee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877C67-1418-6049-3C22-A14F71FD5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752600"/>
            <a:ext cx="5410955" cy="378195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B9DAD4B-E709-A1A5-AC32-8CBA17817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JIO 5G SA to 4G VoLTE handover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Ashok Nagar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Lat/Long- 20.261114312381487, 85.83839848628462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B4704B-830C-46A5-A2D4-013B28C82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29409"/>
            <a:ext cx="73152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13788"/>
      </p:ext>
    </p:extLst>
  </p:cSld>
  <p:clrMapOvr>
    <a:masterClrMapping/>
  </p:clrMapOvr>
  <p:transition>
    <p:whee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3E027-578D-F23A-CB13-484FD981E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8F249B-32FA-D6C7-0C0D-F61B3AB58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752600"/>
            <a:ext cx="5410955" cy="378195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BCB754D-780F-0D23-317B-56519134B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Airtel 5G to 4G VoLTE handover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Banamalipur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road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Lat/Long- 20.202291381491747, 85.86243135573218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64CD37-DB36-A8DF-A60F-0E9C662FD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76400"/>
            <a:ext cx="7001123" cy="419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02"/>
      </p:ext>
    </p:extLst>
  </p:cSld>
  <p:clrMapOvr>
    <a:masterClrMapping/>
  </p:clrMapOvr>
  <p:transition>
    <p:whee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84958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866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258104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http://www.myvi.in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www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753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(Switched to 3G)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Cell Edge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328005"/>
              </p:ext>
            </p:extLst>
          </p:nvPr>
        </p:nvGraphicFramePr>
        <p:xfrm>
          <a:off x="874543" y="1032160"/>
          <a:ext cx="6293902" cy="783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657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910645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271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73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85.757011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20.252941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39294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09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1" y="3838039"/>
            <a:ext cx="2129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75dbm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0" y="2514600"/>
            <a:ext cx="2129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Kalinga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Vihar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Kalinga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Vihar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LIG,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Kalinganagar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Bhubaneswar, Odisha 752054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20CB78-22C7-482F-8F73-B3EE509DA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864761"/>
            <a:ext cx="2536255" cy="403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F3AEFE-853B-492D-9E18-2C0F9A0EE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00" y="1864761"/>
            <a:ext cx="3117199" cy="403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001778"/>
              </p:ext>
            </p:extLst>
          </p:nvPr>
        </p:nvGraphicFramePr>
        <p:xfrm>
          <a:off x="914400" y="1066841"/>
          <a:ext cx="6629397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972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997974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283109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2669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68245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cell(EC)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85.753685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20.252340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90500"/>
            <a:ext cx="7924800" cy="4953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9602" y="4114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CE2EA-87C1-4146-B15B-6A4DC9756322}"/>
              </a:ext>
            </a:extLst>
          </p:cNvPr>
          <p:cNvSpPr txBox="1"/>
          <p:nvPr/>
        </p:nvSpPr>
        <p:spPr>
          <a:xfrm>
            <a:off x="6477000" y="2590800"/>
            <a:ext cx="2510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Kalinga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Vihar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Kalinga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Vihar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LIG,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Kalinganagar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Bhubaneswar, Odisha 752054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9BA7DA-EBB9-4D23-8D96-10B5E54A6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811" y="1770966"/>
            <a:ext cx="2510189" cy="4076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706B0E-A0CF-4C5F-98A3-B719C7ACE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58979"/>
            <a:ext cx="2895600" cy="408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itchFamily="34" charset="0"/>
              </a:rPr>
              <a:t>Mixed Mobility(Airtel)</a:t>
            </a:r>
            <a:endParaRPr lang="en-IN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6477000" y="3009106"/>
            <a:ext cx="3733800" cy="839787"/>
          </a:xfrm>
        </p:spPr>
        <p:txBody>
          <a:bodyPr/>
          <a:lstStyle/>
          <a:p>
            <a:pPr marL="109537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-65dbm to -110dbm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D207A2-433E-4871-B4F1-E4A0BE9A80FB}"/>
              </a:ext>
            </a:extLst>
          </p:cNvPr>
          <p:cNvSpPr/>
          <p:nvPr/>
        </p:nvSpPr>
        <p:spPr>
          <a:xfrm>
            <a:off x="6460733" y="1276215"/>
            <a:ext cx="251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Kalinga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Vihar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LIG,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Kalinganagar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Bhubaneswar, Odisha 752054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57438-2259-4988-86F7-94DD7A8D3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813375"/>
            <a:ext cx="5142523" cy="558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17071</TotalTime>
  <Words>999</Words>
  <Application>Microsoft Office PowerPoint</Application>
  <PresentationFormat>On-screen Show (4:3)</PresentationFormat>
  <Paragraphs>300</Paragraphs>
  <Slides>37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Calibri</vt:lpstr>
      <vt:lpstr>Cambria</vt:lpstr>
      <vt:lpstr>Google Sans</vt:lpstr>
      <vt:lpstr>Lucida Sans Unicode</vt:lpstr>
      <vt:lpstr>Times New Roman</vt:lpstr>
      <vt:lpstr>Verdana</vt:lpstr>
      <vt:lpstr>Wingdings 2</vt:lpstr>
      <vt:lpstr>Wingdings 3</vt:lpstr>
      <vt:lpstr>Concourse</vt:lpstr>
      <vt:lpstr>Packager Shell Object</vt:lpstr>
      <vt:lpstr>MARQUIS TECHNOLOGIES  </vt:lpstr>
      <vt:lpstr>Operator Information:</vt:lpstr>
      <vt:lpstr>Operator Information 1</vt:lpstr>
      <vt:lpstr>Operator Information 2</vt:lpstr>
      <vt:lpstr>Operator Information 3</vt:lpstr>
      <vt:lpstr>Drive Route</vt:lpstr>
      <vt:lpstr>Near Cell (Airtel)</vt:lpstr>
      <vt:lpstr>Edge Cell (Airtel)</vt:lpstr>
      <vt:lpstr>PowerPoint Presentation</vt:lpstr>
      <vt:lpstr>PowerPoint Presentation</vt:lpstr>
      <vt:lpstr>Near Cell (Reliance JIO)</vt:lpstr>
      <vt:lpstr>PowerPoint Presentation</vt:lpstr>
      <vt:lpstr>PowerPoint Presentation</vt:lpstr>
      <vt:lpstr>Reliance JIO  Band HO</vt:lpstr>
      <vt:lpstr>           RJIO Band 40 Near Cell:</vt:lpstr>
      <vt:lpstr>            RJIO Band 40 Edge Cell:</vt:lpstr>
      <vt:lpstr>Near Cell (VIL)  </vt:lpstr>
      <vt:lpstr>Cell Edge (VI)  </vt:lpstr>
      <vt:lpstr>Mixed Mobility (VIL)</vt:lpstr>
      <vt:lpstr>VIL Band HO</vt:lpstr>
      <vt:lpstr>    G net Tracker Drive Route</vt:lpstr>
      <vt:lpstr>Google Driver Route</vt:lpstr>
      <vt:lpstr>PowerPoint Presentation</vt:lpstr>
      <vt:lpstr>PowerPoint Presentation</vt:lpstr>
      <vt:lpstr>PowerPoint Presentation</vt:lpstr>
      <vt:lpstr> DRIVE ROUTE Airtel 5G (Bhubaneshwar) Specification-Call/Throughput/Handover/Cell Reselection/Redirection</vt:lpstr>
      <vt:lpstr>DRIVE ROUTE JIO 5G (Bhubaneshwar) Specification-Call/Throughput/Handover/Cell Reselection/Redirection </vt:lpstr>
      <vt:lpstr>DRIVE ROUTE VI 4G (Bhubaneshwar) Specification-Call/Throughput/Handover/Cell Reselection/Redirection </vt:lpstr>
      <vt:lpstr>Airtel 5G  SA   location-Ashok Nagar lat/long-20.2663890, 85.837549</vt:lpstr>
      <vt:lpstr>Airtel SA Throughput  location- RKP variety store near Shiva Nagar lat/long-20.2486586, 85.8346281</vt:lpstr>
      <vt:lpstr>Airtel NSA Throughput  location- near bhaina hotel lat/long- 20.1962559970576, 85.85988713515906</vt:lpstr>
      <vt:lpstr>Jio LTE and SA Throughput  location- the saffron hotel, ashok nagar lat/long- 20.262036954516592, 85.8398605945562</vt:lpstr>
      <vt:lpstr> Location for 2 CA Throughput for JiO,  Airtel,VI  Lat / Long-20.262032, 85.83858 Location- Near Hotel Sambit Royale </vt:lpstr>
      <vt:lpstr>PowerPoint Presentation</vt:lpstr>
      <vt:lpstr>JIO 5G SA to 4G VoLTE handover Ashok Nagar Lat/Long- 20.261114312381487, 85.83839848628462</vt:lpstr>
      <vt:lpstr>Airtel 5G to 4G VoLTE handover Banamalipur road Lat/Long- 20.202291381491747, 85.86243135573218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Arun  Kumar</cp:lastModifiedBy>
  <cp:revision>893</cp:revision>
  <dcterms:created xsi:type="dcterms:W3CDTF">2007-12-16T16:40:02Z</dcterms:created>
  <dcterms:modified xsi:type="dcterms:W3CDTF">2026-02-18T09:43:37Z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