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35"/>
  </p:notesMasterIdLst>
  <p:handoutMasterIdLst>
    <p:handoutMasterId r:id="rId36"/>
  </p:handoutMasterIdLst>
  <p:sldIdLst>
    <p:sldId id="343" r:id="rId2"/>
    <p:sldId id="425" r:id="rId3"/>
    <p:sldId id="463" r:id="rId4"/>
    <p:sldId id="598" r:id="rId5"/>
    <p:sldId id="599" r:id="rId6"/>
    <p:sldId id="600" r:id="rId7"/>
    <p:sldId id="484" r:id="rId8"/>
    <p:sldId id="557" r:id="rId9"/>
    <p:sldId id="558" r:id="rId10"/>
    <p:sldId id="559" r:id="rId11"/>
    <p:sldId id="560" r:id="rId12"/>
    <p:sldId id="562" r:id="rId13"/>
    <p:sldId id="563" r:id="rId14"/>
    <p:sldId id="604" r:id="rId15"/>
    <p:sldId id="596" r:id="rId16"/>
    <p:sldId id="597" r:id="rId17"/>
    <p:sldId id="595" r:id="rId18"/>
    <p:sldId id="564" r:id="rId19"/>
    <p:sldId id="565" r:id="rId20"/>
    <p:sldId id="603" r:id="rId21"/>
    <p:sldId id="588" r:id="rId22"/>
    <p:sldId id="567" r:id="rId23"/>
    <p:sldId id="568" r:id="rId24"/>
    <p:sldId id="569" r:id="rId25"/>
    <p:sldId id="570" r:id="rId26"/>
    <p:sldId id="602" r:id="rId27"/>
    <p:sldId id="605" r:id="rId28"/>
    <p:sldId id="590" r:id="rId29"/>
    <p:sldId id="591" r:id="rId30"/>
    <p:sldId id="592" r:id="rId31"/>
    <p:sldId id="571" r:id="rId32"/>
    <p:sldId id="606" r:id="rId33"/>
    <p:sldId id="607" r:id="rId3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manshu Verma" initials="HV" lastIdx="1" clrIdx="0">
    <p:extLst>
      <p:ext uri="{19B8F6BF-5375-455C-9EA6-DF929625EA0E}">
        <p15:presenceInfo xmlns:p15="http://schemas.microsoft.com/office/powerpoint/2012/main" userId="Himanshu Ver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BCBA"/>
    <a:srgbClr val="7C0917"/>
    <a:srgbClr val="9CBD26"/>
    <a:srgbClr val="464AB3"/>
    <a:srgbClr val="DCB328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4533" autoAdjust="0"/>
  </p:normalViewPr>
  <p:slideViewPr>
    <p:cSldViewPr>
      <p:cViewPr varScale="1">
        <p:scale>
          <a:sx n="85" d="100"/>
          <a:sy n="85" d="100"/>
        </p:scale>
        <p:origin x="150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 Norway 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9F9504-E601-4034-A276-0F7ED8BC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299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HO from B7 to B20 during ongoing MO  call for Telenor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Brenneriroa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Klevbakken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Highway 3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F23F7-D6A3-498C-8C74-C64DC0234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71662"/>
            <a:ext cx="6796991" cy="43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02981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4852D8-C434-460B-860A-7B3222D9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57200"/>
            <a:ext cx="8534400" cy="990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SRVCC Telenor  5G VoLTE to Telenor 4g Volte RAT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Scandic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Elgusta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Brenneriroa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7A702-B1CF-4948-8F0B-B43F47F2D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80772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95846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917250-83D8-4BB6-B90E-9DE5CC97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12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SRVCC TELENOR 4G TO 2G – Happens sometimes as 2g and 3g are being scrapped 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Scandic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Elgusta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Eidsvoll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5CFED0-8E8D-40B2-A8E2-5A8E2CB8F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8BF76-CBD8-48DB-A1D0-7B789884E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506538"/>
            <a:ext cx="7238999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15779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88DA87-4FCC-48AA-8441-397951F8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5769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 from one CA (B3 AND NR 78) cell to another CA cell for NR CELLS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Telenor 5G VoLTE operator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 Scandic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Elgusta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REMA 1000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elverum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973DF7-A2C8-484D-838E-6F6B0673D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44" y="1752600"/>
            <a:ext cx="81057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9315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95980"/>
            <a:ext cx="9144000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dirty="0">
                <a:latin typeface="Calibri" pitchFamily="34" charset="0"/>
              </a:rPr>
              <a:t>Services Supported by Telia VoLTE Operator</a:t>
            </a:r>
            <a:endParaRPr lang="en-US" sz="2800" b="1" dirty="0">
              <a:latin typeface="Calibri" pitchFamily="34" charset="0"/>
              <a:cs typeface="Arial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BB778B8-1872-408E-8B11-922EAD9CE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052115"/>
              </p:ext>
            </p:extLst>
          </p:nvPr>
        </p:nvGraphicFramePr>
        <p:xfrm>
          <a:off x="254344" y="1632970"/>
          <a:ext cx="8635312" cy="914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17656">
                  <a:extLst>
                    <a:ext uri="{9D8B030D-6E8A-4147-A177-3AD203B41FA5}">
                      <a16:colId xmlns:a16="http://schemas.microsoft.com/office/drawing/2014/main" val="55190615"/>
                    </a:ext>
                  </a:extLst>
                </a:gridCol>
                <a:gridCol w="4317656">
                  <a:extLst>
                    <a:ext uri="{9D8B030D-6E8A-4147-A177-3AD203B41FA5}">
                      <a16:colId xmlns:a16="http://schemas.microsoft.com/office/drawing/2014/main" val="1999189808"/>
                    </a:ext>
                  </a:extLst>
                </a:gridCol>
              </a:tblGrid>
              <a:tr h="830880">
                <a:tc>
                  <a:txBody>
                    <a:bodyPr/>
                    <a:lstStyle/>
                    <a:p>
                      <a:r>
                        <a:rPr lang="en-US" dirty="0"/>
                        <a:t>Telia 5G/4G/3G/2G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GSM-900MHz &amp; 1800MHz, B1(2100 MHz), B3(1800MHz), B7(2600MHz), B20(800MHz) , NR78 (3500 MHz),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93129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B7DA09-2719-4095-B6B6-157CF0939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140762"/>
              </p:ext>
            </p:extLst>
          </p:nvPr>
        </p:nvGraphicFramePr>
        <p:xfrm>
          <a:off x="457200" y="2870828"/>
          <a:ext cx="8432456" cy="284416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353021">
                  <a:extLst>
                    <a:ext uri="{9D8B030D-6E8A-4147-A177-3AD203B41FA5}">
                      <a16:colId xmlns:a16="http://schemas.microsoft.com/office/drawing/2014/main" val="3148382723"/>
                    </a:ext>
                  </a:extLst>
                </a:gridCol>
                <a:gridCol w="2912581">
                  <a:extLst>
                    <a:ext uri="{9D8B030D-6E8A-4147-A177-3AD203B41FA5}">
                      <a16:colId xmlns:a16="http://schemas.microsoft.com/office/drawing/2014/main" val="3908405431"/>
                    </a:ext>
                  </a:extLst>
                </a:gridCol>
                <a:gridCol w="3166854">
                  <a:extLst>
                    <a:ext uri="{9D8B030D-6E8A-4147-A177-3AD203B41FA5}">
                      <a16:colId xmlns:a16="http://schemas.microsoft.com/office/drawing/2014/main" val="2562430723"/>
                    </a:ext>
                  </a:extLst>
                </a:gridCol>
              </a:tblGrid>
              <a:tr h="355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OPERATOR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Features /Services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Supported(yes/No)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8527520"/>
                  </a:ext>
                </a:extLst>
              </a:tr>
              <a:tr h="355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9498438"/>
                  </a:ext>
                </a:extLst>
              </a:tr>
              <a:tr h="35552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Telia (Major</a:t>
                      </a:r>
                      <a:r>
                        <a:rPr lang="en-US" sz="1100" b="1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Reselection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8748337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Redirection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7353927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MMS /SMS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1760885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483750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vowifi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7553079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 Handover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80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292628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E2C2A6-27FD-4D5C-BD86-FA4E88FC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Telia 5G VoLTE Good Coverage Area Band l3 and L7 and L20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Mekonomen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lilestrom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Rehneselmer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6FA450-105D-4291-96BE-FDCF899C0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7DB996-79EB-406B-A007-77953C74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89605"/>
            <a:ext cx="7010399" cy="509438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83B20F-A19A-4273-99BB-DECD134BDD98}"/>
              </a:ext>
            </a:extLst>
          </p:cNvPr>
          <p:cNvCxnSpPr/>
          <p:nvPr/>
        </p:nvCxnSpPr>
        <p:spPr>
          <a:xfrm>
            <a:off x="4572000" y="3276600"/>
            <a:ext cx="1905000" cy="1600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5EA76A9-9572-4DF5-9FB1-7714CBF7235E}"/>
              </a:ext>
            </a:extLst>
          </p:cNvPr>
          <p:cNvSpPr txBox="1"/>
          <p:nvPr/>
        </p:nvSpPr>
        <p:spPr>
          <a:xfrm>
            <a:off x="3657600" y="4343400"/>
            <a:ext cx="18288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Nr 78 with l7 ,l3 and L20 bands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A8FEC-E721-475E-9397-7EEA71E71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1591270"/>
            <a:ext cx="308610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69737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F91FF2-FCA7-4EE8-AD9B-D935920A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Telia	5g and  4G VoLTE Mix Coverage Area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Nannestadgata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Mekonomen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809B9-FBF5-4EC0-9818-10EFDFEFB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0200"/>
            <a:ext cx="6819900" cy="4933950"/>
          </a:xfrm>
          <a:prstGeom prst="rect">
            <a:avLst/>
          </a:prstGeom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EECF7CD6-009A-4EF6-AEEA-50F4A5949E91}"/>
              </a:ext>
            </a:extLst>
          </p:cNvPr>
          <p:cNvSpPr/>
          <p:nvPr/>
        </p:nvSpPr>
        <p:spPr>
          <a:xfrm>
            <a:off x="1600200" y="2590800"/>
            <a:ext cx="228600" cy="152400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1FFBCC-CEBE-47FF-9982-43669FB623AF}"/>
              </a:ext>
            </a:extLst>
          </p:cNvPr>
          <p:cNvCxnSpPr/>
          <p:nvPr/>
        </p:nvCxnSpPr>
        <p:spPr>
          <a:xfrm>
            <a:off x="1524000" y="2806700"/>
            <a:ext cx="685800" cy="774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A48C72-119B-46D7-B317-D5524CE68095}"/>
              </a:ext>
            </a:extLst>
          </p:cNvPr>
          <p:cNvSpPr txBox="1"/>
          <p:nvPr/>
        </p:nvSpPr>
        <p:spPr>
          <a:xfrm>
            <a:off x="1371600" y="3733800"/>
            <a:ext cx="12954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VERY WEAK 5G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361A7D-E96A-4FEE-BB1C-F680DB68F569}"/>
              </a:ext>
            </a:extLst>
          </p:cNvPr>
          <p:cNvCxnSpPr/>
          <p:nvPr/>
        </p:nvCxnSpPr>
        <p:spPr>
          <a:xfrm flipV="1">
            <a:off x="2971800" y="2286000"/>
            <a:ext cx="990600" cy="762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CFB869D-E732-43C2-88B7-F914A0670390}"/>
              </a:ext>
            </a:extLst>
          </p:cNvPr>
          <p:cNvSpPr/>
          <p:nvPr/>
        </p:nvSpPr>
        <p:spPr>
          <a:xfrm>
            <a:off x="3276600" y="3060700"/>
            <a:ext cx="1066800" cy="67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5G 4G MIX</a:t>
            </a:r>
          </a:p>
        </p:txBody>
      </p:sp>
    </p:spTree>
    <p:extLst>
      <p:ext uri="{BB962C8B-B14F-4D97-AF65-F5344CB8AC3E}">
        <p14:creationId xmlns:p14="http://schemas.microsoft.com/office/powerpoint/2010/main" val="3868908290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DC112-201A-47D2-830D-A41186E2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Telia 5G VoLTE Weak Coverage Area Band NR 78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Fortis Hospital &gt;&gt; Nirupam Apartment &gt;&gt; Flex Apartment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D95A0-D114-431A-AEAF-52B7241C1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0200"/>
            <a:ext cx="6819900" cy="49339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DADC42-E310-442D-AE73-A5FE36973B7F}"/>
              </a:ext>
            </a:extLst>
          </p:cNvPr>
          <p:cNvCxnSpPr/>
          <p:nvPr/>
        </p:nvCxnSpPr>
        <p:spPr>
          <a:xfrm>
            <a:off x="1752600" y="2819400"/>
            <a:ext cx="990600" cy="457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3A55B7-F37F-4147-A9F1-B6F31D50DF6D}"/>
              </a:ext>
            </a:extLst>
          </p:cNvPr>
          <p:cNvSpPr txBox="1"/>
          <p:nvPr/>
        </p:nvSpPr>
        <p:spPr>
          <a:xfrm>
            <a:off x="1600200" y="3276600"/>
            <a:ext cx="16002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VERY WEAK NR 78 BAND</a:t>
            </a:r>
          </a:p>
        </p:txBody>
      </p:sp>
    </p:spTree>
    <p:extLst>
      <p:ext uri="{BB962C8B-B14F-4D97-AF65-F5344CB8AC3E}">
        <p14:creationId xmlns:p14="http://schemas.microsoft.com/office/powerpoint/2010/main" val="2675708258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346765-C4B1-41DF-98C1-CB4F94D84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7BBE3-929D-47A1-91DC-B1F66F08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04800"/>
            <a:ext cx="8267700" cy="12954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Telia 5g LTE BAND HANDOVER  (B3 +B7) to Non CA B20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Nannestadgata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Scandic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Lillestrom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F158C1-E04B-4B4F-AE57-9F4F0A2EC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981200"/>
            <a:ext cx="46482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49632"/>
      </p:ext>
    </p:extLst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87CA76-6227-4C88-AF33-FE592F73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Telia 5g  Volte Operator Band Handover (B3 – B20)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MENY LILLESTROM &gt;&gt; SCANDIC LILLESTROM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EB9B64-15AE-4225-A0F6-05CA14C55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13606"/>
            <a:ext cx="73152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53121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2743200"/>
          </a:xfrm>
        </p:spPr>
        <p:txBody>
          <a:bodyPr/>
          <a:lstStyle/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Near Cell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RSRP:  -65dbm to -90dbm   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Mixed</a:t>
            </a:r>
            <a:r>
              <a:rPr lang="en-US" sz="2400" dirty="0"/>
              <a:t>	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Mobility: RSRP   :  -75dbm to -100dbm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Cell Edge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 : -95dbm to -120dbm 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effectLst/>
                <a:latin typeface="Cambria" pitchFamily="18" charset="0"/>
              </a:rPr>
              <a:t>Drive Route</a:t>
            </a:r>
          </a:p>
        </p:txBody>
      </p:sp>
    </p:spTree>
  </p:cSld>
  <p:clrMapOvr>
    <a:masterClrMapping/>
  </p:clrMapOvr>
  <p:transition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1AA662-9975-4E22-9563-70C14F5E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Band Handover B20 to B7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Scandic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Lilestrom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EUROPRIS LILLESTROM t0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Mekonomen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B8D730-87C0-458A-85F3-2D0F8DE48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138897-04B6-45BA-8A3A-47A13A91B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" y="1364897"/>
            <a:ext cx="873442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26236"/>
      </p:ext>
    </p:extLst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8FE12-7065-4529-8868-5E1D60D7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Telia 5G Volte operator CA (B3+B7) to Non CA B20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MENY LILLESTROM &gt;&gt; scandic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lillestrom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0E08B2-A014-453A-9F73-1F12389B5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83A35-B8D0-4012-8976-A9A8899D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17638"/>
            <a:ext cx="79248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36304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8F1C98-DA08-4BA7-9D41-1EE72286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Telia 5G Volte operator CA to CA Handover(B3) to (B7)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Lillestrom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torv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Scandic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Lillestrom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3B142-37CB-4BE8-8C5B-311EDBE12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89605"/>
            <a:ext cx="7696200" cy="45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89243"/>
      </p:ext>
    </p:extLst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ED81E9-D2E1-46FD-8492-5307DD68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Telia 5g to 4G Volte operator SRVCC Location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Scandic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Lillestrom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Macdonald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Kjeller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taking several roundabouts as 5g area is very limited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CDDD8B-BAE7-424C-9847-4361173D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89617"/>
            <a:ext cx="73152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97209"/>
      </p:ext>
    </p:extLst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2572D6-3894-40B9-B6C5-54612DE8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Telia 5g Volte operator 4G to 2G to 4G Handover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Very bleak possibility as 2g and 3g are phased out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 Scandic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Lillestrom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Brovoll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Skistue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A6F02-53EC-4EE7-A4B3-EE8B45F9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07067"/>
            <a:ext cx="70866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94519"/>
      </p:ext>
    </p:extLst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A1CBB3-F795-4993-9F2F-84419B72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Telia  5G VOLTE Long Call Drive Route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Scandic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Lillestrom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Macdonald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Kjeller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taking several roundabouts as 5g area is very limited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21F5B2-B29E-44F7-86EC-6F071A1B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3DDB0-8627-48F8-BC21-289A1D234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8543"/>
      </p:ext>
    </p:extLst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8E8A76-DC16-4A77-AA46-00A11B01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Telia 4g long calls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Lillestrom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Scandic to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Eidsvoll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E5DE86-2973-4673-98A6-714B878CB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7DD726-B9C8-41A7-8B85-B3C885803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50900"/>
            <a:ext cx="8229600" cy="579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27872"/>
      </p:ext>
    </p:extLst>
  </p:cSld>
  <p:clrMapOvr>
    <a:masterClrMapping/>
  </p:clrMapOvr>
  <p:transition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95980"/>
            <a:ext cx="9144000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dirty="0">
                <a:latin typeface="Calibri" pitchFamily="34" charset="0"/>
              </a:rPr>
              <a:t>Services Supported by Ice VoLTE Operator</a:t>
            </a:r>
            <a:endParaRPr lang="en-US" sz="2800" b="1" dirty="0">
              <a:latin typeface="Calibri" pitchFamily="34" charset="0"/>
              <a:cs typeface="Arial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BB778B8-1872-408E-8B11-922EAD9CE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348464"/>
              </p:ext>
            </p:extLst>
          </p:nvPr>
        </p:nvGraphicFramePr>
        <p:xfrm>
          <a:off x="254344" y="1632970"/>
          <a:ext cx="8635312" cy="914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17656">
                  <a:extLst>
                    <a:ext uri="{9D8B030D-6E8A-4147-A177-3AD203B41FA5}">
                      <a16:colId xmlns:a16="http://schemas.microsoft.com/office/drawing/2014/main" val="55190615"/>
                    </a:ext>
                  </a:extLst>
                </a:gridCol>
                <a:gridCol w="4317656">
                  <a:extLst>
                    <a:ext uri="{9D8B030D-6E8A-4147-A177-3AD203B41FA5}">
                      <a16:colId xmlns:a16="http://schemas.microsoft.com/office/drawing/2014/main" val="1999189808"/>
                    </a:ext>
                  </a:extLst>
                </a:gridCol>
              </a:tblGrid>
              <a:tr h="830880">
                <a:tc>
                  <a:txBody>
                    <a:bodyPr/>
                    <a:lstStyle/>
                    <a:p>
                      <a:r>
                        <a:rPr lang="en-US" dirty="0"/>
                        <a:t>Ice 4G/3G/2G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GSM-900MHz &amp; 1800MHz, B1(2100 MHz), B3(1800MHz), B7(2600MHz), B20(800MHz)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93129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B7DA09-2719-4095-B6B6-157CF0939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984789"/>
              </p:ext>
            </p:extLst>
          </p:nvPr>
        </p:nvGraphicFramePr>
        <p:xfrm>
          <a:off x="457200" y="2870828"/>
          <a:ext cx="8432456" cy="284416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353021">
                  <a:extLst>
                    <a:ext uri="{9D8B030D-6E8A-4147-A177-3AD203B41FA5}">
                      <a16:colId xmlns:a16="http://schemas.microsoft.com/office/drawing/2014/main" val="3148382723"/>
                    </a:ext>
                  </a:extLst>
                </a:gridCol>
                <a:gridCol w="2912581">
                  <a:extLst>
                    <a:ext uri="{9D8B030D-6E8A-4147-A177-3AD203B41FA5}">
                      <a16:colId xmlns:a16="http://schemas.microsoft.com/office/drawing/2014/main" val="3908405431"/>
                    </a:ext>
                  </a:extLst>
                </a:gridCol>
                <a:gridCol w="3166854">
                  <a:extLst>
                    <a:ext uri="{9D8B030D-6E8A-4147-A177-3AD203B41FA5}">
                      <a16:colId xmlns:a16="http://schemas.microsoft.com/office/drawing/2014/main" val="2562430723"/>
                    </a:ext>
                  </a:extLst>
                </a:gridCol>
              </a:tblGrid>
              <a:tr h="355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OPERATOR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Features /Services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Supported(yes/No)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8527520"/>
                  </a:ext>
                </a:extLst>
              </a:tr>
              <a:tr h="355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9498438"/>
                  </a:ext>
                </a:extLst>
              </a:tr>
              <a:tr h="35552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Ice (Major</a:t>
                      </a:r>
                      <a:r>
                        <a:rPr lang="en-US" sz="1100" b="1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Reselection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8748337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Redirection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7353927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MMS /SMS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1760885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483750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vowifi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7553079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 Handover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80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426741"/>
      </p:ext>
    </p:extLst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28D764-6550-460D-B96A-72C04A314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10457-744D-446A-AB0F-48E88331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 Good coverage Band l3 and l7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Jessheim to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Eidsvoll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Verk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B24F02-4957-4748-8CF9-0868E449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88" y="1257213"/>
            <a:ext cx="8229599" cy="5326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EB4B2-939C-4753-88D5-9ECAB5E9F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3" y="2133600"/>
            <a:ext cx="536257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70884"/>
      </p:ext>
    </p:extLst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566D8-3BAD-4972-8729-ECD1E256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Operator Mix Coverage band l3 and l20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Jessheim to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Lillestrom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Scandic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F819F13-26F7-4489-8BF3-614A3D6F7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828800"/>
            <a:ext cx="6858000" cy="452596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202AA5-27ED-4777-866A-B103DE237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222" y="1905000"/>
            <a:ext cx="3276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7605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95980"/>
            <a:ext cx="9144000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dirty="0">
                <a:latin typeface="Calibri" pitchFamily="34" charset="0"/>
              </a:rPr>
              <a:t>Services Supported </a:t>
            </a:r>
            <a:r>
              <a:rPr lang="en-US" sz="2800">
                <a:latin typeface="Calibri" pitchFamily="34" charset="0"/>
              </a:rPr>
              <a:t>by Telenor </a:t>
            </a:r>
            <a:r>
              <a:rPr lang="en-US" sz="2800" dirty="0">
                <a:latin typeface="Calibri" pitchFamily="34" charset="0"/>
              </a:rPr>
              <a:t>VoLTE Operator</a:t>
            </a:r>
            <a:endParaRPr lang="en-US" sz="2800" b="1" dirty="0">
              <a:latin typeface="Calibri" pitchFamily="34" charset="0"/>
              <a:cs typeface="Arial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8600" y="1408113"/>
            <a:ext cx="670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BB778B8-1872-408E-8B11-922EAD9CE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425748"/>
              </p:ext>
            </p:extLst>
          </p:nvPr>
        </p:nvGraphicFramePr>
        <p:xfrm>
          <a:off x="254344" y="1632970"/>
          <a:ext cx="8635312" cy="914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17656">
                  <a:extLst>
                    <a:ext uri="{9D8B030D-6E8A-4147-A177-3AD203B41FA5}">
                      <a16:colId xmlns:a16="http://schemas.microsoft.com/office/drawing/2014/main" val="55190615"/>
                    </a:ext>
                  </a:extLst>
                </a:gridCol>
                <a:gridCol w="4317656">
                  <a:extLst>
                    <a:ext uri="{9D8B030D-6E8A-4147-A177-3AD203B41FA5}">
                      <a16:colId xmlns:a16="http://schemas.microsoft.com/office/drawing/2014/main" val="1999189808"/>
                    </a:ext>
                  </a:extLst>
                </a:gridCol>
              </a:tblGrid>
              <a:tr h="830880">
                <a:tc>
                  <a:txBody>
                    <a:bodyPr/>
                    <a:lstStyle/>
                    <a:p>
                      <a:r>
                        <a:rPr lang="en-US" dirty="0"/>
                        <a:t>Telenor 5G/4G/3G/2G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GSM-900MHz &amp; 1800MHz, B1(2100 MHz), B3(1800MHz), B7(2600MHz), B20(800MHz) , NR78 (3500 MHz),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93129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B7DA09-2719-4095-B6B6-157CF0939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909311"/>
              </p:ext>
            </p:extLst>
          </p:nvPr>
        </p:nvGraphicFramePr>
        <p:xfrm>
          <a:off x="457200" y="2870828"/>
          <a:ext cx="8432456" cy="284416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353021">
                  <a:extLst>
                    <a:ext uri="{9D8B030D-6E8A-4147-A177-3AD203B41FA5}">
                      <a16:colId xmlns:a16="http://schemas.microsoft.com/office/drawing/2014/main" val="3148382723"/>
                    </a:ext>
                  </a:extLst>
                </a:gridCol>
                <a:gridCol w="2912581">
                  <a:extLst>
                    <a:ext uri="{9D8B030D-6E8A-4147-A177-3AD203B41FA5}">
                      <a16:colId xmlns:a16="http://schemas.microsoft.com/office/drawing/2014/main" val="3908405431"/>
                    </a:ext>
                  </a:extLst>
                </a:gridCol>
                <a:gridCol w="3166854">
                  <a:extLst>
                    <a:ext uri="{9D8B030D-6E8A-4147-A177-3AD203B41FA5}">
                      <a16:colId xmlns:a16="http://schemas.microsoft.com/office/drawing/2014/main" val="2562430723"/>
                    </a:ext>
                  </a:extLst>
                </a:gridCol>
              </a:tblGrid>
              <a:tr h="355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OPERATOR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Features /Services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Supported(yes/No)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8527520"/>
                  </a:ext>
                </a:extLst>
              </a:tr>
              <a:tr h="355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9498438"/>
                  </a:ext>
                </a:extLst>
              </a:tr>
              <a:tr h="35552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Telenor (Major</a:t>
                      </a:r>
                      <a:r>
                        <a:rPr lang="en-US" sz="1100" b="1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Reselection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8748337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Redirection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7353927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MMS /SMS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1760885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483750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vowifi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7553079"/>
                  </a:ext>
                </a:extLst>
              </a:tr>
              <a:tr h="35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 Handover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80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754678"/>
      </p:ext>
    </p:extLst>
  </p:cSld>
  <p:clrMapOvr>
    <a:masterClrMapping/>
  </p:clrMapOvr>
  <p:transition>
    <p:whee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CF68A2-FBD8-4258-B8C9-A04C2ED2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 Operator Weak coverage Band l3 and L7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Jessheim to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Brovoll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Skistue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6BD8C7-46AE-482A-9D64-A55166602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D26AE-385C-41E9-BA30-93A3B6455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417638"/>
            <a:ext cx="84582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96375"/>
      </p:ext>
    </p:extLst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CA7AE0-5EF9-4E00-BD80-0559057E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Operator Band Ho from  Band l3 to Band l7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Jessheim to OSLO Airport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4E319E-D853-48A9-A920-9EEB22052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713422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84089"/>
      </p:ext>
    </p:extLst>
  </p:cSld>
  <p:clrMapOvr>
    <a:masterClrMapping/>
  </p:clrMapOvr>
  <p:transition>
    <p:whee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8E8A76-DC16-4A77-AA46-00A11B01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4g long calls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Lillestrom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Scandic to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Eidsvoll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7DD726-B9C8-41A7-8B85-B3C885803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81138"/>
            <a:ext cx="67056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7490"/>
      </p:ext>
    </p:extLst>
  </p:cSld>
  <p:clrMapOvr>
    <a:masterClrMapping/>
  </p:clrMapOvr>
  <p:transition>
    <p:whee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2572D6-3894-40B9-B6C5-54612DE8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ICE 4g Volte operator 4G to 2G to 4G Handover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Very bleak possibility as 2g and 3g are phased out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 Scandic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Lillestrom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Brovoll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Skistue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A6F02-53EC-4EE7-A4B3-EE8B45F9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07067"/>
            <a:ext cx="70866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87490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2E4FCD-BF11-4651-9187-1B57F4796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9921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Telenor 5G VoLTE Good Coverage Area Band L3,L7 AND L20 WITH NR 78 BAND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Rema 1000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elverum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 Scandic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ELgusta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CA6491-B215-4332-965B-8CAB196A1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811958"/>
            <a:ext cx="7144469" cy="4740360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9288805-F10D-4C41-A02A-1B7AF3D72783}"/>
              </a:ext>
            </a:extLst>
          </p:cNvPr>
          <p:cNvSpPr/>
          <p:nvPr/>
        </p:nvSpPr>
        <p:spPr>
          <a:xfrm>
            <a:off x="4267200" y="1752600"/>
            <a:ext cx="2819400" cy="1295400"/>
          </a:xfrm>
          <a:prstGeom prst="rightArrow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L3 AND L7 BANDS WITH nr 78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579BD6D-F3FF-4B4C-954C-379AB893EE8E}"/>
              </a:ext>
            </a:extLst>
          </p:cNvPr>
          <p:cNvSpPr/>
          <p:nvPr/>
        </p:nvSpPr>
        <p:spPr>
          <a:xfrm>
            <a:off x="1447800" y="2895600"/>
            <a:ext cx="2133600" cy="2362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L3 AND L20 BAND WITH NR 78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313BC-96B6-4DB3-9B33-E7C628AAE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5" y="1912278"/>
            <a:ext cx="25717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6945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2F5603CC-E71A-473B-AB3B-28CB9B03804A}"/>
              </a:ext>
            </a:extLst>
          </p:cNvPr>
          <p:cNvSpPr/>
          <p:nvPr/>
        </p:nvSpPr>
        <p:spPr>
          <a:xfrm>
            <a:off x="3505200" y="3124200"/>
            <a:ext cx="2743200" cy="1219200"/>
          </a:xfrm>
          <a:prstGeom prst="ellipse">
            <a:avLst/>
          </a:prstGeom>
          <a:solidFill>
            <a:srgbClr val="BBB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Telenor 5G  and 4g VoLTE Mix Coverage Area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Scandic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Elguesta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Circle K Hermes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Sørskogbygdvegen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D098F0-0B6F-4F1B-A370-168E03085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52244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54338-73BF-4804-A131-823BAAAB6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11" y="1600200"/>
            <a:ext cx="7543800" cy="46482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5CBFE6-A78A-464C-A5F2-BC22F60771A6}"/>
              </a:ext>
            </a:extLst>
          </p:cNvPr>
          <p:cNvCxnSpPr/>
          <p:nvPr/>
        </p:nvCxnSpPr>
        <p:spPr>
          <a:xfrm flipV="1">
            <a:off x="5713589" y="2514600"/>
            <a:ext cx="1143000" cy="1524000"/>
          </a:xfrm>
          <a:prstGeom prst="straightConnector1">
            <a:avLst/>
          </a:prstGeom>
          <a:ln w="7620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46602B-151F-4DFD-A784-754B69ECD6EC}"/>
              </a:ext>
            </a:extLst>
          </p:cNvPr>
          <p:cNvSpPr txBox="1"/>
          <p:nvPr/>
        </p:nvSpPr>
        <p:spPr>
          <a:xfrm>
            <a:off x="6575777" y="3124200"/>
            <a:ext cx="1653824" cy="9144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4g and 5g mixed coverage</a:t>
            </a:r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E9AF4819-87E9-49ED-8C12-3C60EFFBC84D}"/>
              </a:ext>
            </a:extLst>
          </p:cNvPr>
          <p:cNvSpPr/>
          <p:nvPr/>
        </p:nvSpPr>
        <p:spPr>
          <a:xfrm>
            <a:off x="5486400" y="3429000"/>
            <a:ext cx="152400" cy="76200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12 Points 15">
            <a:extLst>
              <a:ext uri="{FF2B5EF4-FFF2-40B4-BE49-F238E27FC236}">
                <a16:creationId xmlns:a16="http://schemas.microsoft.com/office/drawing/2014/main" id="{0CC92F68-094D-40F3-B541-4EDB52E5A9A5}"/>
              </a:ext>
            </a:extLst>
          </p:cNvPr>
          <p:cNvSpPr/>
          <p:nvPr/>
        </p:nvSpPr>
        <p:spPr>
          <a:xfrm flipV="1">
            <a:off x="6400800" y="2456216"/>
            <a:ext cx="74789" cy="76200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C8265FB-297E-470F-B06D-3D2FCE483380}"/>
              </a:ext>
            </a:extLst>
          </p:cNvPr>
          <p:cNvSpPr/>
          <p:nvPr/>
        </p:nvSpPr>
        <p:spPr>
          <a:xfrm>
            <a:off x="3430412" y="1722438"/>
            <a:ext cx="2817989" cy="1219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5g coverage ends here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974505-E6E3-49C6-9689-4D1D30C8CD3B}"/>
              </a:ext>
            </a:extLst>
          </p:cNvPr>
          <p:cNvCxnSpPr/>
          <p:nvPr/>
        </p:nvCxnSpPr>
        <p:spPr>
          <a:xfrm flipV="1">
            <a:off x="3352800" y="4038600"/>
            <a:ext cx="2133600" cy="1752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9B1C33D-A3CC-4591-B278-133551CB25A6}"/>
              </a:ext>
            </a:extLst>
          </p:cNvPr>
          <p:cNvSpPr txBox="1"/>
          <p:nvPr/>
        </p:nvSpPr>
        <p:spPr>
          <a:xfrm>
            <a:off x="4343400" y="5257800"/>
            <a:ext cx="137018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5g area </a:t>
            </a:r>
          </a:p>
        </p:txBody>
      </p:sp>
    </p:spTree>
    <p:extLst>
      <p:ext uri="{BB962C8B-B14F-4D97-AF65-F5344CB8AC3E}">
        <p14:creationId xmlns:p14="http://schemas.microsoft.com/office/powerpoint/2010/main" val="3368339776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9A6C9D-8EC3-4552-BC1E-678E9838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5240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Telenor weak   5g   VoLTE  Coverage Area Band  NR 78 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band L20 ,L3 AND L7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REMA 1000 &gt;&gt;  Circle k 207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3C537A-7E9B-4809-94DA-3D08F2871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537" y="1631202"/>
            <a:ext cx="8372263" cy="4572000"/>
          </a:xfrm>
        </p:spPr>
      </p:pic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22B2E1-4EA5-447B-8068-56C6FE38E48A}"/>
              </a:ext>
            </a:extLst>
          </p:cNvPr>
          <p:cNvSpPr/>
          <p:nvPr/>
        </p:nvSpPr>
        <p:spPr>
          <a:xfrm>
            <a:off x="6248400" y="2971800"/>
            <a:ext cx="152400" cy="76200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C6F656-6218-4C72-9769-93376481F664}"/>
              </a:ext>
            </a:extLst>
          </p:cNvPr>
          <p:cNvCxnSpPr/>
          <p:nvPr/>
        </p:nvCxnSpPr>
        <p:spPr>
          <a:xfrm flipV="1">
            <a:off x="4572000" y="3581400"/>
            <a:ext cx="1905000" cy="2362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393251-953C-4B6B-AC16-D86D3F827AFB}"/>
              </a:ext>
            </a:extLst>
          </p:cNvPr>
          <p:cNvSpPr txBox="1"/>
          <p:nvPr/>
        </p:nvSpPr>
        <p:spPr>
          <a:xfrm>
            <a:off x="6248400" y="4572000"/>
            <a:ext cx="1905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Weak 5g area Telenor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80D5071-5849-452C-A5CC-5B5243F7BF34}"/>
              </a:ext>
            </a:extLst>
          </p:cNvPr>
          <p:cNvSpPr/>
          <p:nvPr/>
        </p:nvSpPr>
        <p:spPr>
          <a:xfrm>
            <a:off x="3124200" y="2761565"/>
            <a:ext cx="2667000" cy="572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5g coverage ends</a:t>
            </a:r>
          </a:p>
        </p:txBody>
      </p:sp>
    </p:spTree>
    <p:extLst>
      <p:ext uri="{BB962C8B-B14F-4D97-AF65-F5344CB8AC3E}">
        <p14:creationId xmlns:p14="http://schemas.microsoft.com/office/powerpoint/2010/main" val="4157139466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613434"/>
            <a:ext cx="8229600" cy="91056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Telenor 5G VoLTE operator CA to non CA HO 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(B3_CA NR 78 to  4g B7_Non CA)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Route&gt;&gt;Scandic </a:t>
            </a:r>
            <a:r>
              <a:rPr lang="en-US" sz="18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Elgusta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Banneriroa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to  </a:t>
            </a:r>
            <a:r>
              <a:rPr lang="en-US" sz="18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Eidsvoll</a:t>
            </a:r>
            <a:endParaRPr lang="en-IN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244566"/>
            <a:ext cx="550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IN" sz="1600" dirty="0">
                <a:solidFill>
                  <a:srgbClr val="000000"/>
                </a:solidFill>
                <a:latin typeface="Calibri"/>
              </a:rPr>
              <a:t>EC:2</a:t>
            </a:r>
            <a:endParaRPr lang="en-IN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AutoShape 4" descr="https://outlook.office.com/owa/service.svc/s/GetFileAttachment?id=AAMkADFiZGMxYzFkLTZkZjUtNDIzNC04ZGVmLTY0ZWE1NDU2MDlhMABGAAAAAAC3NTo5XLi2QKPJ%2FCiAlCerBwAl99qAwDjIQZvb%2BZ%2BGCahgAAAAAAEMAAAl99qAwDjIQZvb%2BZ%2BGCahgAAA8O0NFAAABEgAQAG2uCfsmHJlDrG1ip0IxyXk%3D&amp;X-OWA-CANARY=Fmn46LVNwE-ueYQF1vSYQsB5yAn6rtQYUWmRdrweIBL-B2SdCe7_RcHvFd-Z2elQ2OaE9tG-49s.&amp;isImagePreview=True"/>
          <p:cNvSpPr>
            <a:spLocks noChangeAspect="1" noChangeArrowheads="1"/>
          </p:cNvSpPr>
          <p:nvPr/>
        </p:nvSpPr>
        <p:spPr bwMode="auto">
          <a:xfrm>
            <a:off x="2109788" y="2428875"/>
            <a:ext cx="49244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49CC3-33FF-4909-860F-0BA3D9A94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2" y="1448792"/>
            <a:ext cx="7596188" cy="51625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4CC121-F01E-4D34-94D0-AEA5DC559847}"/>
              </a:ext>
            </a:extLst>
          </p:cNvPr>
          <p:cNvCxnSpPr/>
          <p:nvPr/>
        </p:nvCxnSpPr>
        <p:spPr>
          <a:xfrm flipH="1">
            <a:off x="4864100" y="3324225"/>
            <a:ext cx="1447800" cy="2209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5AA30C9-3CE2-4405-B26E-6CA5F1C3E457}"/>
              </a:ext>
            </a:extLst>
          </p:cNvPr>
          <p:cNvSpPr txBox="1"/>
          <p:nvPr/>
        </p:nvSpPr>
        <p:spPr>
          <a:xfrm>
            <a:off x="5867400" y="4600575"/>
            <a:ext cx="16764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5g to 4g handover</a:t>
            </a: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46FF8E5A-A530-4705-86CB-E137ED4E7EB5}"/>
              </a:ext>
            </a:extLst>
          </p:cNvPr>
          <p:cNvSpPr/>
          <p:nvPr/>
        </p:nvSpPr>
        <p:spPr>
          <a:xfrm>
            <a:off x="4305300" y="2500312"/>
            <a:ext cx="533400" cy="238125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03EA6322-BC46-4092-839D-27B180036937}"/>
              </a:ext>
            </a:extLst>
          </p:cNvPr>
          <p:cNvSpPr/>
          <p:nvPr/>
        </p:nvSpPr>
        <p:spPr>
          <a:xfrm>
            <a:off x="3879937" y="2847974"/>
            <a:ext cx="533400" cy="257175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AD913B4-3E56-493C-94F9-77252F538CF9}"/>
              </a:ext>
            </a:extLst>
          </p:cNvPr>
          <p:cNvSpPr/>
          <p:nvPr/>
        </p:nvSpPr>
        <p:spPr>
          <a:xfrm>
            <a:off x="2165438" y="1833562"/>
            <a:ext cx="2107406" cy="1014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First handover point</a:t>
            </a:r>
          </a:p>
        </p:txBody>
      </p:sp>
    </p:spTree>
    <p:extLst>
      <p:ext uri="{BB962C8B-B14F-4D97-AF65-F5344CB8AC3E}">
        <p14:creationId xmlns:p14="http://schemas.microsoft.com/office/powerpoint/2010/main" val="1574001633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AFB78C-9CF8-48D1-8D15-EDE6279A8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8201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HO from B3 to B7 and  B7 to B20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Vodafone 4G VoLTE operator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Covered from Scandic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Elgusta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Brenneriroa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Stange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967B7E-C3B9-45EF-8903-3B250D49A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52244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7CEFD-79A9-41EB-9C63-C049BA42A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11" y="1517827"/>
            <a:ext cx="8282967" cy="480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47284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E5E022-B05A-4F71-9AEE-6D699A51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HO from B3 to B7 in NR78 region during ongoing MO  call Telenor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 Scandic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Elguta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Brenneriroa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6FBE3-73F5-4F3F-B613-6A5D19DC1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23C9B-20D8-4B2E-A105-B4CF55F68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24" y="1550988"/>
            <a:ext cx="8473752" cy="438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90677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280</TotalTime>
  <Words>884</Words>
  <Application>Microsoft Office PowerPoint</Application>
  <PresentationFormat>On-screen Show (4:3)</PresentationFormat>
  <Paragraphs>115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Cambria</vt:lpstr>
      <vt:lpstr>Lucida Grande</vt:lpstr>
      <vt:lpstr>Lucida Sans Unicode</vt:lpstr>
      <vt:lpstr>Times New Roman</vt:lpstr>
      <vt:lpstr>Verdana</vt:lpstr>
      <vt:lpstr>Wingdings 2</vt:lpstr>
      <vt:lpstr>Wingdings 3</vt:lpstr>
      <vt:lpstr>Concourse</vt:lpstr>
      <vt:lpstr>MARQUIS TECHNOLOGIES  </vt:lpstr>
      <vt:lpstr>Drive Route</vt:lpstr>
      <vt:lpstr>PowerPoint Presentation</vt:lpstr>
      <vt:lpstr>Telenor 5G VoLTE Good Coverage Area Band L3,L7 AND L20 WITH NR 78 BAND Route &gt;&gt; Rema 1000 elverum &gt;&gt;  Scandic ELgusta</vt:lpstr>
      <vt:lpstr>Telenor 5G  and 4g VoLTE Mix Coverage Area Route &gt;&gt; Scandic Elguesta &gt;&gt; Circle K Hermes Sørskogbygdvegen 2 </vt:lpstr>
      <vt:lpstr>Telenor weak   5g   VoLTE  Coverage Area Band  NR 78 , lte band L20 ,L3 AND L7 Route &gt;&gt; REMA 1000 &gt;&gt;  Circle k 207</vt:lpstr>
      <vt:lpstr>Telenor 5G VoLTE operator CA to non CA HO  (B3_CA NR 78 to  4g B7_Non CA) Route&gt;&gt;Scandic Elgusta to Banneriroa to  Eidsvoll</vt:lpstr>
      <vt:lpstr>Band HO from B3 to B7 and  B7 to B20  for Vodafone 4G VoLTE operator Route Covered from Scandic Elgusta to Brenneriroa to Stange</vt:lpstr>
      <vt:lpstr>Band HO from B3 to B7 in NR78 region during ongoing MO  call Telenor Route&gt;&gt; Scandic Elguta to Brenneriroa</vt:lpstr>
      <vt:lpstr>Band HO from B7 to B20 during ongoing MO  call for Telenor  Brenneriroa to Klevbakken on Highway 3  </vt:lpstr>
      <vt:lpstr>SRVCC Telenor  5G VoLTE to Telenor 4g Volte RAT Scandic Elgusta to Brenneriroa  </vt:lpstr>
      <vt:lpstr>SRVCC TELENOR 4G TO 2G – Happens sometimes as 2g and 3g are being scrapped   Scandic Elgusta to Eidsvoll</vt:lpstr>
      <vt:lpstr>HO from one CA (B3 AND NR 78) cell to another CA cell for NR CELLS  Telenor 5G VoLTE operator Route&gt;&gt; Scandic Elgusta to REMA 1000 elverum</vt:lpstr>
      <vt:lpstr>PowerPoint Presentation</vt:lpstr>
      <vt:lpstr>Telia 5G VoLTE Good Coverage Area Band l3 and L7 and L20 Route &gt;&gt; Mekonomen AS lilestrom&gt;&gt; Rehneselmer AS</vt:lpstr>
      <vt:lpstr>Telia 5g and  4G VoLTE Mix Coverage Area  Route &gt;&gt; Nannestadgata  &gt;&gt; Mekonomen AS</vt:lpstr>
      <vt:lpstr>Telia 5G VoLTE Weak Coverage Area Band NR 78 Route &gt;&gt; Fortis Hospital &gt;&gt; Nirupam Apartment &gt;&gt; Flex Apartment</vt:lpstr>
      <vt:lpstr>Telia 5g LTE BAND HANDOVER  (B3 +B7) to Non CA B20 Route &gt;&gt; Nannestadgata &gt;&gt; Scandic Lillestrom</vt:lpstr>
      <vt:lpstr>Telia 5g  Volte Operator Band Handover (B3 – B20) Route &gt;&gt; MENY LILLESTROM &gt;&gt; SCANDIC LILLESTROM</vt:lpstr>
      <vt:lpstr>Airtel 4G VoLTE Band Handover B20 to B7 Route &gt;&gt; Scandic Lilestrom &gt;&gt; EUROPRIS LILLESTROM t0 Mekonomen AS </vt:lpstr>
      <vt:lpstr>Telia 5G Volte operator CA (B3+B7) to Non CA B20 Route &gt;&gt; MENY LILLESTROM &gt;&gt; scandic lillestrom</vt:lpstr>
      <vt:lpstr>Telia 5G Volte operator CA to CA Handover(B3) to (B7) Route &gt;&gt; Lillestrom torv to Scandic Lillestrom</vt:lpstr>
      <vt:lpstr>Telia 5g to 4G Volte operator SRVCC Location Route &gt;&gt; Scandic Lillestrom to Macdonald Kjeller taking several roundabouts as 5g area is very limited</vt:lpstr>
      <vt:lpstr>Telia 5g Volte operator 4G to 2G to 4G Handover Very bleak possibility as 2g and 3g are phased out Route &gt;&gt;  Scandic Lillestrom to Brovoll Skistue</vt:lpstr>
      <vt:lpstr>Telia  5G VOLTE Long Call Drive Route Route &gt;&gt; Scandic Lillestrom to Macdonald Kjeller taking several roundabouts as 5g area is very limited</vt:lpstr>
      <vt:lpstr>Telia 4g long calls  Lillestrom Scandic to Eidsvoll  </vt:lpstr>
      <vt:lpstr>PowerPoint Presentation</vt:lpstr>
      <vt:lpstr>Ice  Good coverage Band l3 and l7 Route &gt;&gt; Jessheim to Eidsvoll Verk</vt:lpstr>
      <vt:lpstr>Ice Operator Mix Coverage band l3 and l20 Route &gt;&gt; Jessheim to Lillestrom Scandic</vt:lpstr>
      <vt:lpstr>Ice  Operator Weak coverage Band l3 and L7  Route &gt;&gt; Jessheim to Brovoll Skistue</vt:lpstr>
      <vt:lpstr>Ice Operator Band Ho from  Band l3 to Band l7 Route &gt;&gt; Jessheim to OSLO Airport</vt:lpstr>
      <vt:lpstr>Ice 4g long calls  Lillestrom Scandic to Eidsvoll  </vt:lpstr>
      <vt:lpstr>ICE 4g Volte operator 4G to 2G to 4G Handover Very bleak possibility as 2g and 3g are phased out Route &gt;&gt;  Scandic Lillestrom to Brovoll Skistue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Ravindra Tripathi</cp:lastModifiedBy>
  <cp:revision>992</cp:revision>
  <dcterms:created xsi:type="dcterms:W3CDTF">2007-12-16T16:40:02Z</dcterms:created>
  <dcterms:modified xsi:type="dcterms:W3CDTF">2021-02-05T18:02:36Z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