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2"/>
  </p:notesMasterIdLst>
  <p:handoutMasterIdLst>
    <p:handoutMasterId r:id="rId23"/>
  </p:handoutMasterIdLst>
  <p:sldIdLst>
    <p:sldId id="343" r:id="rId2"/>
    <p:sldId id="456" r:id="rId3"/>
    <p:sldId id="425" r:id="rId4"/>
    <p:sldId id="426" r:id="rId5"/>
    <p:sldId id="529" r:id="rId6"/>
    <p:sldId id="531" r:id="rId7"/>
    <p:sldId id="528" r:id="rId8"/>
    <p:sldId id="480" r:id="rId9"/>
    <p:sldId id="489" r:id="rId10"/>
    <p:sldId id="490" r:id="rId11"/>
    <p:sldId id="532" r:id="rId12"/>
    <p:sldId id="534" r:id="rId13"/>
    <p:sldId id="536" r:id="rId14"/>
    <p:sldId id="537" r:id="rId15"/>
    <p:sldId id="538" r:id="rId16"/>
    <p:sldId id="539" r:id="rId17"/>
    <p:sldId id="540" r:id="rId18"/>
    <p:sldId id="541" r:id="rId19"/>
    <p:sldId id="542" r:id="rId20"/>
    <p:sldId id="423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533" autoAdjust="0"/>
  </p:normalViewPr>
  <p:slideViewPr>
    <p:cSldViewPr>
      <p:cViewPr varScale="1">
        <p:scale>
          <a:sx n="79" d="100"/>
          <a:sy n="79" d="100"/>
        </p:scale>
        <p:origin x="152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400" b="0" dirty="0">
                <a:effectLst/>
                <a:latin typeface="Cambria" pitchFamily="18" charset="0"/>
              </a:rPr>
              <a:t>Drive Route Bonbon 4G </a:t>
            </a:r>
            <a:r>
              <a:rPr lang="en-I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4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36EC2B6-1D4E-1F7F-9DA5-6BFD82503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743200"/>
          </a:xfrm>
        </p:spPr>
        <p:txBody>
          <a:bodyPr/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RSRP:  -60dbm to -75dbm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:  -75dbm to -95dbm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-115dbm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80665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Bonbon Band L1(</a:t>
            </a:r>
            <a:r>
              <a:rPr lang="e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Near Cell):</a:t>
            </a:r>
            <a:r>
              <a:rPr lang="en-IN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Ul</a:t>
            </a:r>
            <a:r>
              <a:rPr lang="e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N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Jurja</a:t>
            </a:r>
            <a:r>
              <a:rPr lang="e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Žerjavića</a:t>
            </a:r>
            <a:r>
              <a:rPr lang="e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10000, Zagreb, Croatia</a:t>
            </a: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4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E9024C-B364-67EE-8BA5-92B7C5878BB4}"/>
              </a:ext>
            </a:extLst>
          </p:cNvPr>
          <p:cNvSpPr/>
          <p:nvPr/>
        </p:nvSpPr>
        <p:spPr>
          <a:xfrm>
            <a:off x="6781800" y="1295400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Bonbon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L1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11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75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-60dBm to -75dBm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C04B8-5ED2-58C5-116D-134468777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6120000" cy="3617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90875A-EE1D-EB65-78DB-06724DA42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000" y="5274883"/>
            <a:ext cx="43434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65510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Bonbon Band L20(</a:t>
            </a:r>
            <a:r>
              <a:rPr lang="e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Near Cell):</a:t>
            </a:r>
            <a:r>
              <a:rPr lang="en-IN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Ul</a:t>
            </a:r>
            <a:r>
              <a:rPr lang="e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N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Jurja</a:t>
            </a:r>
            <a:r>
              <a:rPr lang="e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Žerjavića</a:t>
            </a:r>
            <a:r>
              <a:rPr lang="e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10000, Zagreb, Croatia</a:t>
            </a: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4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E9024C-B364-67EE-8BA5-92B7C5878BB4}"/>
              </a:ext>
            </a:extLst>
          </p:cNvPr>
          <p:cNvSpPr/>
          <p:nvPr/>
        </p:nvSpPr>
        <p:spPr>
          <a:xfrm>
            <a:off x="6781800" y="1295400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Bonbon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L20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8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6375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-60dBm to -75dBm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C04B8-5ED2-58C5-116D-134468777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6120000" cy="3617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90875A-EE1D-EB65-78DB-06724DA42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000" y="5274883"/>
            <a:ext cx="43434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53965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Bonbon Band L3(</a:t>
            </a:r>
            <a:r>
              <a:rPr lang="e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Near Cell):</a:t>
            </a:r>
            <a:r>
              <a:rPr lang="en-IN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Ul</a:t>
            </a:r>
            <a:r>
              <a:rPr lang="e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N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Jurja</a:t>
            </a:r>
            <a:r>
              <a:rPr lang="e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Žerjavića</a:t>
            </a:r>
            <a:r>
              <a:rPr lang="e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10000, Zagreb, Croatia</a:t>
            </a: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4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E9024C-B364-67EE-8BA5-92B7C5878BB4}"/>
              </a:ext>
            </a:extLst>
          </p:cNvPr>
          <p:cNvSpPr/>
          <p:nvPr/>
        </p:nvSpPr>
        <p:spPr>
          <a:xfrm>
            <a:off x="6781800" y="1295400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Bonbon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L3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2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1501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-60dBm to -75dBm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C04B8-5ED2-58C5-116D-134468777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6120000" cy="3617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90875A-EE1D-EB65-78DB-06724DA42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000" y="5274883"/>
            <a:ext cx="43434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88806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Bonbon Band L1(</a:t>
            </a:r>
            <a:r>
              <a:rPr lang="e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Mixed Cell): </a:t>
            </a:r>
            <a:r>
              <a:rPr lang="en-IN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Savska</a:t>
            </a:r>
            <a:r>
              <a:rPr lang="e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cesta</a:t>
            </a:r>
            <a:r>
              <a:rPr lang="e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Zagreb, Croatia</a:t>
            </a: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4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E9024C-B364-67EE-8BA5-92B7C5878BB4}"/>
              </a:ext>
            </a:extLst>
          </p:cNvPr>
          <p:cNvSpPr/>
          <p:nvPr/>
        </p:nvSpPr>
        <p:spPr>
          <a:xfrm>
            <a:off x="6781800" y="1363494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Bonbon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L1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9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75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-75dBm to -95dBm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9DBAED-7A65-EC99-373B-A279183E3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6120000" cy="3705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94332D-D200-6D2B-A613-29D714270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00" y="5334000"/>
            <a:ext cx="44577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80919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Bonbon Band L20(</a:t>
            </a:r>
            <a:r>
              <a:rPr lang="e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Mixed Cell): </a:t>
            </a:r>
            <a:r>
              <a:rPr lang="en-IN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Savska</a:t>
            </a:r>
            <a:r>
              <a:rPr lang="e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cesta</a:t>
            </a:r>
            <a:r>
              <a:rPr lang="e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Zagreb, Croatia</a:t>
            </a: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4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E9024C-B364-67EE-8BA5-92B7C5878BB4}"/>
              </a:ext>
            </a:extLst>
          </p:cNvPr>
          <p:cNvSpPr/>
          <p:nvPr/>
        </p:nvSpPr>
        <p:spPr>
          <a:xfrm>
            <a:off x="6781800" y="1363494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Bonbon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L20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6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6375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-75dBm to -95dBm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9DBAED-7A65-EC99-373B-A279183E3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6120000" cy="3705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94332D-D200-6D2B-A613-29D714270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00" y="5334000"/>
            <a:ext cx="44577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9249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Bonbon Band L3(</a:t>
            </a:r>
            <a:r>
              <a:rPr lang="e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Mixed Cell): </a:t>
            </a:r>
            <a:r>
              <a:rPr lang="en-IN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Savska</a:t>
            </a:r>
            <a:r>
              <a:rPr lang="e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cesta</a:t>
            </a:r>
            <a:r>
              <a:rPr lang="e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Zagreb, Croatia</a:t>
            </a: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4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E9024C-B364-67EE-8BA5-92B7C5878BB4}"/>
              </a:ext>
            </a:extLst>
          </p:cNvPr>
          <p:cNvSpPr/>
          <p:nvPr/>
        </p:nvSpPr>
        <p:spPr>
          <a:xfrm>
            <a:off x="6781800" y="1363494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Bonbon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L3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2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1501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-75dBm to -95dBm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9DBAED-7A65-EC99-373B-A279183E3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6120000" cy="3705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94332D-D200-6D2B-A613-29D714270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00" y="5334000"/>
            <a:ext cx="44577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36266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pPr algn="l"/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Bonbon Band L1(</a:t>
            </a:r>
            <a:r>
              <a:rPr lang="e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Edge Cell):</a:t>
            </a:r>
            <a:r>
              <a:rPr lang="pl-PL" sz="2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Zagreb-Novi Zagreb</a:t>
            </a:r>
            <a:r>
              <a:rPr lang="en-US" sz="2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10000, Zagreb, Croatia</a:t>
            </a:r>
            <a:br>
              <a:rPr lang="pl-PL" sz="1000" b="0" i="0" dirty="0">
                <a:solidFill>
                  <a:srgbClr val="4285F4"/>
                </a:solidFill>
                <a:effectLst/>
                <a:latin typeface="Roboto" panose="02000000000000000000" pitchFamily="2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4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E9024C-B364-67EE-8BA5-92B7C5878BB4}"/>
              </a:ext>
            </a:extLst>
          </p:cNvPr>
          <p:cNvSpPr/>
          <p:nvPr/>
        </p:nvSpPr>
        <p:spPr>
          <a:xfrm>
            <a:off x="6781800" y="1295400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Bonbon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L1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10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75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-95dBm to -115dBm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51337-99C2-1042-269F-DEF334207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6120000" cy="33597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7171D4-9E81-DE5E-648C-F027AB344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122" y="5124450"/>
            <a:ext cx="44005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92914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pPr algn="l"/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Bonbon Band L20(</a:t>
            </a:r>
            <a:r>
              <a:rPr lang="e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Edge Cell):</a:t>
            </a:r>
            <a:r>
              <a:rPr lang="pl-PL" sz="2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Zagreb-Novi Zagreb</a:t>
            </a:r>
            <a:r>
              <a:rPr lang="en-US" sz="2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10000, Zagreb, Croatia</a:t>
            </a:r>
            <a:br>
              <a:rPr lang="pl-PL" sz="1000" b="0" i="0" dirty="0">
                <a:solidFill>
                  <a:srgbClr val="4285F4"/>
                </a:solidFill>
                <a:effectLst/>
                <a:latin typeface="Roboto" panose="02000000000000000000" pitchFamily="2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4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E9024C-B364-67EE-8BA5-92B7C5878BB4}"/>
              </a:ext>
            </a:extLst>
          </p:cNvPr>
          <p:cNvSpPr/>
          <p:nvPr/>
        </p:nvSpPr>
        <p:spPr>
          <a:xfrm>
            <a:off x="6781800" y="1295400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Bonbon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L1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1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6375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-95dBm to -115dBm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51337-99C2-1042-269F-DEF334207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6120000" cy="33597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7171D4-9E81-DE5E-648C-F027AB344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122" y="5124450"/>
            <a:ext cx="44005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98403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pPr algn="l"/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Bonbon Band L3(</a:t>
            </a:r>
            <a:r>
              <a:rPr lang="e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Edge Cell):</a:t>
            </a:r>
            <a:r>
              <a:rPr lang="pl-PL" sz="2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Zagreb-Novi Zagreb</a:t>
            </a:r>
            <a:r>
              <a:rPr lang="en-US" sz="2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10000, Zagreb, Croatia</a:t>
            </a:r>
            <a:br>
              <a:rPr lang="pl-PL" sz="1000" b="0" i="0" dirty="0">
                <a:solidFill>
                  <a:srgbClr val="4285F4"/>
                </a:solidFill>
                <a:effectLst/>
                <a:latin typeface="Roboto" panose="02000000000000000000" pitchFamily="2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4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E9024C-B364-67EE-8BA5-92B7C5878BB4}"/>
              </a:ext>
            </a:extLst>
          </p:cNvPr>
          <p:cNvSpPr/>
          <p:nvPr/>
        </p:nvSpPr>
        <p:spPr>
          <a:xfrm>
            <a:off x="6781800" y="1295400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Bonbon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L3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11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1501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-95dBm to -115dBm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51337-99C2-1042-269F-DEF334207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6120000" cy="33597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7171D4-9E81-DE5E-648C-F027AB344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122" y="5124450"/>
            <a:ext cx="44005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29908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(Croatia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051115"/>
              </p:ext>
            </p:extLst>
          </p:nvPr>
        </p:nvGraphicFramePr>
        <p:xfrm>
          <a:off x="1524000" y="2590800"/>
          <a:ext cx="6400800" cy="134112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Croatia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Zagreb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Zone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GMT+2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743200"/>
          </a:xfrm>
        </p:spPr>
        <p:txBody>
          <a:bodyPr/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RSRP:  -60dbm to -75dbm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:  -75dbm to -95dbm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-115dbm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Cambria" pitchFamily="18" charset="0"/>
              </a:rPr>
              <a:t>Drive Route T-Mobile 5G </a:t>
            </a:r>
          </a:p>
        </p:txBody>
      </p:sp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T-Mobile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N77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8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634080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-60dBm to -75dBm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AD440-F696-40FC-A60B-1B2487E646B8}"/>
              </a:ext>
            </a:extLst>
          </p:cNvPr>
          <p:cNvSpPr txBox="1"/>
          <p:nvPr/>
        </p:nvSpPr>
        <p:spPr>
          <a:xfrm>
            <a:off x="457200" y="685800"/>
            <a:ext cx="868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T-Mobile Band N77(Near Cell): </a:t>
            </a:r>
            <a:r>
              <a:rPr lang="pl-PL" sz="2000" b="1" dirty="0">
                <a:solidFill>
                  <a:srgbClr val="323130"/>
                </a:solidFill>
                <a:latin typeface="Calibri" panose="020F0502020204030204" pitchFamily="34" charset="0"/>
              </a:rPr>
              <a:t>Trnsko ul. 33 E, 10000, Zagreb, Croatia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C19BF4-F948-E083-B843-1B45BD7EB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43076"/>
            <a:ext cx="6120000" cy="30002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EE754E-BC5D-0231-E859-8C1C5779F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250" y="4648200"/>
            <a:ext cx="4533900" cy="819150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T-Mobile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N77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6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 634080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-75dbm to -95dbm 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88682-4CB8-401B-8E56-6DA4F1B27CC2}"/>
              </a:ext>
            </a:extLst>
          </p:cNvPr>
          <p:cNvSpPr txBox="1"/>
          <p:nvPr/>
        </p:nvSpPr>
        <p:spPr>
          <a:xfrm>
            <a:off x="457200" y="685800"/>
            <a:ext cx="830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T-Mobile Band N77(Mixed Cell): </a:t>
            </a:r>
            <a:r>
              <a:rPr lang="en-US" sz="2000" b="1" dirty="0" err="1">
                <a:solidFill>
                  <a:srgbClr val="323130"/>
                </a:solidFill>
                <a:latin typeface="Calibri" panose="020F0502020204030204" pitchFamily="34" charset="0"/>
              </a:rPr>
              <a:t>Avenija</a:t>
            </a:r>
            <a:r>
              <a:rPr lang="en-US" sz="2000" b="1" dirty="0">
                <a:solidFill>
                  <a:srgbClr val="32313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323130"/>
                </a:solidFill>
                <a:latin typeface="Calibri" panose="020F0502020204030204" pitchFamily="34" charset="0"/>
              </a:rPr>
              <a:t>Dubronvik</a:t>
            </a:r>
            <a:r>
              <a:rPr lang="en-US" sz="2000" b="1" dirty="0">
                <a:solidFill>
                  <a:srgbClr val="323130"/>
                </a:solidFill>
                <a:latin typeface="Calibri" panose="020F0502020204030204" pitchFamily="34" charset="0"/>
              </a:rPr>
              <a:t>, Zagreb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759843-7E21-232F-75E5-4711A73BF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80730"/>
            <a:ext cx="6120000" cy="32483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43550B-0FE6-F392-51A3-90201A154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810495"/>
            <a:ext cx="45434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2867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T-Mobile Band N77(Edge Cell): </a:t>
            </a:r>
            <a:r>
              <a:rPr lang="en-US" sz="2000" b="1" dirty="0" err="1">
                <a:solidFill>
                  <a:srgbClr val="323130"/>
                </a:solidFill>
                <a:latin typeface="Calibri" panose="020F0502020204030204" pitchFamily="34" charset="0"/>
              </a:rPr>
              <a:t>Siget</a:t>
            </a:r>
            <a:r>
              <a:rPr lang="en-US" sz="2000" b="1" dirty="0">
                <a:solidFill>
                  <a:srgbClr val="323130"/>
                </a:solidFill>
                <a:latin typeface="Calibri" panose="020F0502020204030204" pitchFamily="34" charset="0"/>
              </a:rPr>
              <a:t>, Zagreb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CDDD42-CEEB-19A8-85FB-7646C29EEE2D}"/>
              </a:ext>
            </a:extLst>
          </p:cNvPr>
          <p:cNvSpPr/>
          <p:nvPr/>
        </p:nvSpPr>
        <p:spPr>
          <a:xfrm>
            <a:off x="6705600" y="1447800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T-Mobile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N77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ID:8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 634080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-95dbm to 115dbm </a:t>
            </a:r>
            <a:endParaRPr lang="en-IN" sz="1600" b="1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C7AB24-8253-5917-08EC-C3C2792F1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21" y="1455906"/>
            <a:ext cx="6120000" cy="34588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A5FCC8-D38F-90AF-1039-C211E4AFF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5334000"/>
            <a:ext cx="45529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629400" y="1177257"/>
            <a:ext cx="2362200" cy="9563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T-Mobile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5G to 4G Reselection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17EDAB-968E-4831-B6D5-13EC532ABFE0}"/>
              </a:ext>
            </a:extLst>
          </p:cNvPr>
          <p:cNvSpPr txBox="1"/>
          <p:nvPr/>
        </p:nvSpPr>
        <p:spPr>
          <a:xfrm>
            <a:off x="457200" y="685800"/>
            <a:ext cx="8153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T-Mobile(5G to 4G Reselection): </a:t>
            </a:r>
            <a:r>
              <a:rPr lang="en-IN" sz="2000" b="1" dirty="0" err="1">
                <a:solidFill>
                  <a:srgbClr val="3231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Ul</a:t>
            </a:r>
            <a:r>
              <a:rPr lang="en-IN" sz="2000" b="1" dirty="0">
                <a:solidFill>
                  <a:srgbClr val="3231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IN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vjekoslava</a:t>
            </a:r>
            <a:r>
              <a:rPr lang="en-I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IN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Klaića</a:t>
            </a:r>
            <a:r>
              <a:rPr lang="en-I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 48, Zagreb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75C44-DE02-31D4-550A-016A1F304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9" y="1157193"/>
            <a:ext cx="6120000" cy="3106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5220E8-CB15-F860-8CD2-C91E61CED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862607"/>
            <a:ext cx="4343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41385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285BA9-6D1D-4F3B-9009-757E8789E07C}"/>
              </a:ext>
            </a:extLst>
          </p:cNvPr>
          <p:cNvSpPr/>
          <p:nvPr/>
        </p:nvSpPr>
        <p:spPr>
          <a:xfrm>
            <a:off x="6459167" y="1147465"/>
            <a:ext cx="2666999" cy="10623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T-Mobile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5G to 4G Reselection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A99B6-81BB-47F9-9948-5BFC5443F853}"/>
              </a:ext>
            </a:extLst>
          </p:cNvPr>
          <p:cNvSpPr txBox="1"/>
          <p:nvPr/>
        </p:nvSpPr>
        <p:spPr>
          <a:xfrm>
            <a:off x="381000" y="685800"/>
            <a:ext cx="7927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T-Mobile(4G to 5G Reselection): </a:t>
            </a:r>
            <a:r>
              <a:rPr lang="en-IN" sz="2000" b="1" i="0" dirty="0" err="1">
                <a:solidFill>
                  <a:srgbClr val="3C404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Slavonska</a:t>
            </a:r>
            <a:r>
              <a:rPr lang="en-IN" sz="2000" b="1" i="0" dirty="0">
                <a:solidFill>
                  <a:srgbClr val="3C404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b="1" i="0" dirty="0" err="1">
                <a:solidFill>
                  <a:srgbClr val="3C404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avenija</a:t>
            </a:r>
            <a:r>
              <a:rPr lang="en-IN" sz="2000" b="1" i="0" dirty="0">
                <a:solidFill>
                  <a:srgbClr val="3C404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Zagreb, Croatia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DD3F7D-672E-5F53-4345-B81ADBD09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7465"/>
            <a:ext cx="6120000" cy="36531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01EC63-C6D5-20FB-42AA-8DEAC1658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125" y="5105400"/>
            <a:ext cx="45624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07545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br>
              <a:rPr lang="en-US" sz="28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br>
              <a:rPr lang="en-US" sz="2800" b="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T-Mobile (Inter-frequency Band Handover):</a:t>
            </a:r>
            <a:r>
              <a:rPr lang="e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Maksimirska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cesta 128, 10000, Zagreb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FF93DF-288D-9E51-5415-87E605B777CA}"/>
              </a:ext>
            </a:extLst>
          </p:cNvPr>
          <p:cNvSpPr/>
          <p:nvPr/>
        </p:nvSpPr>
        <p:spPr>
          <a:xfrm>
            <a:off x="6477001" y="1447800"/>
            <a:ext cx="2666999" cy="16056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T-Mobile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Handover: N77-B20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634080-6375</a:t>
            </a: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5123E-7BDE-60E9-4296-499542B97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99" y="1447800"/>
            <a:ext cx="6120000" cy="3141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55812A-F37E-0432-F455-CC2940195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074" y="5127461"/>
            <a:ext cx="45053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59017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753</TotalTime>
  <Words>643</Words>
  <Application>Microsoft Office PowerPoint</Application>
  <PresentationFormat>On-screen Show (4:3)</PresentationFormat>
  <Paragraphs>125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Cambria</vt:lpstr>
      <vt:lpstr>Lucida Grande</vt:lpstr>
      <vt:lpstr>Lucida Sans Unicode</vt:lpstr>
      <vt:lpstr>Roboto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Drive Route T-Mobile 5G </vt:lpstr>
      <vt:lpstr>PowerPoint Presentation</vt:lpstr>
      <vt:lpstr>PowerPoint Presentation</vt:lpstr>
      <vt:lpstr>T-Mobile Band N77(Edge Cell): Siget, Zagreb</vt:lpstr>
      <vt:lpstr>PowerPoint Presentation</vt:lpstr>
      <vt:lpstr>PowerPoint Presentation</vt:lpstr>
      <vt:lpstr>  T-Mobile (Inter-frequency Band Handover): Maksimirska cesta 128, 10000, Zagreb  </vt:lpstr>
      <vt:lpstr>  Drive Route Bonbon 4G    </vt:lpstr>
      <vt:lpstr>  Bonbon Band L1( Near Cell):Ul. Jurja Žerjavića, 10000, Zagreb, Croatia  </vt:lpstr>
      <vt:lpstr>  Bonbon Band L20( Near Cell):Ul. Jurja Žerjavića, 10000, Zagreb, Croatia  </vt:lpstr>
      <vt:lpstr>  Bonbon Band L3( Near Cell):Ul. Jurja Žerjavića, 10000, Zagreb, Croatia  </vt:lpstr>
      <vt:lpstr>  Bonbon Band L1( Mixed Cell): Savska cesta, Zagreb, Croatia  </vt:lpstr>
      <vt:lpstr>  Bonbon Band L20( Mixed Cell): Savska cesta, Zagreb, Croatia  </vt:lpstr>
      <vt:lpstr>  Bonbon Band L3( Mixed Cell): Savska cesta, Zagreb, Croatia  </vt:lpstr>
      <vt:lpstr>  Bonbon Band L1( Edge Cell):Zagreb-Novi Zagreb 10000, Zagreb, Croatia   </vt:lpstr>
      <vt:lpstr>  Bonbon Band L20( Edge Cell):Zagreb-Novi Zagreb 10000, Zagreb, Croatia   </vt:lpstr>
      <vt:lpstr>  Bonbon Band L3( Edge Cell):Zagreb-Novi Zagreb 10000, Zagreb, Croatia  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Vivek Verma</cp:lastModifiedBy>
  <cp:revision>904</cp:revision>
  <dcterms:created xsi:type="dcterms:W3CDTF">2007-12-16T16:40:02Z</dcterms:created>
  <dcterms:modified xsi:type="dcterms:W3CDTF">2022-05-11T10:48:44Z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