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3"/>
  </p:notesMasterIdLst>
  <p:handoutMasterIdLst>
    <p:handoutMasterId r:id="rId24"/>
  </p:handoutMasterIdLst>
  <p:sldIdLst>
    <p:sldId id="343" r:id="rId2"/>
    <p:sldId id="434" r:id="rId3"/>
    <p:sldId id="479" r:id="rId4"/>
    <p:sldId id="435" r:id="rId5"/>
    <p:sldId id="535" r:id="rId6"/>
    <p:sldId id="499" r:id="rId7"/>
    <p:sldId id="480" r:id="rId8"/>
    <p:sldId id="477" r:id="rId9"/>
    <p:sldId id="542" r:id="rId10"/>
    <p:sldId id="561" r:id="rId11"/>
    <p:sldId id="552" r:id="rId12"/>
    <p:sldId id="538" r:id="rId13"/>
    <p:sldId id="546" r:id="rId14"/>
    <p:sldId id="544" r:id="rId15"/>
    <p:sldId id="562" r:id="rId16"/>
    <p:sldId id="554" r:id="rId17"/>
    <p:sldId id="537" r:id="rId18"/>
    <p:sldId id="559" r:id="rId19"/>
    <p:sldId id="560" r:id="rId20"/>
    <p:sldId id="563" r:id="rId21"/>
    <p:sldId id="558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sath" initials="P" lastIdx="1" clrIdx="0">
    <p:extLst>
      <p:ext uri="{19B8F6BF-5375-455C-9EA6-DF929625EA0E}">
        <p15:presenceInfo xmlns:p15="http://schemas.microsoft.com/office/powerpoint/2012/main" userId="Prasa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CBA"/>
    <a:srgbClr val="9CBD26"/>
    <a:srgbClr val="7C0917"/>
    <a:srgbClr val="464AB3"/>
    <a:srgbClr val="DCB328"/>
    <a:srgbClr val="BCBCBC"/>
    <a:srgbClr val="05A2E6"/>
    <a:srgbClr val="A04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533" autoAdjust="0"/>
  </p:normalViewPr>
  <p:slideViewPr>
    <p:cSldViewPr>
      <p:cViewPr varScale="1">
        <p:scale>
          <a:sx n="79" d="100"/>
          <a:sy n="79" d="100"/>
        </p:scale>
        <p:origin x="150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364A80-E8AE-4B23-96A5-E1441C431ADB}" type="datetimeFigureOut">
              <a:rPr lang="en-US"/>
              <a:pPr>
                <a:defRPr/>
              </a:pPr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94B72A08-EAD0-4D9B-A907-245551828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206150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522E9373-0A02-4D74-B48C-E12DF4D9997E}" type="datetimeFigureOut">
              <a:rPr lang="en-US"/>
              <a:pPr>
                <a:defRPr/>
              </a:pPr>
              <a:t>2/17/2026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D4CA5F46-731E-4B2B-A66D-1DF9731E4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828787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10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96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93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33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A2E829-89FC-484B-BE5B-058859EC6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70E9-2399-4EF0-9779-51233CB40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BA8B-32DB-4F9A-A32C-7AEC79CE2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AC57-8A0B-47E9-8A42-F868BE009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83170F-56DC-443B-9505-77E847129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FE41BB-1171-4B33-B449-1A281250E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8F9F53-9500-4A49-AC73-BECCAB973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A039E-DF56-49CC-9446-04944E06D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579B-7549-4CE9-823F-14A0F666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D633AC-CEF2-4D0D-BCF2-6BFBCBA0F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5F44089-4604-4E56-A4B1-6CCCF3EA0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3D5926-25F9-4D6E-A7AD-643C3EFE2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9" r:id="rId2"/>
    <p:sldLayoutId id="2147484404" r:id="rId3"/>
    <p:sldLayoutId id="2147484405" r:id="rId4"/>
    <p:sldLayoutId id="2147484406" r:id="rId5"/>
    <p:sldLayoutId id="2147484407" r:id="rId6"/>
    <p:sldLayoutId id="2147484400" r:id="rId7"/>
    <p:sldLayoutId id="2147484408" r:id="rId8"/>
    <p:sldLayoutId id="2147484409" r:id="rId9"/>
    <p:sldLayoutId id="2147484401" r:id="rId10"/>
    <p:sldLayoutId id="214748440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Istanbul(Turkey)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DEE2D9-2E01-0999-DBFC-C63B3F09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4G NEAR CELL TURKCELL 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-28.681122/</a:t>
            </a:r>
            <a:r>
              <a:rPr lang="en-IN" sz="200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° 41.01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6682</a:t>
            </a:r>
            <a:br>
              <a:rPr lang="en-IN" sz="1200" b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E2DF94-A9B8-7ECB-009F-85F4BE552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84976"/>
            <a:ext cx="8229600" cy="42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90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Vodafone Operator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Istanbul(Turkey)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45929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9175" y="200026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GOOD AREA (NEAR CELL)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Operator: Vodafone</a:t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Location: PAZAR cd</a:t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lat:41.053951,long 28.89446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BCDACE-E641-46E6-B85D-86877BA1731F}"/>
              </a:ext>
            </a:extLst>
          </p:cNvPr>
          <p:cNvCxnSpPr/>
          <p:nvPr/>
        </p:nvCxnSpPr>
        <p:spPr>
          <a:xfrm>
            <a:off x="1971675" y="4343400"/>
            <a:ext cx="19907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Up 19">
            <a:extLst>
              <a:ext uri="{FF2B5EF4-FFF2-40B4-BE49-F238E27FC236}">
                <a16:creationId xmlns:a16="http://schemas.microsoft.com/office/drawing/2014/main" id="{BB0AA6F2-55C4-4E93-8E74-2D89ADC57F38}"/>
              </a:ext>
            </a:extLst>
          </p:cNvPr>
          <p:cNvSpPr/>
          <p:nvPr/>
        </p:nvSpPr>
        <p:spPr>
          <a:xfrm>
            <a:off x="5257800" y="2209800"/>
            <a:ext cx="219074" cy="4455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BB3B2910-02EB-4BB5-8BC8-4C4EB2F1C6EA}"/>
              </a:ext>
            </a:extLst>
          </p:cNvPr>
          <p:cNvSpPr/>
          <p:nvPr/>
        </p:nvSpPr>
        <p:spPr>
          <a:xfrm>
            <a:off x="1447800" y="1987034"/>
            <a:ext cx="76200" cy="4455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15200" y="6324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AT-Slide : 1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81138"/>
            <a:ext cx="8991599" cy="667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60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F5C03B-7E41-4B7C-9C39-B42F8A8DF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EDGE CELL –VF operator</a:t>
            </a:r>
            <a:br>
              <a:rPr lang="en-US" dirty="0"/>
            </a:br>
            <a:r>
              <a:rPr lang="en-US" sz="2000" dirty="0"/>
              <a:t>location: </a:t>
            </a:r>
            <a:r>
              <a:rPr lang="en-US" sz="2000" dirty="0" err="1"/>
              <a:t>Yonca</a:t>
            </a:r>
            <a:r>
              <a:rPr lang="en-US" sz="2000" dirty="0"/>
              <a:t> CD</a:t>
            </a:r>
            <a:br>
              <a:rPr lang="en-US" sz="2000" dirty="0"/>
            </a:br>
            <a:r>
              <a:rPr lang="en-US" sz="2000" dirty="0"/>
              <a:t>lat.41.030624,long 28.690829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8915399" cy="504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89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7F4CE5-08B6-49DA-9B16-8382BA768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SRVCC VF operator</a:t>
            </a:r>
            <a:br>
              <a:rPr lang="en-US" sz="2000" dirty="0"/>
            </a:br>
            <a:r>
              <a:rPr lang="en-US" sz="2000" dirty="0"/>
              <a:t>location: near HANE PLUS ESENYURT</a:t>
            </a:r>
            <a:br>
              <a:rPr lang="en-US" sz="2000" dirty="0"/>
            </a:br>
            <a:r>
              <a:rPr lang="en-US" sz="2000" dirty="0" err="1"/>
              <a:t>lat</a:t>
            </a:r>
            <a:r>
              <a:rPr lang="en-US" sz="2000" dirty="0"/>
              <a:t>: 41.031405, long 28.682430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1481138"/>
            <a:ext cx="8915400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6491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C5724F-747F-5273-0FCF-7F1413D1A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200" dirty="0">
                <a:latin typeface="Calibri" panose="020F0502020204030204" pitchFamily="34" charset="0"/>
                <a:cs typeface="Calibri" panose="020F0502020204030204" pitchFamily="34" charset="0"/>
              </a:rPr>
              <a:t>4G Near </a:t>
            </a:r>
            <a:r>
              <a:rPr lang="en-I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Cell,Vodafone</a:t>
            </a:r>
            <a:br>
              <a:rPr lang="en-IN" sz="22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2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-28.683299/</a:t>
            </a:r>
            <a:r>
              <a:rPr lang="en-IN" sz="2200" b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° 41.015644</a:t>
            </a:r>
            <a:br>
              <a:rPr lang="en-IN" sz="2000" b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B34A6E-8EE4-B612-6E38-0461B3EF9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54120"/>
            <a:ext cx="8229600" cy="394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71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TurkTelekom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Operator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Istanbul(Turkey)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4623787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9175" y="164068"/>
            <a:ext cx="8229600" cy="113292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GOOD AREA (NEAR CELL) </a:t>
            </a:r>
            <a:br>
              <a:rPr lang="en-US" sz="16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Operator : Turk Telekom</a:t>
            </a:r>
            <a:br>
              <a:rPr lang="en-US" sz="16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location :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Medilife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Beylikdüzü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br>
              <a:rPr lang="en-US" sz="1600" dirty="0">
                <a:latin typeface="Calibri" pitchFamily="34" charset="0"/>
                <a:cs typeface="Calibri" pitchFamily="34" charset="0"/>
              </a:rPr>
            </a:br>
            <a:r>
              <a:rPr lang="en-US" sz="1600" dirty="0" err="1">
                <a:latin typeface="Calibri" pitchFamily="34" charset="0"/>
                <a:cs typeface="Calibri" pitchFamily="34" charset="0"/>
              </a:rPr>
              <a:t>lat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: 41.00909, long: 28.65897</a:t>
            </a:r>
            <a:endParaRPr lang="en-IN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BCDACE-E641-46E6-B85D-86877BA1731F}"/>
              </a:ext>
            </a:extLst>
          </p:cNvPr>
          <p:cNvCxnSpPr/>
          <p:nvPr/>
        </p:nvCxnSpPr>
        <p:spPr>
          <a:xfrm>
            <a:off x="1971675" y="4343400"/>
            <a:ext cx="19907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Up 19">
            <a:extLst>
              <a:ext uri="{FF2B5EF4-FFF2-40B4-BE49-F238E27FC236}">
                <a16:creationId xmlns:a16="http://schemas.microsoft.com/office/drawing/2014/main" id="{BB0AA6F2-55C4-4E93-8E74-2D89ADC57F38}"/>
              </a:ext>
            </a:extLst>
          </p:cNvPr>
          <p:cNvSpPr/>
          <p:nvPr/>
        </p:nvSpPr>
        <p:spPr>
          <a:xfrm>
            <a:off x="5257800" y="2209800"/>
            <a:ext cx="219074" cy="4455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BB3B2910-02EB-4BB5-8BC8-4C4EB2F1C6EA}"/>
              </a:ext>
            </a:extLst>
          </p:cNvPr>
          <p:cNvSpPr/>
          <p:nvPr/>
        </p:nvSpPr>
        <p:spPr>
          <a:xfrm>
            <a:off x="1447800" y="1987034"/>
            <a:ext cx="76200" cy="4455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15200" y="6324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AT-Slide : 1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81138"/>
            <a:ext cx="9144000" cy="52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4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547918-EA29-435E-975E-07CDC5FA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EDGE CELL </a:t>
            </a:r>
            <a:br>
              <a:rPr lang="en-US" sz="3100" dirty="0"/>
            </a:br>
            <a:r>
              <a:rPr lang="en-US" sz="2000" dirty="0"/>
              <a:t>Operator: </a:t>
            </a:r>
            <a:r>
              <a:rPr lang="en-US" sz="2000" dirty="0" err="1"/>
              <a:t>TurkTelekom</a:t>
            </a:r>
            <a:br>
              <a:rPr lang="en-US" dirty="0"/>
            </a:br>
            <a:r>
              <a:rPr lang="en-US" sz="1800" dirty="0"/>
              <a:t>location: </a:t>
            </a:r>
            <a:r>
              <a:rPr lang="en-US" sz="1600" dirty="0" err="1"/>
              <a:t>Avcılar</a:t>
            </a:r>
            <a:r>
              <a:rPr lang="en-US" sz="1600" dirty="0"/>
              <a:t> </a:t>
            </a:r>
            <a:r>
              <a:rPr lang="en-US" sz="1600" dirty="0" err="1"/>
              <a:t>Haramidere</a:t>
            </a:r>
            <a:r>
              <a:rPr lang="en-US" sz="1600" dirty="0"/>
              <a:t> </a:t>
            </a:r>
            <a:r>
              <a:rPr lang="en-US" sz="1600" dirty="0" err="1"/>
              <a:t>Bağlantısı</a:t>
            </a:r>
            <a:br>
              <a:rPr lang="en-US" sz="1600" dirty="0"/>
            </a:br>
            <a:r>
              <a:rPr lang="en-US" sz="1600" dirty="0"/>
              <a:t>Lat:41.028097 ,Long: 28.68544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481138"/>
            <a:ext cx="8991600" cy="497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61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C547A3-5E47-4020-ABBE-E9E82FA3C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SRVCC LOCATION FOR Turk Telekom</a:t>
            </a:r>
            <a:br>
              <a:rPr lang="en-US" sz="2000" dirty="0"/>
            </a:br>
            <a:r>
              <a:rPr lang="en-US" sz="2000" dirty="0"/>
              <a:t>location: Grand Real Estate</a:t>
            </a:r>
            <a:br>
              <a:rPr lang="en-US" sz="2000" dirty="0"/>
            </a:br>
            <a:r>
              <a:rPr lang="en-US" sz="2000" dirty="0" err="1"/>
              <a:t>lat</a:t>
            </a:r>
            <a:r>
              <a:rPr lang="en-US" sz="2000" dirty="0"/>
              <a:t>: 41.29565, long: 28.684308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81138"/>
            <a:ext cx="8686800" cy="537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4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Testing Place -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Bangalore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(India)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8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394156"/>
              </p:ext>
            </p:extLst>
          </p:nvPr>
        </p:nvGraphicFramePr>
        <p:xfrm>
          <a:off x="1943100" y="1851096"/>
          <a:ext cx="5257800" cy="1676400"/>
        </p:xfrm>
        <a:graphic>
          <a:graphicData uri="http://schemas.openxmlformats.org/drawingml/2006/table">
            <a:tbl>
              <a:tblPr/>
              <a:tblGrid>
                <a:gridCol w="265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Country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Turkey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Continent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Eurasia(Europe + Asia)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City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Istanbul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Time Zone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GMT +3:00 Hour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International Dialing Code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+90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640967-B3B5-9986-45DD-6F04309E8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4G NEAR CELL TURKCELL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-28.681122/</a:t>
            </a:r>
            <a:r>
              <a:rPr lang="en-IN" sz="2000" b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° 41.01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6682</a:t>
            </a:r>
            <a:endParaRPr lang="en-US" sz="2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BD55F2-40DB-AA1C-5B6B-6B26707CC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84976"/>
            <a:ext cx="8229600" cy="388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10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496763-AB32-428D-880F-B669B5B30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THANK YOU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66E910E-7115-4F16-B9B0-684247CFC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/>
          <a:lstStyle/>
          <a:p>
            <a:pPr algn="ctr"/>
            <a:r>
              <a:rPr lang="en-US" dirty="0"/>
              <a:t>WWW.MARQUISTECH.COM</a:t>
            </a:r>
          </a:p>
        </p:txBody>
      </p:sp>
    </p:spTree>
    <p:extLst>
      <p:ext uri="{BB962C8B-B14F-4D97-AF65-F5344CB8AC3E}">
        <p14:creationId xmlns:p14="http://schemas.microsoft.com/office/powerpoint/2010/main" val="237208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-55dbm to -75dbm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-76dbm to -90dbm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1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Operator Information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1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27298" name="Rectangle 674"/>
          <p:cNvSpPr>
            <a:spLocks noChangeArrowheads="1"/>
          </p:cNvSpPr>
          <p:nvPr/>
        </p:nvSpPr>
        <p:spPr bwMode="auto">
          <a:xfrm>
            <a:off x="0" y="433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183927"/>
              </p:ext>
            </p:extLst>
          </p:nvPr>
        </p:nvGraphicFramePr>
        <p:xfrm>
          <a:off x="22578" y="2133603"/>
          <a:ext cx="9144001" cy="2663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9168">
                  <a:extLst>
                    <a:ext uri="{9D8B030D-6E8A-4147-A177-3AD203B41FA5}">
                      <a16:colId xmlns:a16="http://schemas.microsoft.com/office/drawing/2014/main" val="1936854622"/>
                    </a:ext>
                  </a:extLst>
                </a:gridCol>
                <a:gridCol w="979168">
                  <a:extLst>
                    <a:ext uri="{9D8B030D-6E8A-4147-A177-3AD203B41FA5}">
                      <a16:colId xmlns:a16="http://schemas.microsoft.com/office/drawing/2014/main" val="3235783849"/>
                    </a:ext>
                  </a:extLst>
                </a:gridCol>
                <a:gridCol w="3429286">
                  <a:extLst>
                    <a:ext uri="{9D8B030D-6E8A-4147-A177-3AD203B41FA5}">
                      <a16:colId xmlns:a16="http://schemas.microsoft.com/office/drawing/2014/main" val="532778016"/>
                    </a:ext>
                  </a:extLst>
                </a:gridCol>
                <a:gridCol w="3756379">
                  <a:extLst>
                    <a:ext uri="{9D8B030D-6E8A-4147-A177-3AD203B41FA5}">
                      <a16:colId xmlns:a16="http://schemas.microsoft.com/office/drawing/2014/main" val="3810355226"/>
                    </a:ext>
                  </a:extLst>
                </a:gridCol>
              </a:tblGrid>
              <a:tr h="641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MCC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MNC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Operator SUPPORT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OPERATOR 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300826"/>
                  </a:ext>
                </a:extLst>
              </a:tr>
              <a:tr h="715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VOWIFI/VIWIFI/VoLTE/VILTE/4G/3G/2G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Turkcell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9941676"/>
                  </a:ext>
                </a:extLst>
              </a:tr>
              <a:tr h="652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VoLTE/VOWIFI/4G/3G/2G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Vodafone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9047454"/>
                  </a:ext>
                </a:extLst>
              </a:tr>
              <a:tr h="6529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VoLTE 4G/3G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Turk Telekom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050043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C91CC0-C49C-4226-86E3-2762B74E8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978982"/>
              </p:ext>
            </p:extLst>
          </p:nvPr>
        </p:nvGraphicFramePr>
        <p:xfrm>
          <a:off x="609600" y="1447800"/>
          <a:ext cx="8000999" cy="4114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7949">
                  <a:extLst>
                    <a:ext uri="{9D8B030D-6E8A-4147-A177-3AD203B41FA5}">
                      <a16:colId xmlns:a16="http://schemas.microsoft.com/office/drawing/2014/main" val="4147747777"/>
                    </a:ext>
                  </a:extLst>
                </a:gridCol>
                <a:gridCol w="687949">
                  <a:extLst>
                    <a:ext uri="{9D8B030D-6E8A-4147-A177-3AD203B41FA5}">
                      <a16:colId xmlns:a16="http://schemas.microsoft.com/office/drawing/2014/main" val="1729219447"/>
                    </a:ext>
                  </a:extLst>
                </a:gridCol>
                <a:gridCol w="687949">
                  <a:extLst>
                    <a:ext uri="{9D8B030D-6E8A-4147-A177-3AD203B41FA5}">
                      <a16:colId xmlns:a16="http://schemas.microsoft.com/office/drawing/2014/main" val="527496637"/>
                    </a:ext>
                  </a:extLst>
                </a:gridCol>
                <a:gridCol w="806191">
                  <a:extLst>
                    <a:ext uri="{9D8B030D-6E8A-4147-A177-3AD203B41FA5}">
                      <a16:colId xmlns:a16="http://schemas.microsoft.com/office/drawing/2014/main" val="2394416322"/>
                    </a:ext>
                  </a:extLst>
                </a:gridCol>
                <a:gridCol w="5130961">
                  <a:extLst>
                    <a:ext uri="{9D8B030D-6E8A-4147-A177-3AD203B41FA5}">
                      <a16:colId xmlns:a16="http://schemas.microsoft.com/office/drawing/2014/main" val="4294318695"/>
                    </a:ext>
                  </a:extLst>
                </a:gridCol>
              </a:tblGrid>
              <a:tr h="45168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u="sng" strike="noStrike" dirty="0">
                          <a:effectLst/>
                        </a:rPr>
                        <a:t>Band Details: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2979743"/>
                  </a:ext>
                </a:extLst>
              </a:tr>
              <a:tr h="474263"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9307867"/>
                  </a:ext>
                </a:extLst>
              </a:tr>
              <a:tr h="4742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Location</a:t>
                      </a:r>
                      <a:endParaRPr lang="en-US" sz="1100" b="1" i="0" u="none" strike="noStrike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Service Provider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                               Bands Deployed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055063"/>
                  </a:ext>
                </a:extLst>
              </a:tr>
              <a:tr h="474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GSM-2G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UMTS-3G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LTE-4G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7909789"/>
                  </a:ext>
                </a:extLst>
              </a:tr>
              <a:tr h="81754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Istanbul/Turkey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Turkcell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B8</a:t>
                      </a:r>
                      <a:r>
                        <a:rPr lang="en-US" sz="11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900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B1 2100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Band 3 (FDD-1800), Band 7 (FDD-2600), Band 20 (FDD-800), Band 8 (TDD-900)</a:t>
                      </a:r>
                      <a:r>
                        <a:rPr lang="en-US" sz="1100" u="none" strike="noStrike" baseline="0" dirty="0">
                          <a:effectLst/>
                        </a:rPr>
                        <a:t> B1 (2100)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5261859"/>
                  </a:ext>
                </a:extLst>
              </a:tr>
              <a:tr h="474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Turk</a:t>
                      </a:r>
                      <a:r>
                        <a:rPr lang="en-US" sz="11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Telekom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1800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B1</a:t>
                      </a:r>
                      <a:r>
                        <a:rPr lang="en-US" sz="11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2100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Band 8(FDD-900) Band 7(FDD-2600), Band 3 (FDD-1800),B38 (TDD-2600)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9115136"/>
                  </a:ext>
                </a:extLst>
              </a:tr>
              <a:tr h="474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Vodafone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B8</a:t>
                      </a:r>
                      <a:r>
                        <a:rPr lang="en-US" sz="11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900 B3 1800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Band 3 (FDD-1800), Band 7 (FDD-2600) B8(TDD-900) B38 (TDD-2600)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7571319"/>
                  </a:ext>
                </a:extLst>
              </a:tr>
              <a:tr h="474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8224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750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TURKCELL Operator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Istanbul(TURKEY)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262411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9175" y="200026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GOOD AREA (NEAR CELL)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Operator: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Turkcell</a:t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Location Near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Kosebasi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Akbati</a:t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Lat.41.057855, Long 28.667991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BCDACE-E641-46E6-B85D-86877BA1731F}"/>
              </a:ext>
            </a:extLst>
          </p:cNvPr>
          <p:cNvCxnSpPr/>
          <p:nvPr/>
        </p:nvCxnSpPr>
        <p:spPr>
          <a:xfrm>
            <a:off x="1971675" y="4343400"/>
            <a:ext cx="19907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Up 19">
            <a:extLst>
              <a:ext uri="{FF2B5EF4-FFF2-40B4-BE49-F238E27FC236}">
                <a16:creationId xmlns:a16="http://schemas.microsoft.com/office/drawing/2014/main" id="{BB0AA6F2-55C4-4E93-8E74-2D89ADC57F38}"/>
              </a:ext>
            </a:extLst>
          </p:cNvPr>
          <p:cNvSpPr/>
          <p:nvPr/>
        </p:nvSpPr>
        <p:spPr>
          <a:xfrm>
            <a:off x="5257800" y="2209800"/>
            <a:ext cx="219074" cy="4455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BB3B2910-02EB-4BB5-8BC8-4C4EB2F1C6EA}"/>
              </a:ext>
            </a:extLst>
          </p:cNvPr>
          <p:cNvSpPr/>
          <p:nvPr/>
        </p:nvSpPr>
        <p:spPr>
          <a:xfrm>
            <a:off x="1447800" y="1987034"/>
            <a:ext cx="76200" cy="4455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15200" y="6324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AT-Slide : 1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8458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84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EDGE CELL 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Operator -Turkcell 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Location : </a:t>
            </a:r>
            <a:r>
              <a:rPr lang="en-US" sz="2000" b="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Happy Center</a:t>
            </a:r>
            <a:br>
              <a:rPr lang="en-US" sz="2000" b="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b="0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Lat</a:t>
            </a:r>
            <a:r>
              <a:rPr lang="en-US" sz="2000" b="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 41.062018, long 28.678681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6248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AT-Slide : 2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" y="1600200"/>
            <a:ext cx="9144000" cy="592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62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81138"/>
            <a:ext cx="8915400" cy="537686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E0603CB-F967-4B80-B8AE-BAE2E75F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TURKCELL – SRVCC</a:t>
            </a:r>
            <a:br>
              <a:rPr lang="en-US" sz="2000" dirty="0"/>
            </a:br>
            <a:r>
              <a:rPr lang="en-US" sz="2000" dirty="0"/>
              <a:t>location: </a:t>
            </a:r>
            <a:r>
              <a:rPr lang="en-US" sz="2000" dirty="0" err="1"/>
              <a:t>Hane</a:t>
            </a:r>
            <a:r>
              <a:rPr lang="en-US" sz="2000" dirty="0"/>
              <a:t> plus</a:t>
            </a:r>
            <a:br>
              <a:rPr lang="en-US" sz="2000" dirty="0"/>
            </a:br>
            <a:r>
              <a:rPr lang="en-US" sz="2000" dirty="0" err="1"/>
              <a:t>Lat</a:t>
            </a:r>
            <a:r>
              <a:rPr lang="en-US" sz="2000" dirty="0"/>
              <a:t> 41.031365 Long 28.682451</a:t>
            </a:r>
          </a:p>
        </p:txBody>
      </p:sp>
    </p:spTree>
    <p:extLst>
      <p:ext uri="{BB962C8B-B14F-4D97-AF65-F5344CB8AC3E}">
        <p14:creationId xmlns:p14="http://schemas.microsoft.com/office/powerpoint/2010/main" val="1695651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st Plan and Drive Route.pot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491</Words>
  <Application>Microsoft Office PowerPoint</Application>
  <PresentationFormat>On-screen Show (4:3)</PresentationFormat>
  <Paragraphs>84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Test Plan and Drive Route.potx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TURKCELL Operator  </vt:lpstr>
      <vt:lpstr>GOOD AREA (NEAR CELL)  Operator: Turkcell Location Near Kosebasi Akbati Lat.41.057855, Long 28.667991 </vt:lpstr>
      <vt:lpstr>EDGE CELL  Operator -Turkcell  Location : Happy Center Lat 41.062018, long 28.678681 </vt:lpstr>
      <vt:lpstr>TURKCELL – SRVCC location: Hane plus Lat 41.031365 Long 28.682451</vt:lpstr>
      <vt:lpstr>4G NEAR CELL TURKCELL   Lat/Long -28.681122/° 41.016682 </vt:lpstr>
      <vt:lpstr>Vodafone Operator  </vt:lpstr>
      <vt:lpstr>GOOD AREA (NEAR CELL)  Operator: Vodafone Location: PAZAR cd lat:41.053951,long 28.89446 </vt:lpstr>
      <vt:lpstr>EDGE CELL –VF operator location: Yonca CD lat.41.030624,long 28.690829</vt:lpstr>
      <vt:lpstr>SRVCC VF operator location: near HANE PLUS ESENYURT lat: 41.031405, long 28.682430</vt:lpstr>
      <vt:lpstr> 4G Near Cell,Vodafone Lat/Long -28.683299/° 41.015644 </vt:lpstr>
      <vt:lpstr>TurkTelekom Operator  </vt:lpstr>
      <vt:lpstr>GOOD AREA (NEAR CELL)  Operator : Turk Telekom location : Medilife Beylikdüzü  lat: 41.00909, long: 28.65897</vt:lpstr>
      <vt:lpstr>EDGE CELL  Operator: TurkTelekom location: Avcılar Haramidere Bağlantısı Lat:41.028097 ,Long: 28.68544</vt:lpstr>
      <vt:lpstr>SRVCC LOCATION FOR Turk Telekom location: Grand Real Estate lat: 41.29565, long: 28.684308 </vt:lpstr>
      <vt:lpstr>4G NEAR CELL TURKCELL Lat/Long -28.681122/° 41.016682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creator>Sourabh Jadhav</dc:creator>
  <cp:lastModifiedBy>Aman Jha</cp:lastModifiedBy>
  <cp:revision>23</cp:revision>
  <dcterms:created xsi:type="dcterms:W3CDTF">2020-09-24T22:31:25Z</dcterms:created>
  <dcterms:modified xsi:type="dcterms:W3CDTF">2026-02-17T05:57:25Z</dcterms:modified>
</cp:coreProperties>
</file>