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7" r:id="rId10"/>
    <p:sldId id="268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5EFFFB-1C87-4386-B261-81120D31DB6B}" v="77" dt="2024-08-08T05:31:52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A0FCA-9CF8-13E3-FE47-C40994E8F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1B6B09-A8A4-AA8F-DDFF-4FB8DC388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ABF51-C689-04BB-69E5-F494E683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50BB8-F951-3750-AB08-E187301C7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3149C-AB90-F33B-34EB-F947D750D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277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D340F-C9BA-6B4A-C68C-A9624F953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B6F77-B770-C523-669E-47832926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CE577-5845-F8E4-3C4E-A6F61F9BD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30141-13AA-04E4-0EF9-91F4C6F2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B8F-C794-01F7-D4FD-D17ADD62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955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32BDD4-F4B4-B036-DCA3-5716CDA71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2F647-98DD-274E-D365-37DB1107F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67DA3-AB61-7356-F3DB-7FB3A760D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B84A6-6F37-2D18-00A7-147F8905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34653-0A87-6027-31C8-3AE4D1FD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265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1FE98-4A50-77C3-4B8D-601C874B0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0844-707C-BCF1-8292-FE28BF214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C2F38-5987-6A68-0A2C-D1F862E5B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5C7C3-F2F2-71BF-3353-07B564C74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CF659-F1DC-5D7A-CF7F-A60A462B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197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6194E-5D9D-B0F2-9017-FE9605D2A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79AE0-B9D1-10D8-46B5-4BC950F0E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CAF95-C5BD-5A13-B237-776C0215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E5CBC-3E0A-59E4-B8BF-3B8084A24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54AA7-169B-9714-B7B2-48F42098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987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50AA-4811-F718-BDB3-BBDB5752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28E88-49A6-CFFA-78EA-A89ED0E6B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07B14-EA81-D16D-7118-93BB152A6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64FF0-8235-B2F9-92C1-A5F8E8936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6AFDB-3960-6FC2-00C4-5BDA739C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0649A-28C0-65A0-2ACD-39A622C0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324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C9566-632F-FC4F-D563-AE93C35A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E4543-ED99-12B4-3095-B822FF06B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19860-9D5F-E83B-F981-629A85E2B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9CACAC-2689-CB8B-5D08-A41DDFA51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D2373-17A8-A268-1735-55BDD373F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444249-58B1-2AA0-A432-49B190D84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E1A87-401C-D487-26D8-6A17BBAF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F2C046-0D50-8F83-E738-2359E127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160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9A440-AB54-827E-F34D-D5FAE39DB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B37E85-199B-1BBC-DDDE-DD998353D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C9EA9-7CE5-B598-3629-29E01B7E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0D4BE-C5B1-FCA3-0CDF-81C329C3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870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4F2C8-C525-99EC-9F88-20B74A0F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251F6F-CC32-4DE4-73DE-FFD068CF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24ACF-7DD9-2805-2CF4-02DED6D63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00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34254-9263-8670-B37A-F740A9ED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DC836-3089-8869-B122-AAA658E25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F99DB-C398-B0D0-2271-73A6C56B0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39E14-DAD3-A7AB-F351-5172C92D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49F5D-3407-F49C-1CDB-3E78F8AE6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EC159-1341-33A7-080D-536E0EC4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465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D759-93C0-EF0E-56C2-8353070E6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1E6864-1D92-F3E5-4FEC-5483801EA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C1B48-AAC7-AECF-6B19-BAE108801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62A97-CC4A-AAE3-1131-044FEEB1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9BB57-D5FD-1C72-013B-6664B82B6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44F7F-55E6-424D-F918-CBAE1962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545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FA4DF2-41A7-3512-966F-FBF0B4B0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CB64B-D33B-4569-3168-891167A9C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94913-253D-495F-E925-7CFF76D89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676236-6CBC-4D16-B220-220DE84AFE14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72910-1C11-98B3-E98A-B88BF066C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8DA7D-56E9-B412-929F-88036445F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859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77C34A-B3D8-92D7-E27F-173CEAE70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3700" b="1" dirty="0">
                <a:solidFill>
                  <a:srgbClr val="FFFFFF"/>
                </a:solidFill>
              </a:rPr>
              <a:t>Trivandrum/ Kerala </a:t>
            </a:r>
            <a:br>
              <a:rPr lang="en-US" sz="3700" b="1" dirty="0">
                <a:solidFill>
                  <a:srgbClr val="FFFFFF"/>
                </a:solidFill>
              </a:rPr>
            </a:br>
            <a:r>
              <a:rPr lang="en-US" sz="3700" b="1" dirty="0">
                <a:solidFill>
                  <a:srgbClr val="FFFFFF"/>
                </a:solidFill>
              </a:rPr>
              <a:t>Network Information</a:t>
            </a:r>
            <a:endParaRPr lang="en-IN" sz="3700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CAF1D-BB01-3E17-5FFF-ADEC480AB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Trivandrum</a:t>
            </a:r>
          </a:p>
          <a:p>
            <a:r>
              <a:rPr lang="en-US" sz="3600" b="1" dirty="0">
                <a:solidFill>
                  <a:srgbClr val="FFFFFF"/>
                </a:solidFill>
              </a:rPr>
              <a:t>(Kerala)</a:t>
            </a:r>
            <a:endParaRPr lang="en-IN" sz="36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B8310C-D2F2-720B-4326-5B1D6EFFB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432098"/>
              </p:ext>
            </p:extLst>
          </p:nvPr>
        </p:nvGraphicFramePr>
        <p:xfrm>
          <a:off x="432225" y="3044838"/>
          <a:ext cx="11327551" cy="2295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4713">
                  <a:extLst>
                    <a:ext uri="{9D8B030D-6E8A-4147-A177-3AD203B41FA5}">
                      <a16:colId xmlns:a16="http://schemas.microsoft.com/office/drawing/2014/main" val="3265807297"/>
                    </a:ext>
                  </a:extLst>
                </a:gridCol>
                <a:gridCol w="892965">
                  <a:extLst>
                    <a:ext uri="{9D8B030D-6E8A-4147-A177-3AD203B41FA5}">
                      <a16:colId xmlns:a16="http://schemas.microsoft.com/office/drawing/2014/main" val="2108332148"/>
                    </a:ext>
                  </a:extLst>
                </a:gridCol>
                <a:gridCol w="2035970">
                  <a:extLst>
                    <a:ext uri="{9D8B030D-6E8A-4147-A177-3AD203B41FA5}">
                      <a16:colId xmlns:a16="http://schemas.microsoft.com/office/drawing/2014/main" val="2793516078"/>
                    </a:ext>
                  </a:extLst>
                </a:gridCol>
                <a:gridCol w="1447044">
                  <a:extLst>
                    <a:ext uri="{9D8B030D-6E8A-4147-A177-3AD203B41FA5}">
                      <a16:colId xmlns:a16="http://schemas.microsoft.com/office/drawing/2014/main" val="3502181755"/>
                    </a:ext>
                  </a:extLst>
                </a:gridCol>
                <a:gridCol w="1636963">
                  <a:extLst>
                    <a:ext uri="{9D8B030D-6E8A-4147-A177-3AD203B41FA5}">
                      <a16:colId xmlns:a16="http://schemas.microsoft.com/office/drawing/2014/main" val="2555522544"/>
                    </a:ext>
                  </a:extLst>
                </a:gridCol>
                <a:gridCol w="1544617">
                  <a:extLst>
                    <a:ext uri="{9D8B030D-6E8A-4147-A177-3AD203B41FA5}">
                      <a16:colId xmlns:a16="http://schemas.microsoft.com/office/drawing/2014/main" val="693248898"/>
                    </a:ext>
                  </a:extLst>
                </a:gridCol>
                <a:gridCol w="3105279">
                  <a:extLst>
                    <a:ext uri="{9D8B030D-6E8A-4147-A177-3AD203B41FA5}">
                      <a16:colId xmlns:a16="http://schemas.microsoft.com/office/drawing/2014/main" val="2735666894"/>
                    </a:ext>
                  </a:extLst>
                </a:gridCol>
              </a:tblGrid>
              <a:tr h="419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S.NO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>
                          <a:effectLst/>
                        </a:rPr>
                        <a:t>Operator Name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>
                          <a:effectLst/>
                        </a:rPr>
                        <a:t>Service Supported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>
                          <a:effectLst/>
                        </a:rPr>
                        <a:t>Band Supported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>
                          <a:effectLst/>
                        </a:rPr>
                        <a:t>Band Tested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>
                          <a:effectLst/>
                        </a:rPr>
                        <a:t>Endc Combination tested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>
                          <a:effectLst/>
                        </a:rPr>
                        <a:t>CA Combination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553468"/>
                  </a:ext>
                </a:extLst>
              </a:tr>
              <a:tr h="616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1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Airtel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2G/4G/5G/VoLTE/VoWiFi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4G BAND 1/3/8/40,5GBand N78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B40,B3,N78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N78+B1,N78+B8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B3+B40</a:t>
                      </a:r>
                      <a:endParaRPr lang="en-IN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744517"/>
                  </a:ext>
                </a:extLst>
              </a:tr>
              <a:tr h="616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2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RJIO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4G/5G/VoLTE/VoWiFi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4G BAND 3/5/40,5G Band N78/N28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B40,B1,N78,N28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NA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B40+B40</a:t>
                      </a:r>
                      <a:endParaRPr lang="en-IN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386067"/>
                  </a:ext>
                </a:extLst>
              </a:tr>
              <a:tr h="419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3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VI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2G/4G/VoLTE/VoWiFi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4G BAND 1/3/8/41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B3,41,8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NA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B3+B41</a:t>
                      </a:r>
                      <a:endParaRPr lang="en-IN" sz="1200" b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 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331344"/>
                  </a:ext>
                </a:extLst>
              </a:tr>
              <a:tr h="2227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4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BSNL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2G/3G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B1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2100MZH/900MHZ 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NA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NA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524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55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377E8A-CAAE-4499-A282-3666DF82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VI LTE BAND Handover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0D25F5-1879-9AD8-097F-C963C757EB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752256"/>
              </p:ext>
            </p:extLst>
          </p:nvPr>
        </p:nvGraphicFramePr>
        <p:xfrm>
          <a:off x="4165750" y="131509"/>
          <a:ext cx="7906275" cy="1171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6565">
                  <a:extLst>
                    <a:ext uri="{9D8B030D-6E8A-4147-A177-3AD203B41FA5}">
                      <a16:colId xmlns:a16="http://schemas.microsoft.com/office/drawing/2014/main" val="2477741703"/>
                    </a:ext>
                  </a:extLst>
                </a:gridCol>
                <a:gridCol w="1108953">
                  <a:extLst>
                    <a:ext uri="{9D8B030D-6E8A-4147-A177-3AD203B41FA5}">
                      <a16:colId xmlns:a16="http://schemas.microsoft.com/office/drawing/2014/main" val="4274996308"/>
                    </a:ext>
                  </a:extLst>
                </a:gridCol>
                <a:gridCol w="2091447">
                  <a:extLst>
                    <a:ext uri="{9D8B030D-6E8A-4147-A177-3AD203B41FA5}">
                      <a16:colId xmlns:a16="http://schemas.microsoft.com/office/drawing/2014/main" val="92877818"/>
                    </a:ext>
                  </a:extLst>
                </a:gridCol>
                <a:gridCol w="1624519">
                  <a:extLst>
                    <a:ext uri="{9D8B030D-6E8A-4147-A177-3AD203B41FA5}">
                      <a16:colId xmlns:a16="http://schemas.microsoft.com/office/drawing/2014/main" val="4049941842"/>
                    </a:ext>
                  </a:extLst>
                </a:gridCol>
                <a:gridCol w="1614791">
                  <a:extLst>
                    <a:ext uri="{9D8B030D-6E8A-4147-A177-3AD203B41FA5}">
                      <a16:colId xmlns:a16="http://schemas.microsoft.com/office/drawing/2014/main" val="2625769332"/>
                    </a:ext>
                  </a:extLst>
                </a:gridCol>
              </a:tblGrid>
              <a:tr h="41986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1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1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>
                          <a:solidFill>
                            <a:schemeClr val="bg1"/>
                          </a:solidFill>
                          <a:effectLst/>
                        </a:rPr>
                        <a:t>Technology</a:t>
                      </a:r>
                      <a:endParaRPr lang="en-IN" sz="21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>
                          <a:solidFill>
                            <a:schemeClr val="bg1"/>
                          </a:solidFill>
                          <a:effectLst/>
                        </a:rPr>
                        <a:t>Lat.</a:t>
                      </a:r>
                      <a:endParaRPr lang="en-IN" sz="21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Long.</a:t>
                      </a:r>
                      <a:endParaRPr lang="en-IN" sz="21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283077"/>
                  </a:ext>
                </a:extLst>
              </a:tr>
              <a:tr h="75213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>
                          <a:effectLst/>
                        </a:rPr>
                        <a:t>VI LTE Band Handover</a:t>
                      </a:r>
                      <a:endParaRPr lang="en-IN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>
                          <a:effectLst/>
                        </a:rPr>
                        <a:t>VI</a:t>
                      </a:r>
                      <a:endParaRPr lang="en-IN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 dirty="0">
                          <a:effectLst/>
                        </a:rPr>
                        <a:t>TDD&gt;&gt;FDD&gt;&gt;TDD</a:t>
                      </a:r>
                      <a:endParaRPr lang="en-IN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 dirty="0">
                          <a:effectLst/>
                        </a:rPr>
                        <a:t>76.764113 </a:t>
                      </a:r>
                      <a:endParaRPr lang="en-IN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 dirty="0">
                          <a:effectLst/>
                        </a:rPr>
                        <a:t>8.416126</a:t>
                      </a:r>
                      <a:endParaRPr lang="en-IN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13965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3777E41-8C55-F546-9B80-B0760A9C7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221" y="1435015"/>
            <a:ext cx="4222703" cy="515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65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0A3F2-AB48-99C8-8D3C-E23FD9B96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VI LTE 2CA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3BE26CF-2FAF-C888-AB81-DB1963D38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325111"/>
              </p:ext>
            </p:extLst>
          </p:nvPr>
        </p:nvGraphicFramePr>
        <p:xfrm>
          <a:off x="4156021" y="224904"/>
          <a:ext cx="7945186" cy="1253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3298">
                  <a:extLst>
                    <a:ext uri="{9D8B030D-6E8A-4147-A177-3AD203B41FA5}">
                      <a16:colId xmlns:a16="http://schemas.microsoft.com/office/drawing/2014/main" val="2006648814"/>
                    </a:ext>
                  </a:extLst>
                </a:gridCol>
                <a:gridCol w="1303507">
                  <a:extLst>
                    <a:ext uri="{9D8B030D-6E8A-4147-A177-3AD203B41FA5}">
                      <a16:colId xmlns:a16="http://schemas.microsoft.com/office/drawing/2014/main" val="2199236828"/>
                    </a:ext>
                  </a:extLst>
                </a:gridCol>
                <a:gridCol w="1692612">
                  <a:extLst>
                    <a:ext uri="{9D8B030D-6E8A-4147-A177-3AD203B41FA5}">
                      <a16:colId xmlns:a16="http://schemas.microsoft.com/office/drawing/2014/main" val="635219832"/>
                    </a:ext>
                  </a:extLst>
                </a:gridCol>
                <a:gridCol w="1595336">
                  <a:extLst>
                    <a:ext uri="{9D8B030D-6E8A-4147-A177-3AD203B41FA5}">
                      <a16:colId xmlns:a16="http://schemas.microsoft.com/office/drawing/2014/main" val="1060399773"/>
                    </a:ext>
                  </a:extLst>
                </a:gridCol>
                <a:gridCol w="1770433">
                  <a:extLst>
                    <a:ext uri="{9D8B030D-6E8A-4147-A177-3AD203B41FA5}">
                      <a16:colId xmlns:a16="http://schemas.microsoft.com/office/drawing/2014/main" val="1856969655"/>
                    </a:ext>
                  </a:extLst>
                </a:gridCol>
              </a:tblGrid>
              <a:tr h="44913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4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4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solidFill>
                            <a:schemeClr val="bg1"/>
                          </a:solidFill>
                          <a:effectLst/>
                        </a:rPr>
                        <a:t>Technology</a:t>
                      </a:r>
                      <a:endParaRPr lang="en-IN" sz="24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solidFill>
                            <a:schemeClr val="bg1"/>
                          </a:solidFill>
                          <a:effectLst/>
                        </a:rPr>
                        <a:t>Lat.</a:t>
                      </a:r>
                      <a:endParaRPr lang="en-IN" sz="24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Long.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92379"/>
                  </a:ext>
                </a:extLst>
              </a:tr>
              <a:tr h="80456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VI LTE CA Location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VI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B3+B8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76.937821 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8.513316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51383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C04D55A-B05A-82D5-0A5A-F1BBD66AA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196" y="1650914"/>
            <a:ext cx="3590362" cy="485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86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Handshake">
            <a:extLst>
              <a:ext uri="{FF2B5EF4-FFF2-40B4-BE49-F238E27FC236}">
                <a16:creationId xmlns:a16="http://schemas.microsoft.com/office/drawing/2014/main" id="{0EA33617-A2A0-9C08-55D2-337F9F554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1FE88-4D9D-B61C-C747-10DDF46F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061" y="762538"/>
            <a:ext cx="5649349" cy="31998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8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0BDE50-972D-1B93-F06F-26047CB03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JIO 5G Good Coverage Location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BF84D9-C515-D7C3-1D7A-111B41EC16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000281"/>
              </p:ext>
            </p:extLst>
          </p:nvPr>
        </p:nvGraphicFramePr>
        <p:xfrm>
          <a:off x="4369778" y="253861"/>
          <a:ext cx="7235744" cy="1652416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</a:tblPr>
              <a:tblGrid>
                <a:gridCol w="1730884">
                  <a:extLst>
                    <a:ext uri="{9D8B030D-6E8A-4147-A177-3AD203B41FA5}">
                      <a16:colId xmlns:a16="http://schemas.microsoft.com/office/drawing/2014/main" val="1406230269"/>
                    </a:ext>
                  </a:extLst>
                </a:gridCol>
                <a:gridCol w="1281937">
                  <a:extLst>
                    <a:ext uri="{9D8B030D-6E8A-4147-A177-3AD203B41FA5}">
                      <a16:colId xmlns:a16="http://schemas.microsoft.com/office/drawing/2014/main" val="3425046079"/>
                    </a:ext>
                  </a:extLst>
                </a:gridCol>
                <a:gridCol w="1534979">
                  <a:extLst>
                    <a:ext uri="{9D8B030D-6E8A-4147-A177-3AD203B41FA5}">
                      <a16:colId xmlns:a16="http://schemas.microsoft.com/office/drawing/2014/main" val="1153520377"/>
                    </a:ext>
                  </a:extLst>
                </a:gridCol>
                <a:gridCol w="1343972">
                  <a:extLst>
                    <a:ext uri="{9D8B030D-6E8A-4147-A177-3AD203B41FA5}">
                      <a16:colId xmlns:a16="http://schemas.microsoft.com/office/drawing/2014/main" val="3331697653"/>
                    </a:ext>
                  </a:extLst>
                </a:gridCol>
                <a:gridCol w="1343972">
                  <a:extLst>
                    <a:ext uri="{9D8B030D-6E8A-4147-A177-3AD203B41FA5}">
                      <a16:colId xmlns:a16="http://schemas.microsoft.com/office/drawing/2014/main" val="3819190537"/>
                    </a:ext>
                  </a:extLst>
                </a:gridCol>
              </a:tblGrid>
              <a:tr h="46438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Operator</a:t>
                      </a: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</a:t>
                      </a: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Lat.</a:t>
                      </a: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Long.</a:t>
                      </a: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946856"/>
                  </a:ext>
                </a:extLst>
              </a:tr>
              <a:tr h="96551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5G SA Throughput Location</a:t>
                      </a:r>
                      <a:endParaRPr lang="en-IN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JIO</a:t>
                      </a:r>
                      <a:endParaRPr lang="en-IN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N78</a:t>
                      </a:r>
                      <a:endParaRPr lang="en-IN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76.936711</a:t>
                      </a:r>
                      <a:endParaRPr lang="en-IN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8.523030</a:t>
                      </a:r>
                      <a:endParaRPr lang="en-IN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04450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2204D41-1D68-B448-A4B6-777B79F8B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02" y="2052084"/>
            <a:ext cx="3846917" cy="469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6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FFD25-FA26-CFE5-1139-119DF72F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3100" dirty="0">
                <a:solidFill>
                  <a:srgbClr val="FFFFFF"/>
                </a:solidFill>
              </a:rPr>
              <a:t>JIO 5G SA N28 Location</a:t>
            </a:r>
            <a:endParaRPr lang="en-IN" sz="31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A55213-9D1A-3905-FFE6-26B250DA6C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575402"/>
              </p:ext>
            </p:extLst>
          </p:nvPr>
        </p:nvGraphicFramePr>
        <p:xfrm>
          <a:off x="4504548" y="323964"/>
          <a:ext cx="6869744" cy="14370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0649">
                  <a:extLst>
                    <a:ext uri="{9D8B030D-6E8A-4147-A177-3AD203B41FA5}">
                      <a16:colId xmlns:a16="http://schemas.microsoft.com/office/drawing/2014/main" val="1756674531"/>
                    </a:ext>
                  </a:extLst>
                </a:gridCol>
                <a:gridCol w="1053507">
                  <a:extLst>
                    <a:ext uri="{9D8B030D-6E8A-4147-A177-3AD203B41FA5}">
                      <a16:colId xmlns:a16="http://schemas.microsoft.com/office/drawing/2014/main" val="1606268914"/>
                    </a:ext>
                  </a:extLst>
                </a:gridCol>
                <a:gridCol w="1038217">
                  <a:extLst>
                    <a:ext uri="{9D8B030D-6E8A-4147-A177-3AD203B41FA5}">
                      <a16:colId xmlns:a16="http://schemas.microsoft.com/office/drawing/2014/main" val="3179728418"/>
                    </a:ext>
                  </a:extLst>
                </a:gridCol>
                <a:gridCol w="1360967">
                  <a:extLst>
                    <a:ext uri="{9D8B030D-6E8A-4147-A177-3AD203B41FA5}">
                      <a16:colId xmlns:a16="http://schemas.microsoft.com/office/drawing/2014/main" val="3032850304"/>
                    </a:ext>
                  </a:extLst>
                </a:gridCol>
                <a:gridCol w="1156404">
                  <a:extLst>
                    <a:ext uri="{9D8B030D-6E8A-4147-A177-3AD203B41FA5}">
                      <a16:colId xmlns:a16="http://schemas.microsoft.com/office/drawing/2014/main" val="238532917"/>
                    </a:ext>
                  </a:extLst>
                </a:gridCol>
              </a:tblGrid>
              <a:tr h="90042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Discerption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591734"/>
                  </a:ext>
                </a:extLst>
              </a:tr>
              <a:tr h="48022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5G SA N28 Location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JIO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76.919618</a:t>
                      </a:r>
                      <a:endParaRPr lang="en-IN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8.489311</a:t>
                      </a:r>
                      <a:endParaRPr lang="en-IN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27983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E448211-03E8-A635-C5FA-EC5E21627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200" y="1875740"/>
            <a:ext cx="4505954" cy="486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5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FE710-6AC9-A0C7-8032-D37D6977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JIO 5G to 4G Handover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2C75B0-9A8F-221A-4CE0-57C5A726F3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333613"/>
              </p:ext>
            </p:extLst>
          </p:nvPr>
        </p:nvGraphicFramePr>
        <p:xfrm>
          <a:off x="4207468" y="211289"/>
          <a:ext cx="7434635" cy="1473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558">
                  <a:extLst>
                    <a:ext uri="{9D8B030D-6E8A-4147-A177-3AD203B41FA5}">
                      <a16:colId xmlns:a16="http://schemas.microsoft.com/office/drawing/2014/main" val="679846051"/>
                    </a:ext>
                  </a:extLst>
                </a:gridCol>
                <a:gridCol w="1249043">
                  <a:extLst>
                    <a:ext uri="{9D8B030D-6E8A-4147-A177-3AD203B41FA5}">
                      <a16:colId xmlns:a16="http://schemas.microsoft.com/office/drawing/2014/main" val="2801343481"/>
                    </a:ext>
                  </a:extLst>
                </a:gridCol>
                <a:gridCol w="1878382">
                  <a:extLst>
                    <a:ext uri="{9D8B030D-6E8A-4147-A177-3AD203B41FA5}">
                      <a16:colId xmlns:a16="http://schemas.microsoft.com/office/drawing/2014/main" val="1758552999"/>
                    </a:ext>
                  </a:extLst>
                </a:gridCol>
                <a:gridCol w="1459826">
                  <a:extLst>
                    <a:ext uri="{9D8B030D-6E8A-4147-A177-3AD203B41FA5}">
                      <a16:colId xmlns:a16="http://schemas.microsoft.com/office/drawing/2014/main" val="253851666"/>
                    </a:ext>
                  </a:extLst>
                </a:gridCol>
                <a:gridCol w="1459826">
                  <a:extLst>
                    <a:ext uri="{9D8B030D-6E8A-4147-A177-3AD203B41FA5}">
                      <a16:colId xmlns:a16="http://schemas.microsoft.com/office/drawing/2014/main" val="3262351694"/>
                    </a:ext>
                  </a:extLst>
                </a:gridCol>
              </a:tblGrid>
              <a:tr h="52265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Discerption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>
                          <a:effectLst/>
                        </a:rPr>
                        <a:t>Operator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Technology/</a:t>
                      </a:r>
                      <a:br>
                        <a:rPr lang="en-IN" sz="1900" u="none" strike="noStrike" dirty="0">
                          <a:effectLst/>
                        </a:rPr>
                      </a:br>
                      <a:r>
                        <a:rPr lang="en-IN" sz="1900" u="none" strike="noStrike" dirty="0">
                          <a:effectLst/>
                        </a:rPr>
                        <a:t>Band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Lat.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Long.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900860"/>
                  </a:ext>
                </a:extLst>
              </a:tr>
              <a:tr h="8214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effectLst/>
                        </a:rPr>
                        <a:t>5G to 4G Handover Location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JIO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5G&gt;&gt;4G&gt;&gt;5G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76.93789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8.51342</a:t>
                      </a: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5497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ACA1C69-B233-9C19-754A-42B9983CF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468" y="1902599"/>
            <a:ext cx="3810532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4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328A85-F30E-5033-451E-0D2485588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JIO LTE 2CA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73026B-4D7F-7AA6-1D63-972C9CB32A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745570"/>
              </p:ext>
            </p:extLst>
          </p:nvPr>
        </p:nvGraphicFramePr>
        <p:xfrm>
          <a:off x="4409752" y="191255"/>
          <a:ext cx="6666836" cy="1047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235">
                  <a:extLst>
                    <a:ext uri="{9D8B030D-6E8A-4147-A177-3AD203B41FA5}">
                      <a16:colId xmlns:a16="http://schemas.microsoft.com/office/drawing/2014/main" val="772827832"/>
                    </a:ext>
                  </a:extLst>
                </a:gridCol>
                <a:gridCol w="1166837">
                  <a:extLst>
                    <a:ext uri="{9D8B030D-6E8A-4147-A177-3AD203B41FA5}">
                      <a16:colId xmlns:a16="http://schemas.microsoft.com/office/drawing/2014/main" val="784358450"/>
                    </a:ext>
                  </a:extLst>
                </a:gridCol>
                <a:gridCol w="1476268">
                  <a:extLst>
                    <a:ext uri="{9D8B030D-6E8A-4147-A177-3AD203B41FA5}">
                      <a16:colId xmlns:a16="http://schemas.microsoft.com/office/drawing/2014/main" val="262943964"/>
                    </a:ext>
                  </a:extLst>
                </a:gridCol>
                <a:gridCol w="1363748">
                  <a:extLst>
                    <a:ext uri="{9D8B030D-6E8A-4147-A177-3AD203B41FA5}">
                      <a16:colId xmlns:a16="http://schemas.microsoft.com/office/drawing/2014/main" val="49238466"/>
                    </a:ext>
                  </a:extLst>
                </a:gridCol>
                <a:gridCol w="1363748">
                  <a:extLst>
                    <a:ext uri="{9D8B030D-6E8A-4147-A177-3AD203B41FA5}">
                      <a16:colId xmlns:a16="http://schemas.microsoft.com/office/drawing/2014/main" val="2172670045"/>
                    </a:ext>
                  </a:extLst>
                </a:gridCol>
              </a:tblGrid>
              <a:tr h="37536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>
                          <a:effectLst/>
                        </a:rPr>
                        <a:t>Discrption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>
                          <a:effectLst/>
                        </a:rPr>
                        <a:t>Operator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Band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Lat.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Long.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366040"/>
                  </a:ext>
                </a:extLst>
              </a:tr>
              <a:tr h="67242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LTE CA Location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>
                          <a:effectLst/>
                        </a:rPr>
                        <a:t>JIO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>
                          <a:effectLst/>
                        </a:rPr>
                        <a:t>B40+B40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76.907358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8.49548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10274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2D02959-7F73-1810-2B13-DEC0641A9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302" y="1339702"/>
            <a:ext cx="4534533" cy="51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5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B8B6B5-EB58-B7D5-11E2-90DB4AE6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Airtel 5G good coverage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94C3E5-DAA4-46DB-A7EA-807E2D3E4B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267752"/>
              </p:ext>
            </p:extLst>
          </p:nvPr>
        </p:nvGraphicFramePr>
        <p:xfrm>
          <a:off x="4505002" y="330257"/>
          <a:ext cx="7115497" cy="1321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468">
                  <a:extLst>
                    <a:ext uri="{9D8B030D-6E8A-4147-A177-3AD203B41FA5}">
                      <a16:colId xmlns:a16="http://schemas.microsoft.com/office/drawing/2014/main" val="2461660371"/>
                    </a:ext>
                  </a:extLst>
                </a:gridCol>
                <a:gridCol w="1245362">
                  <a:extLst>
                    <a:ext uri="{9D8B030D-6E8A-4147-A177-3AD203B41FA5}">
                      <a16:colId xmlns:a16="http://schemas.microsoft.com/office/drawing/2014/main" val="708824391"/>
                    </a:ext>
                  </a:extLst>
                </a:gridCol>
                <a:gridCol w="1575617">
                  <a:extLst>
                    <a:ext uri="{9D8B030D-6E8A-4147-A177-3AD203B41FA5}">
                      <a16:colId xmlns:a16="http://schemas.microsoft.com/office/drawing/2014/main" val="2778907211"/>
                    </a:ext>
                  </a:extLst>
                </a:gridCol>
                <a:gridCol w="1455525">
                  <a:extLst>
                    <a:ext uri="{9D8B030D-6E8A-4147-A177-3AD203B41FA5}">
                      <a16:colId xmlns:a16="http://schemas.microsoft.com/office/drawing/2014/main" val="3236248837"/>
                    </a:ext>
                  </a:extLst>
                </a:gridCol>
                <a:gridCol w="1455525">
                  <a:extLst>
                    <a:ext uri="{9D8B030D-6E8A-4147-A177-3AD203B41FA5}">
                      <a16:colId xmlns:a16="http://schemas.microsoft.com/office/drawing/2014/main" val="196148092"/>
                    </a:ext>
                  </a:extLst>
                </a:gridCol>
              </a:tblGrid>
              <a:tr h="43970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 err="1">
                          <a:effectLst/>
                        </a:rPr>
                        <a:t>Discrption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>
                          <a:effectLst/>
                        </a:rPr>
                        <a:t>Operator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Band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Lat.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Long.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715561"/>
                  </a:ext>
                </a:extLst>
              </a:tr>
              <a:tr h="43970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5G SA Throughput Location</a:t>
                      </a:r>
                      <a:endParaRPr lang="en-IN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</a:t>
                      </a:r>
                      <a:r>
                        <a:rPr lang="en-IN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irtel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N78+B3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76.7938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8.5089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9125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6A3E508-93F3-4A42-12BD-139833424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646" y="1982404"/>
            <a:ext cx="4037839" cy="48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9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92B07-8C20-D3A3-F934-C6401D308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Airtel ENDC Combination</a:t>
            </a:r>
            <a:endParaRPr lang="en-IN" sz="400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1EDEF0-EA35-F7A1-F176-DE2CD21DB6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792618"/>
              </p:ext>
            </p:extLst>
          </p:nvPr>
        </p:nvGraphicFramePr>
        <p:xfrm>
          <a:off x="4098579" y="160023"/>
          <a:ext cx="8012357" cy="22001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2025">
                  <a:extLst>
                    <a:ext uri="{9D8B030D-6E8A-4147-A177-3AD203B41FA5}">
                      <a16:colId xmlns:a16="http://schemas.microsoft.com/office/drawing/2014/main" val="4212815907"/>
                    </a:ext>
                  </a:extLst>
                </a:gridCol>
                <a:gridCol w="1293779">
                  <a:extLst>
                    <a:ext uri="{9D8B030D-6E8A-4147-A177-3AD203B41FA5}">
                      <a16:colId xmlns:a16="http://schemas.microsoft.com/office/drawing/2014/main" val="3409170769"/>
                    </a:ext>
                  </a:extLst>
                </a:gridCol>
                <a:gridCol w="1624519">
                  <a:extLst>
                    <a:ext uri="{9D8B030D-6E8A-4147-A177-3AD203B41FA5}">
                      <a16:colId xmlns:a16="http://schemas.microsoft.com/office/drawing/2014/main" val="2667995177"/>
                    </a:ext>
                  </a:extLst>
                </a:gridCol>
                <a:gridCol w="1488332">
                  <a:extLst>
                    <a:ext uri="{9D8B030D-6E8A-4147-A177-3AD203B41FA5}">
                      <a16:colId xmlns:a16="http://schemas.microsoft.com/office/drawing/2014/main" val="4178650000"/>
                    </a:ext>
                  </a:extLst>
                </a:gridCol>
                <a:gridCol w="1653702">
                  <a:extLst>
                    <a:ext uri="{9D8B030D-6E8A-4147-A177-3AD203B41FA5}">
                      <a16:colId xmlns:a16="http://schemas.microsoft.com/office/drawing/2014/main" val="4084075801"/>
                    </a:ext>
                  </a:extLst>
                </a:gridCol>
              </a:tblGrid>
              <a:tr h="54328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Lat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494085"/>
                  </a:ext>
                </a:extLst>
              </a:tr>
              <a:tr h="1757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Airtel ENDC Combination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Airtel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N78+B1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76.794489 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8.515966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394328"/>
                  </a:ext>
                </a:extLst>
              </a:tr>
              <a:tr h="54328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N78+B3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76.7938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8.5089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84898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C38E998-355B-7B7F-E00F-86C4F4E3D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733" y="2881423"/>
            <a:ext cx="4166457" cy="39198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ABFE1B-E0C4-5745-478E-8670902F5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088" y="2881423"/>
            <a:ext cx="3445205" cy="380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DBBC1-1B47-8155-85D1-A0FDD373C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Airtel 5G to 4G Handover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B14CC7-3D33-D513-39BD-E608815055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579837"/>
              </p:ext>
            </p:extLst>
          </p:nvPr>
        </p:nvGraphicFramePr>
        <p:xfrm>
          <a:off x="4105780" y="216972"/>
          <a:ext cx="8018253" cy="1495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9929">
                  <a:extLst>
                    <a:ext uri="{9D8B030D-6E8A-4147-A177-3AD203B41FA5}">
                      <a16:colId xmlns:a16="http://schemas.microsoft.com/office/drawing/2014/main" val="3075518944"/>
                    </a:ext>
                  </a:extLst>
                </a:gridCol>
                <a:gridCol w="1262930">
                  <a:extLst>
                    <a:ext uri="{9D8B030D-6E8A-4147-A177-3AD203B41FA5}">
                      <a16:colId xmlns:a16="http://schemas.microsoft.com/office/drawing/2014/main" val="683534263"/>
                    </a:ext>
                  </a:extLst>
                </a:gridCol>
                <a:gridCol w="1875934">
                  <a:extLst>
                    <a:ext uri="{9D8B030D-6E8A-4147-A177-3AD203B41FA5}">
                      <a16:colId xmlns:a16="http://schemas.microsoft.com/office/drawing/2014/main" val="1719178521"/>
                    </a:ext>
                  </a:extLst>
                </a:gridCol>
                <a:gridCol w="1461155">
                  <a:extLst>
                    <a:ext uri="{9D8B030D-6E8A-4147-A177-3AD203B41FA5}">
                      <a16:colId xmlns:a16="http://schemas.microsoft.com/office/drawing/2014/main" val="3312305517"/>
                    </a:ext>
                  </a:extLst>
                </a:gridCol>
                <a:gridCol w="1528305">
                  <a:extLst>
                    <a:ext uri="{9D8B030D-6E8A-4147-A177-3AD203B41FA5}">
                      <a16:colId xmlns:a16="http://schemas.microsoft.com/office/drawing/2014/main" val="251953193"/>
                    </a:ext>
                  </a:extLst>
                </a:gridCol>
              </a:tblGrid>
              <a:tr h="32801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Technology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Lat.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Long.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897369"/>
                  </a:ext>
                </a:extLst>
              </a:tr>
              <a:tr h="955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5G to 4G Handover Location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Airtel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5G&gt;&gt;4G&gt;&gt;5G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76.644407 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8.423993 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28988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1207092-C9D9-4F77-37EA-E77E0B048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753" y="2068336"/>
            <a:ext cx="4282119" cy="433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69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AF1063-169C-09E5-CAA2-A4D735A9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Airtel LTE BAND Handover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0D822C-1FD7-21BB-B268-A672A45478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555258"/>
              </p:ext>
            </p:extLst>
          </p:nvPr>
        </p:nvGraphicFramePr>
        <p:xfrm>
          <a:off x="4288221" y="185269"/>
          <a:ext cx="7803260" cy="1371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9736">
                  <a:extLst>
                    <a:ext uri="{9D8B030D-6E8A-4147-A177-3AD203B41FA5}">
                      <a16:colId xmlns:a16="http://schemas.microsoft.com/office/drawing/2014/main" val="2418069167"/>
                    </a:ext>
                  </a:extLst>
                </a:gridCol>
                <a:gridCol w="1118681">
                  <a:extLst>
                    <a:ext uri="{9D8B030D-6E8A-4147-A177-3AD203B41FA5}">
                      <a16:colId xmlns:a16="http://schemas.microsoft.com/office/drawing/2014/main" val="1908994397"/>
                    </a:ext>
                  </a:extLst>
                </a:gridCol>
                <a:gridCol w="2217907">
                  <a:extLst>
                    <a:ext uri="{9D8B030D-6E8A-4147-A177-3AD203B41FA5}">
                      <a16:colId xmlns:a16="http://schemas.microsoft.com/office/drawing/2014/main" val="1955637147"/>
                    </a:ext>
                  </a:extLst>
                </a:gridCol>
                <a:gridCol w="1468876">
                  <a:extLst>
                    <a:ext uri="{9D8B030D-6E8A-4147-A177-3AD203B41FA5}">
                      <a16:colId xmlns:a16="http://schemas.microsoft.com/office/drawing/2014/main" val="511976865"/>
                    </a:ext>
                  </a:extLst>
                </a:gridCol>
                <a:gridCol w="1498060">
                  <a:extLst>
                    <a:ext uri="{9D8B030D-6E8A-4147-A177-3AD203B41FA5}">
                      <a16:colId xmlns:a16="http://schemas.microsoft.com/office/drawing/2014/main" val="2579213741"/>
                    </a:ext>
                  </a:extLst>
                </a:gridCol>
              </a:tblGrid>
              <a:tr h="34741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2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2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solidFill>
                            <a:schemeClr val="bg1"/>
                          </a:solidFill>
                          <a:effectLst/>
                        </a:rPr>
                        <a:t>Technology</a:t>
                      </a:r>
                      <a:endParaRPr lang="en-IN" sz="22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Lat.</a:t>
                      </a:r>
                      <a:endParaRPr lang="en-IN" sz="22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Long.</a:t>
                      </a:r>
                      <a:endParaRPr lang="en-IN" sz="22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240329"/>
                  </a:ext>
                </a:extLst>
              </a:tr>
              <a:tr h="89728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effectLst/>
                        </a:rPr>
                        <a:t>Airtel LTE Band Handover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effectLst/>
                        </a:rPr>
                        <a:t>Airtel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effectLst/>
                        </a:rPr>
                        <a:t>TDD&gt;&gt;FDD&gt;&gt;TDD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effectLst/>
                        </a:rPr>
                        <a:t>76.736544 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effectLst/>
                        </a:rPr>
                        <a:t>8.462064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62234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9CA4245-4AAA-CA58-9999-95FCF68A3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302" y="1741748"/>
            <a:ext cx="4865106" cy="448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1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341</Words>
  <Application>Microsoft Office PowerPoint</Application>
  <PresentationFormat>Widescreen</PresentationFormat>
  <Paragraphs>155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Aptos Narrow</vt:lpstr>
      <vt:lpstr>Arial</vt:lpstr>
      <vt:lpstr>Office Theme</vt:lpstr>
      <vt:lpstr>Trivandrum/ Kerala  Network Information</vt:lpstr>
      <vt:lpstr>JIO 5G Good Coverage Location</vt:lpstr>
      <vt:lpstr>JIO 5G SA N28 Location</vt:lpstr>
      <vt:lpstr>JIO 5G to 4G Handover Location</vt:lpstr>
      <vt:lpstr>JIO LTE 2CA Location</vt:lpstr>
      <vt:lpstr>Airtel 5G good coverage Location</vt:lpstr>
      <vt:lpstr>Airtel ENDC Combination</vt:lpstr>
      <vt:lpstr>Airtel 5G to 4G Handover Location</vt:lpstr>
      <vt:lpstr>Airtel LTE BAND Handover</vt:lpstr>
      <vt:lpstr>VI LTE BAND Handover</vt:lpstr>
      <vt:lpstr>VI LTE 2CA Location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Chandrashekhar Kumar</dc:creator>
  <cp:lastModifiedBy>Chandrashekhar Kumar</cp:lastModifiedBy>
  <cp:revision>14</cp:revision>
  <dcterms:created xsi:type="dcterms:W3CDTF">2024-08-07T10:47:46Z</dcterms:created>
  <dcterms:modified xsi:type="dcterms:W3CDTF">2024-08-20T11:37:05Z</dcterms:modified>
</cp:coreProperties>
</file>