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38"/>
  </p:notesMasterIdLst>
  <p:handoutMasterIdLst>
    <p:handoutMasterId r:id="rId39"/>
  </p:handoutMasterIdLst>
  <p:sldIdLst>
    <p:sldId id="343" r:id="rId2"/>
    <p:sldId id="456" r:id="rId3"/>
    <p:sldId id="448" r:id="rId4"/>
    <p:sldId id="465" r:id="rId5"/>
    <p:sldId id="555" r:id="rId6"/>
    <p:sldId id="556" r:id="rId7"/>
    <p:sldId id="543" r:id="rId8"/>
    <p:sldId id="547" r:id="rId9"/>
    <p:sldId id="488" r:id="rId10"/>
    <p:sldId id="536" r:id="rId11"/>
    <p:sldId id="549" r:id="rId12"/>
    <p:sldId id="550" r:id="rId13"/>
    <p:sldId id="542" r:id="rId14"/>
    <p:sldId id="551" r:id="rId15"/>
    <p:sldId id="426" r:id="rId16"/>
    <p:sldId id="531" r:id="rId17"/>
    <p:sldId id="552" r:id="rId18"/>
    <p:sldId id="539" r:id="rId19"/>
    <p:sldId id="540" r:id="rId20"/>
    <p:sldId id="541" r:id="rId21"/>
    <p:sldId id="553" r:id="rId22"/>
    <p:sldId id="529" r:id="rId23"/>
    <p:sldId id="554" r:id="rId24"/>
    <p:sldId id="557" r:id="rId25"/>
    <p:sldId id="458" r:id="rId26"/>
    <p:sldId id="454" r:id="rId27"/>
    <p:sldId id="558" r:id="rId28"/>
    <p:sldId id="460" r:id="rId29"/>
    <p:sldId id="462" r:id="rId30"/>
    <p:sldId id="467" r:id="rId31"/>
    <p:sldId id="559" r:id="rId32"/>
    <p:sldId id="530" r:id="rId33"/>
    <p:sldId id="560" r:id="rId34"/>
    <p:sldId id="523" r:id="rId35"/>
    <p:sldId id="561" r:id="rId36"/>
    <p:sldId id="423" r:id="rId3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533" autoAdjust="0"/>
  </p:normalViewPr>
  <p:slideViewPr>
    <p:cSldViewPr>
      <p:cViewPr varScale="1">
        <p:scale>
          <a:sx n="60" d="100"/>
          <a:sy n="60" d="100"/>
        </p:scale>
        <p:origin x="141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9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2/18/2026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2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1.bin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snl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6604C9-22CD-7D98-E4D0-C999F237F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5334000" cy="838200"/>
          </a:xfrm>
        </p:spPr>
        <p:txBody>
          <a:bodyPr/>
          <a:lstStyle/>
          <a:p>
            <a:pPr marL="109537" indent="0">
              <a:buNone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26.843333 &amp; Long. 80.942615 </a:t>
            </a:r>
            <a:br>
              <a:rPr lang="en-IN" sz="2000" dirty="0"/>
            </a:br>
            <a:br>
              <a:rPr lang="en-IN" sz="2000" dirty="0"/>
            </a:br>
            <a:endParaRPr lang="en-IN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850CF-80B8-C7AF-7E45-C3587A4E96B0}"/>
              </a:ext>
            </a:extLst>
          </p:cNvPr>
          <p:cNvSpPr txBox="1"/>
          <p:nvPr/>
        </p:nvSpPr>
        <p:spPr>
          <a:xfrm>
            <a:off x="263769" y="452735"/>
            <a:ext cx="480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JIO Near Cell NR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396C3-8E49-F4F4-1DF5-A32AB9692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69" y="1905000"/>
            <a:ext cx="8382000" cy="417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31388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NSA Airtel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A24A67-0FAD-5899-B2D5-70F007F9C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93808"/>
            <a:ext cx="8077200" cy="464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70530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5G SA </a:t>
            </a:r>
            <a:r>
              <a:rPr lang="en-I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Rjio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Loc: </a:t>
            </a:r>
            <a:r>
              <a:rPr lang="en-IN" sz="1600" b="1" dirty="0">
                <a:latin typeface="Calibri" panose="020F0502020204030204" pitchFamily="34" charset="0"/>
                <a:cs typeface="Calibri" panose="020F0502020204030204" pitchFamily="34" charset="0"/>
              </a:rPr>
              <a:t>T/G-6/6 DLF City Centre, Vibhuti Khand, Gomti Nagar, Lucknow, Uttar Pradesh 226010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4A0C2-A72C-7944-3BFB-7C4BF13B6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2600"/>
            <a:ext cx="5058481" cy="4144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B41A89-F398-7CC4-B801-A1117B49B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600199"/>
            <a:ext cx="3038899" cy="458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49320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19B3B-7449-43D3-53AD-2F1A22CA7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5" y="1066800"/>
            <a:ext cx="6553200" cy="1033462"/>
          </a:xfrm>
        </p:spPr>
        <p:txBody>
          <a:bodyPr/>
          <a:lstStyle/>
          <a:p>
            <a:pPr marL="109537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Lat. 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26.838160° N, Long 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.924061° 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 Near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BansMandi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Chauraha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E6A6CD-AE08-750A-2D63-DA7A5281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82" y="233362"/>
            <a:ext cx="4343400" cy="1143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 LTE Near Cell </a:t>
            </a:r>
            <a:endParaRPr lang="en-IN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3EC4F-4B66-7410-01CC-CA90B67BA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14601"/>
            <a:ext cx="8001000" cy="41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27359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7201"/>
            <a:ext cx="7467600" cy="83820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VI LTE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Loc: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Lat:</a:t>
            </a: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26.862659</a:t>
            </a:r>
            <a:b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Long.:81.024132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EC6DB9-58DE-A03B-EC65-370C2FCE8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4" y="1524001"/>
            <a:ext cx="4495800" cy="434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961909-D75F-C1D6-56CF-DA8BA785C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447801"/>
            <a:ext cx="449579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6284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8A25FE-A221-0319-36E5-32785E63DC1A}"/>
              </a:ext>
            </a:extLst>
          </p:cNvPr>
          <p:cNvSpPr txBox="1"/>
          <p:nvPr/>
        </p:nvSpPr>
        <p:spPr>
          <a:xfrm>
            <a:off x="228600" y="369556"/>
            <a:ext cx="4579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CA Jio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B24E58-B0E0-5BE9-4528-8501FD5BB3C9}"/>
              </a:ext>
            </a:extLst>
          </p:cNvPr>
          <p:cNvSpPr txBox="1"/>
          <p:nvPr/>
        </p:nvSpPr>
        <p:spPr>
          <a:xfrm>
            <a:off x="228600" y="826532"/>
            <a:ext cx="495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26.871075 &amp; Long. 81.014360 to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Vibhuti Khand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58210D-C3AB-0AC3-340C-34E0B1DB7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12610"/>
            <a:ext cx="8229600" cy="4095658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map with flags and text&#10;&#10;AI-generated content may be incorrect.">
            <a:extLst>
              <a:ext uri="{FF2B5EF4-FFF2-40B4-BE49-F238E27FC236}">
                <a16:creationId xmlns:a16="http://schemas.microsoft.com/office/drawing/2014/main" id="{4827337F-707B-016E-BDA2-50BFD5253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35" y="1219200"/>
            <a:ext cx="3606165" cy="3989070"/>
          </a:xfrm>
          <a:prstGeom prst="rect">
            <a:avLst/>
          </a:prstGeom>
        </p:spPr>
      </p:pic>
      <p:pic>
        <p:nvPicPr>
          <p:cNvPr id="6" name="Picture 5" descr="A map with a green line&#10;&#10;AI-generated content may be incorrect.">
            <a:extLst>
              <a:ext uri="{FF2B5EF4-FFF2-40B4-BE49-F238E27FC236}">
                <a16:creationId xmlns:a16="http://schemas.microsoft.com/office/drawing/2014/main" id="{75DBB350-C1B3-3BA0-4CA0-96C078C59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19200"/>
            <a:ext cx="3609340" cy="40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18/02/2026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0FE90D-E5AE-9785-9490-D2C971F1A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752600"/>
            <a:ext cx="77533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55954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1676400"/>
            <a:ext cx="2514599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VI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3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41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1609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-60dBm to -75dBm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4577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Near Cell screenshots of all band with Network INFO. 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3EBC6-B6DA-8B64-C718-DF40209C3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01298"/>
            <a:ext cx="389834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03430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1" y="1962150"/>
            <a:ext cx="3214688" cy="2000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VI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41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20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40140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-95dbm to 115dbm 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88682-4CB8-401B-8E56-6DA4F1B27CC2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Edge Cell screenshots of all band with Network INFO. Which includes 5G also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E0DE3-DCF9-C531-0EAE-493D04370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990600"/>
            <a:ext cx="368617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72179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Lucknow/India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793013"/>
              </p:ext>
            </p:extLst>
          </p:nvPr>
        </p:nvGraphicFramePr>
        <p:xfrm>
          <a:off x="0" y="1940737"/>
          <a:ext cx="8763000" cy="3182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5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95375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62196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Airtel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B1/B3/B8 &amp; TDD B40/N78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VoWiFi/VoLTE/4G/2G/5G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82928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 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B3/B5 &amp; TDD B40/N78/N28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VoWiFi/VoLTE/4G/5G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111817"/>
                  </a:ext>
                </a:extLst>
              </a:tr>
              <a:tr h="421671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B3/B8 &amp; TDD B41/N78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VoWiFi/VoLTE/4G/3G/2G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140015"/>
                  </a:ext>
                </a:extLst>
              </a:tr>
              <a:tr h="41464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Minor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FDD B1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Volte/4G/3G/2G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5272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( Mixed Mobility Area) screenshots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2AAAC9-D034-40FC-BC32-B028F35C9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0"/>
            <a:ext cx="3505200" cy="4366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063125-A687-44EA-0B83-787B49A31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2" y="1435234"/>
            <a:ext cx="3428998" cy="454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34276"/>
      </p:ext>
    </p:extLst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1" y="1676400"/>
            <a:ext cx="25146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40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1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38750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IN" sz="1600" b="1" dirty="0">
                <a:solidFill>
                  <a:srgbClr val="000000"/>
                </a:solidFill>
                <a:latin typeface="Calibri"/>
              </a:rPr>
              <a:t>-60dBm to -75dBm</a:t>
            </a:r>
            <a:endParaRPr lang="en-IN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4577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Near Cell screenshots of all band with Network INFO. 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CE345A-BF39-5855-F483-0B21CA317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168" y="718794"/>
            <a:ext cx="3481632" cy="5936403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1" y="1886129"/>
            <a:ext cx="2895600" cy="17714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Operator: JIO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Band: 40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 ID: 17</a:t>
            </a:r>
            <a:endParaRPr lang="en-IN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E-ARFCN : 38750</a:t>
            </a:r>
          </a:p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RSRP:</a:t>
            </a:r>
            <a:r>
              <a:rPr lang="en-IN" sz="16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-95dbm to 115dbm 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88682-4CB8-401B-8E56-6DA4F1B27CC2}"/>
              </a:ext>
            </a:extLst>
          </p:cNvPr>
          <p:cNvSpPr txBox="1"/>
          <p:nvPr/>
        </p:nvSpPr>
        <p:spPr>
          <a:xfrm>
            <a:off x="457200" y="685800"/>
            <a:ext cx="4577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Edge Cell screenshots of all band with Network INFO. 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F0A66-8F0C-A624-6164-C94E75596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336" y="816875"/>
            <a:ext cx="3500063" cy="568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2867"/>
      </p:ext>
    </p:extLst>
  </p:cSld>
  <p:clrMapOvr>
    <a:masterClrMapping/>
  </p:clrMapOvr>
  <p:transition>
    <p:whee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( Mixed Mobility Area) screenshots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3E34A-D138-6AD2-B0B2-97F75D7E2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81137"/>
            <a:ext cx="3124199" cy="4729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15FD67-FF25-1CD3-BCE8-7868E0296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699" y="1381137"/>
            <a:ext cx="3581400" cy="472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86221"/>
      </p:ext>
    </p:extLst>
  </p:cSld>
  <p:clrMapOvr>
    <a:masterClrMapping/>
  </p:clrMapOvr>
  <p:transition>
    <p:whee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74543" y="1032160"/>
          <a:ext cx="6068477" cy="783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657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456620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271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TDD/FDD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73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80.877508 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26.845856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09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0789" y="3815835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-55dbm to 7dbm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8212" y="2590800"/>
            <a:ext cx="169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Rajajipuram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    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FD4F18-E8E4-4CA7-ADE3-E738D9300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15792"/>
            <a:ext cx="2971800" cy="46316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580E27-C6EC-4D13-974E-656EC3986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175" y="1815793"/>
            <a:ext cx="2814638" cy="46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85778" y="962787"/>
          <a:ext cx="6629397" cy="649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972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997974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283109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2669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68245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80.875240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26.845190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90500"/>
            <a:ext cx="7924800" cy="4953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380850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CE2EA-87C1-4146-B15B-6A4DC9756322}"/>
              </a:ext>
            </a:extLst>
          </p:cNvPr>
          <p:cNvSpPr txBox="1"/>
          <p:nvPr/>
        </p:nvSpPr>
        <p:spPr>
          <a:xfrm>
            <a:off x="7288212" y="2590800"/>
            <a:ext cx="169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Rajajipuram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E49ADF-2AE5-4D4C-8474-D2B0FD828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826" y="1790700"/>
            <a:ext cx="3178774" cy="46811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36F51B-B74B-4CC3-8025-C84A0F392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53" y="1781323"/>
            <a:ext cx="3178774" cy="469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  <p:transition>
    <p:whee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Lucknow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6172200" y="4837906"/>
            <a:ext cx="3733800" cy="839787"/>
          </a:xfrm>
        </p:spPr>
        <p:txBody>
          <a:bodyPr/>
          <a:lstStyle/>
          <a:p>
            <a:pPr marL="109537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-75dbm to -100dbm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3058AB-7D88-4BC6-BE8E-0CD83B72D6B7}"/>
              </a:ext>
            </a:extLst>
          </p:cNvPr>
          <p:cNvSpPr/>
          <p:nvPr/>
        </p:nvSpPr>
        <p:spPr>
          <a:xfrm>
            <a:off x="6400800" y="2521615"/>
            <a:ext cx="1341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Rajajipuram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A4C61A-9630-49F7-80BE-96CFBA23A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399"/>
            <a:ext cx="3124200" cy="53203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E349D5-6A9D-477E-93DA-BE70835A4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900759"/>
            <a:ext cx="3214809" cy="53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inter Band HO (TDD-FDD) </a:t>
            </a:r>
          </a:p>
          <a:p>
            <a:endParaRPr lang="en-US" sz="2800" u="sng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120B9-F89B-475D-B818-ADF10A71998B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838200"/>
          <a:ext cx="6934200" cy="5068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6415">
                  <a:extLst>
                    <a:ext uri="{9D8B030D-6E8A-4147-A177-3AD203B41FA5}">
                      <a16:colId xmlns:a16="http://schemas.microsoft.com/office/drawing/2014/main" val="111763565"/>
                    </a:ext>
                  </a:extLst>
                </a:gridCol>
                <a:gridCol w="1622092">
                  <a:extLst>
                    <a:ext uri="{9D8B030D-6E8A-4147-A177-3AD203B41FA5}">
                      <a16:colId xmlns:a16="http://schemas.microsoft.com/office/drawing/2014/main" val="2190564191"/>
                    </a:ext>
                  </a:extLst>
                </a:gridCol>
                <a:gridCol w="1969733">
                  <a:extLst>
                    <a:ext uri="{9D8B030D-6E8A-4147-A177-3AD203B41FA5}">
                      <a16:colId xmlns:a16="http://schemas.microsoft.com/office/drawing/2014/main" val="688945570"/>
                    </a:ext>
                  </a:extLst>
                </a:gridCol>
                <a:gridCol w="1375960">
                  <a:extLst>
                    <a:ext uri="{9D8B030D-6E8A-4147-A177-3AD203B41FA5}">
                      <a16:colId xmlns:a16="http://schemas.microsoft.com/office/drawing/2014/main" val="379476116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Band Hand Over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Longitude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Latitude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RSRP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5070449"/>
                  </a:ext>
                </a:extLst>
              </a:tr>
              <a:tr h="1502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1 &amp; 3 &amp; 40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80.876774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 26.846281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-55 to 75 dBM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833222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7129118-C3FA-46E1-B93B-05E3AC23FE49}"/>
              </a:ext>
            </a:extLst>
          </p:cNvPr>
          <p:cNvSpPr/>
          <p:nvPr/>
        </p:nvSpPr>
        <p:spPr>
          <a:xfrm>
            <a:off x="3546050" y="62878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Rajajipuram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Talkatora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police station to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Meenabakery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Chauraha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 drive root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1A6799-EA39-4B21-9B09-4A84D97AB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2686050" cy="4838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7DDE59-8B83-49DF-87E7-6528BB521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807" y="1389797"/>
            <a:ext cx="2695575" cy="4876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7CA58E-9A35-496D-B6A2-D1E2C44B6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216" y="1389797"/>
            <a:ext cx="2667000" cy="487680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A5FDD06-6C42-41CA-A210-33605ABF43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228690" imgH="390708" progId="Excel.Sheet.12">
                  <p:embed/>
                </p:oleObj>
              </mc:Choice>
              <mc:Fallback>
                <p:oleObj name="Worksheet" r:id="rId5" imgW="1228690" imgH="390708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A5FDD06-6C42-41CA-A210-33605ABF43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41C4627-5F71-41C5-BC9E-0FCCB6F907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96057" y="31908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7" imgW="914400" imgH="771480" progId="Excel.Sheet.8">
                  <p:embed/>
                </p:oleObj>
              </mc:Choice>
              <mc:Fallback>
                <p:oleObj name="Worksheet" showAsIcon="1" r:id="rId7" imgW="914400" imgH="771480" progId="Excel.Sheet.8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41C4627-5F71-41C5-BC9E-0FCCB6F907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96057" y="31908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047991"/>
          <a:ext cx="6477000" cy="5522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36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189653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66091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85919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1140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71687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TDD/FDD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28052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80.876884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26.842779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2539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Near Cell (Reliance JIO)</a:t>
            </a:r>
            <a:endParaRPr lang="en-I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6778" y="3201769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DE76CC-1927-42DB-A07C-E2BF9EBB7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33025"/>
            <a:ext cx="2800350" cy="4600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2E92AC-2E1B-49AE-A363-A002BBC78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150" y="1637787"/>
            <a:ext cx="2781300" cy="45910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E04A34-865E-45FB-997E-85FEF55EA8B2}"/>
              </a:ext>
            </a:extLst>
          </p:cNvPr>
          <p:cNvSpPr txBox="1"/>
          <p:nvPr/>
        </p:nvSpPr>
        <p:spPr>
          <a:xfrm>
            <a:off x="7134873" y="2514600"/>
            <a:ext cx="169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Rajajipuram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/>
        </p:nvGraphicFramePr>
        <p:xfrm>
          <a:off x="462844" y="1102499"/>
          <a:ext cx="7039366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442912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80.875013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26.843415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38948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86599" y="4101967"/>
            <a:ext cx="1933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1F0F3-7697-4A26-8BA1-C0FB510B881A}"/>
              </a:ext>
            </a:extLst>
          </p:cNvPr>
          <p:cNvSpPr txBox="1"/>
          <p:nvPr/>
        </p:nvSpPr>
        <p:spPr>
          <a:xfrm>
            <a:off x="7304378" y="2971800"/>
            <a:ext cx="169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Rajajipuram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7AFCED-32E0-44E9-85C8-4B8DD9AEA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87392"/>
            <a:ext cx="2819400" cy="4629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D86B26-88B6-47E3-818A-9F40B907B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787392"/>
            <a:ext cx="280987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62000" y="1143000"/>
          <a:ext cx="7543800" cy="472439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http://www.airtel.com/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54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1800, 2100 MHz – FDD(Band 3 &amp; 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*121*2#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(4G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(FDD-TDD), JIO 4G</a:t>
            </a:r>
            <a:endParaRPr lang="en-IN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F2C7FA-88FE-4175-8C43-147CF2F25A1F}"/>
              </a:ext>
            </a:extLst>
          </p:cNvPr>
          <p:cNvGraphicFramePr>
            <a:graphicFrameLocks/>
          </p:cNvGraphicFramePr>
          <p:nvPr/>
        </p:nvGraphicFramePr>
        <p:xfrm>
          <a:off x="609600" y="892709"/>
          <a:ext cx="8026732" cy="586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3929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709947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654931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2357925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5410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Handover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7398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&amp; 5 &amp; 40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80.876603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4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26.840794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-60 to -90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99655494-A3CE-422B-A7D0-C7BA5280E227}"/>
              </a:ext>
            </a:extLst>
          </p:cNvPr>
          <p:cNvSpPr/>
          <p:nvPr/>
        </p:nvSpPr>
        <p:spPr>
          <a:xfrm>
            <a:off x="8907123" y="3190875"/>
            <a:ext cx="3325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Rajajipuram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F_block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market  to </a:t>
            </a:r>
          </a:p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Talkatota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police station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894D4B-D752-4016-8C19-802C9D12C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14704"/>
            <a:ext cx="2667000" cy="4886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E355B1-9593-48E9-AB3D-20677B8D9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643279"/>
            <a:ext cx="2686050" cy="4857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FF5FE7-C9C8-46FB-BE43-725FBBD501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332" y="1633753"/>
            <a:ext cx="2667000" cy="4848225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61C2800-77F1-45BB-9047-B9B6612CC0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2600" y="154782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71480" progId="Excel.Sheet.8">
                  <p:embed/>
                </p:oleObj>
              </mc:Choice>
              <mc:Fallback>
                <p:oleObj name="Worksheet" showAsIcon="1" r:id="rId5" imgW="914400" imgH="771480" progId="Excel.Sheet.8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61C2800-77F1-45BB-9047-B9B6612CC0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72600" y="154782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/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TDD/FDD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80.878863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26.846584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A11350E-D5B7-4088-876F-5A42ACDFC0D9}"/>
              </a:ext>
            </a:extLst>
          </p:cNvPr>
          <p:cNvSpPr txBox="1"/>
          <p:nvPr/>
        </p:nvSpPr>
        <p:spPr>
          <a:xfrm>
            <a:off x="6858001" y="2580461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Rajajipuram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    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97242-BB0E-4F19-B08E-AEA13DA7640A}"/>
              </a:ext>
            </a:extLst>
          </p:cNvPr>
          <p:cNvSpPr txBox="1"/>
          <p:nvPr/>
        </p:nvSpPr>
        <p:spPr>
          <a:xfrm>
            <a:off x="6866467" y="3810000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-60dbm to -75dbm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06AE1-8D6D-4A74-804F-3421FCC25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2895600" cy="45140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C59FEE-F8CD-408B-81F4-7AA948669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182" y="1927443"/>
            <a:ext cx="2705100" cy="44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Cell Edge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/>
        </p:nvGraphicFramePr>
        <p:xfrm>
          <a:off x="330532" y="967397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TDD/FDD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80.875232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26.847090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6858000" y="3681728"/>
            <a:ext cx="206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-105dbm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53F10-2155-4B10-AD10-172E6F50C882}"/>
              </a:ext>
            </a:extLst>
          </p:cNvPr>
          <p:cNvSpPr txBox="1"/>
          <p:nvPr/>
        </p:nvSpPr>
        <p:spPr>
          <a:xfrm>
            <a:off x="6858000" y="2580461"/>
            <a:ext cx="169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Rajajipuram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     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F85F4-C779-413A-BDE0-18F8EF04A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962711"/>
            <a:ext cx="2781300" cy="461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B5BC23-4A18-4525-9339-CAE523F4B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25637"/>
            <a:ext cx="295656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Vodafone: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334409-7006-43CB-B71F-6ADCF9F81AF1}"/>
              </a:ext>
            </a:extLst>
          </p:cNvPr>
          <p:cNvSpPr/>
          <p:nvPr/>
        </p:nvSpPr>
        <p:spPr>
          <a:xfrm>
            <a:off x="6400801" y="2133600"/>
            <a:ext cx="2278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Rajajipuram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032839-D7F9-44A5-B65F-328B25364726}"/>
              </a:ext>
            </a:extLst>
          </p:cNvPr>
          <p:cNvSpPr/>
          <p:nvPr/>
        </p:nvSpPr>
        <p:spPr>
          <a:xfrm>
            <a:off x="6553200" y="40792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-70dbm to -105dbm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F5FBEC-7D6C-487C-BA20-718686A24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99" y="1066799"/>
            <a:ext cx="2943225" cy="5516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F265AC-7F24-42B9-85FD-E15187041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1066800"/>
            <a:ext cx="2943225" cy="551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  <p:transition>
    <p:whee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28600" y="16442"/>
            <a:ext cx="8229600" cy="381000"/>
          </a:xfrm>
        </p:spPr>
        <p:txBody>
          <a:bodyPr>
            <a:normAutofit fontScale="90000"/>
          </a:bodyPr>
          <a:lstStyle/>
          <a:p>
            <a:br>
              <a:rPr lang="en-US" sz="2800" dirty="0"/>
            </a:br>
            <a:r>
              <a:rPr lang="en-US" sz="2800" dirty="0"/>
              <a:t>      VI Inter Band Handover (TDD/FDD)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4D619C-74EC-439F-8298-267BCE9B8B73}"/>
              </a:ext>
            </a:extLst>
          </p:cNvPr>
          <p:cNvGraphicFramePr>
            <a:graphicFrameLocks noGrp="1"/>
          </p:cNvGraphicFramePr>
          <p:nvPr/>
        </p:nvGraphicFramePr>
        <p:xfrm>
          <a:off x="266700" y="673449"/>
          <a:ext cx="6934200" cy="5068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6415">
                  <a:extLst>
                    <a:ext uri="{9D8B030D-6E8A-4147-A177-3AD203B41FA5}">
                      <a16:colId xmlns:a16="http://schemas.microsoft.com/office/drawing/2014/main" val="3954131192"/>
                    </a:ext>
                  </a:extLst>
                </a:gridCol>
                <a:gridCol w="1622092">
                  <a:extLst>
                    <a:ext uri="{9D8B030D-6E8A-4147-A177-3AD203B41FA5}">
                      <a16:colId xmlns:a16="http://schemas.microsoft.com/office/drawing/2014/main" val="2245264680"/>
                    </a:ext>
                  </a:extLst>
                </a:gridCol>
                <a:gridCol w="1969733">
                  <a:extLst>
                    <a:ext uri="{9D8B030D-6E8A-4147-A177-3AD203B41FA5}">
                      <a16:colId xmlns:a16="http://schemas.microsoft.com/office/drawing/2014/main" val="3098119153"/>
                    </a:ext>
                  </a:extLst>
                </a:gridCol>
                <a:gridCol w="1375960">
                  <a:extLst>
                    <a:ext uri="{9D8B030D-6E8A-4147-A177-3AD203B41FA5}">
                      <a16:colId xmlns:a16="http://schemas.microsoft.com/office/drawing/2014/main" val="37139091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Band Hand Over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Longitude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Latitude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RSRP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7594047"/>
                  </a:ext>
                </a:extLst>
              </a:tr>
              <a:tr h="1502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1 &amp; 3 &amp; 40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80.878865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 26.846556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-75 to 105 dBM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915017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9653B57-F329-4190-BB32-0C59F0634263}"/>
              </a:ext>
            </a:extLst>
          </p:cNvPr>
          <p:cNvSpPr/>
          <p:nvPr/>
        </p:nvSpPr>
        <p:spPr>
          <a:xfrm>
            <a:off x="7310438" y="2827875"/>
            <a:ext cx="19859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Rajajipuram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 to Charbagh </a:t>
            </a:r>
          </a:p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Drive rout for Band HO</a:t>
            </a:r>
          </a:p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FA6D53-3013-4B04-B4CA-A2BA618B95E6}"/>
              </a:ext>
            </a:extLst>
          </p:cNvPr>
          <p:cNvSpPr/>
          <p:nvPr/>
        </p:nvSpPr>
        <p:spPr>
          <a:xfrm>
            <a:off x="7624633" y="4114800"/>
            <a:ext cx="1519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-90dbm to -105dbm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1F2827-E8F1-424C-B1A4-DB6DA7094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202880"/>
            <a:ext cx="2419349" cy="55027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616A95-C794-4ECC-B576-06729201B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49" y="1202880"/>
            <a:ext cx="2366962" cy="55027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44159C1-E3A6-4013-AC83-AF1D63949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97432"/>
            <a:ext cx="2504648" cy="5476875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5FE42BA-FBD5-45BF-BF8A-5B48B72E40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9600" y="141288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71480" progId="Excel.Sheet.8">
                  <p:embed/>
                </p:oleObj>
              </mc:Choice>
              <mc:Fallback>
                <p:oleObj name="Worksheet" showAsIcon="1" r:id="rId5" imgW="914400" imgH="771480" progId="Excel.Sheet.8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5FE42BA-FBD5-45BF-BF8A-5B48B72E40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29600" y="141288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  <p:transition>
    <p:whee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162580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Drive root Tracking map :</a:t>
            </a:r>
            <a:endParaRPr lang="en-IN" u="sng" dirty="0">
              <a:solidFill>
                <a:srgbClr val="464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ahoma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DDE92-B4CF-471F-ABE6-1759CA420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23704"/>
            <a:ext cx="6733668" cy="61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6306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http://www.vi.com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www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Supported(4g to 2g/3g)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4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http://www.bsnl.com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www.bsnlnet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 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UTMS 2100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GSM900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*222#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586604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AIRTEL 5G Near Cell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65496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26.837320° N, </a:t>
            </a:r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r>
              <a:rPr lang="en-IN" sz="2000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.920566° E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Airtel 5G NSA network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679D29-5CE4-95F4-C3E0-672681196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83058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5DDB00-A1A3-A3F4-C5E9-7155C67005E1}"/>
              </a:ext>
            </a:extLst>
          </p:cNvPr>
          <p:cNvSpPr txBox="1"/>
          <p:nvPr/>
        </p:nvSpPr>
        <p:spPr>
          <a:xfrm>
            <a:off x="156411" y="757535"/>
            <a:ext cx="5531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Airtel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06BC1-98AD-A04D-4AF5-FA7AA2B1624C}"/>
              </a:ext>
            </a:extLst>
          </p:cNvPr>
          <p:cNvSpPr txBox="1"/>
          <p:nvPr/>
        </p:nvSpPr>
        <p:spPr>
          <a:xfrm>
            <a:off x="152400" y="1219200"/>
            <a:ext cx="533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26.850481 &amp; Long. 80.930796 to 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Kesar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ganj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–Band Handover 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FE900B-667E-328F-CBA8-459074FDF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" y="2482851"/>
            <a:ext cx="8382000" cy="422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1846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18/02/2026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NR to LTE Handover JIO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76201" y="937803"/>
            <a:ext cx="55004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Lat. 26.770726 &amp; Long. 80.878318 Location –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Near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Amausi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Metro Station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E82906-A8C4-A208-6259-1C8D0855E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300845"/>
            <a:ext cx="8153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1453</TotalTime>
  <Words>1058</Words>
  <Application>Microsoft Office PowerPoint</Application>
  <PresentationFormat>On-screen Show (4:3)</PresentationFormat>
  <Paragraphs>326</Paragraphs>
  <Slides>36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Worksheet</vt:lpstr>
      <vt:lpstr>MARQUIS TECHNOLOGIES  </vt:lpstr>
      <vt:lpstr>PowerPoint Presentation</vt:lpstr>
      <vt:lpstr>Operator Information 1</vt:lpstr>
      <vt:lpstr>Operator Information 2</vt:lpstr>
      <vt:lpstr>Operator Information 3</vt:lpstr>
      <vt:lpstr>Operator Information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 LTE Near Cell </vt:lpstr>
      <vt:lpstr>VI LTE   Loc:  Lat:26.862659 Long.:81.024132 </vt:lpstr>
      <vt:lpstr>PowerPoint Presentation</vt:lpstr>
      <vt:lpstr>DRIVE ROUTE </vt:lpstr>
      <vt:lpstr>PowerPoint Presentation</vt:lpstr>
      <vt:lpstr>PowerPoint Presentation</vt:lpstr>
      <vt:lpstr>PowerPoint Presentation</vt:lpstr>
      <vt:lpstr>( Mixed Mobility Area) screenshots </vt:lpstr>
      <vt:lpstr>PowerPoint Presentation</vt:lpstr>
      <vt:lpstr>PowerPoint Presentation</vt:lpstr>
      <vt:lpstr>( Mixed Mobility Area) screenshots </vt:lpstr>
      <vt:lpstr>Near Cell (Airtel)</vt:lpstr>
      <vt:lpstr>Edge Cell (Airtel)</vt:lpstr>
      <vt:lpstr>PowerPoint Presentation</vt:lpstr>
      <vt:lpstr>PowerPoint Presentation</vt:lpstr>
      <vt:lpstr>Near Cell (Reliance JIO)</vt:lpstr>
      <vt:lpstr>PowerPoint Presentation</vt:lpstr>
      <vt:lpstr>Inter Band Handover (FDD-TDD), JIO 4G</vt:lpstr>
      <vt:lpstr>Near Cell VI:  </vt:lpstr>
      <vt:lpstr>Cell Edge VI:  </vt:lpstr>
      <vt:lpstr>Mixed coverage area Vodafone:  </vt:lpstr>
      <vt:lpstr>       VI Inter Band Handover (TDD/FDD) </vt:lpstr>
      <vt:lpstr>PowerPoint Presentation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Arun  Kumar</cp:lastModifiedBy>
  <cp:revision>913</cp:revision>
  <dcterms:created xsi:type="dcterms:W3CDTF">2007-12-16T16:40:02Z</dcterms:created>
  <dcterms:modified xsi:type="dcterms:W3CDTF">2026-02-18T06:28:12Z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