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6"/>
  </p:notesMasterIdLst>
  <p:handoutMasterIdLst>
    <p:handoutMasterId r:id="rId27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552" r:id="rId12"/>
    <p:sldId id="460" r:id="rId13"/>
    <p:sldId id="462" r:id="rId14"/>
    <p:sldId id="464" r:id="rId15"/>
    <p:sldId id="467" r:id="rId16"/>
    <p:sldId id="551" r:id="rId17"/>
    <p:sldId id="529" r:id="rId18"/>
    <p:sldId id="530" r:id="rId19"/>
    <p:sldId id="531" r:id="rId20"/>
    <p:sldId id="523" r:id="rId21"/>
    <p:sldId id="553" r:id="rId22"/>
    <p:sldId id="550" r:id="rId23"/>
    <p:sldId id="554" r:id="rId24"/>
    <p:sldId id="423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792" autoAdjust="0"/>
  </p:normalViewPr>
  <p:slideViewPr>
    <p:cSldViewPr>
      <p:cViewPr varScale="1">
        <p:scale>
          <a:sx n="62" d="100"/>
          <a:sy n="62" d="100"/>
        </p:scale>
        <p:origin x="6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4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VI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en-US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Location : Indore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</a:t>
            </a:r>
          </a:p>
          <a:p>
            <a:endParaRPr lang="en-US" sz="28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B0ABF-D579-4D96-95A3-CFD529AE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4" y="1219200"/>
            <a:ext cx="2645634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E1F3A0-2461-4A62-A722-64737438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993" y="1219200"/>
            <a:ext cx="2637325" cy="4952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D9662D-AE97-4F08-B331-CAEDAE313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55" y="1219200"/>
            <a:ext cx="2627345" cy="4952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7E42D2-4D9D-4B44-91B7-3B9968A7DAAC}"/>
              </a:ext>
            </a:extLst>
          </p:cNvPr>
          <p:cNvSpPr txBox="1"/>
          <p:nvPr/>
        </p:nvSpPr>
        <p:spPr>
          <a:xfrm>
            <a:off x="685800" y="6314637"/>
            <a:ext cx="802260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 </a:t>
            </a:r>
          </a:p>
        </p:txBody>
      </p:sp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Airtel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1ED28-EFEC-41FA-BBB2-8BB2E68D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600199"/>
            <a:ext cx="7010399" cy="4191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2E976-C1A8-4C92-8DFB-CA8AE457D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676400"/>
            <a:ext cx="1838325" cy="14763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082641D-3B26-4F5E-8E7A-29A1834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64479"/>
              </p:ext>
            </p:extLst>
          </p:nvPr>
        </p:nvGraphicFramePr>
        <p:xfrm>
          <a:off x="7162800" y="3870396"/>
          <a:ext cx="1918719" cy="1692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0" y="3870396"/>
                        <a:ext cx="1918719" cy="1692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25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822371"/>
              </p:ext>
            </p:extLst>
          </p:nvPr>
        </p:nvGraphicFramePr>
        <p:xfrm>
          <a:off x="448099" y="760187"/>
          <a:ext cx="6477000" cy="518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080271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7169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598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75.889701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22.768935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31062"/>
            <a:ext cx="8153400" cy="533400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Near Cell (Reliance JIO)</a:t>
            </a:r>
            <a:endParaRPr lang="en-IN" sz="28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2246" y="1528179"/>
            <a:ext cx="2441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6987823" y="2416724"/>
            <a:ext cx="169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Sector- B,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Scheme No. 78,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Vijay Nagar,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52062-0E3D-4400-A3A3-DBF6B3A4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9" y="1508121"/>
            <a:ext cx="3025921" cy="4947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DEAE2-6C62-42A9-A04E-7CCBC72BD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325" y="1508121"/>
            <a:ext cx="3025921" cy="49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75558"/>
              </p:ext>
            </p:extLst>
          </p:nvPr>
        </p:nvGraphicFramePr>
        <p:xfrm>
          <a:off x="457200" y="89740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356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762137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75.890545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22.768839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38750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62712" y="1905000"/>
            <a:ext cx="25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7572D-9569-479A-8ADB-83798E584236}"/>
              </a:ext>
            </a:extLst>
          </p:cNvPr>
          <p:cNvSpPr txBox="1"/>
          <p:nvPr/>
        </p:nvSpPr>
        <p:spPr>
          <a:xfrm>
            <a:off x="5500511" y="2990671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Scheme No. 78,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Vijay Nagar,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1203B-707E-4A93-9A46-D5F7962E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2765363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84443-EB98-4AEA-AE2E-D40C6C78D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366" y="1752601"/>
            <a:ext cx="2816346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itchFamily="34" charset="0"/>
              </a:rPr>
              <a:t>Mixed Coverage Area for Reliance JIO</a:t>
            </a:r>
            <a:endParaRPr lang="en-IN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DBF21-7A70-4D38-9BC3-CA2E5C75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4" y="914400"/>
            <a:ext cx="3654176" cy="5577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6CC005-F8B3-4A30-AFA2-42AFD091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14400"/>
            <a:ext cx="3886200" cy="55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itchFamily="34" charset="0"/>
              </a:rPr>
              <a:t>Inter Band Handover (FDD-TDD) for JIO 4G</a:t>
            </a:r>
            <a:endParaRPr lang="en-IN" sz="2400" u="sng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74FB7-7A9E-461B-9D4D-E6EA6A2B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81865"/>
            <a:ext cx="2819400" cy="526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71B13-DA2F-4806-8438-8126C4D8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881865"/>
            <a:ext cx="2819400" cy="5265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ED285-9FDC-4D97-BE76-6DB5C72A9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022" y="881865"/>
            <a:ext cx="2819400" cy="5265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1E5B08-EA36-4666-BC25-7240A78808C8}"/>
              </a:ext>
            </a:extLst>
          </p:cNvPr>
          <p:cNvSpPr txBox="1"/>
          <p:nvPr/>
        </p:nvSpPr>
        <p:spPr>
          <a:xfrm>
            <a:off x="6858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 </a:t>
            </a:r>
            <a:r>
              <a:rPr lang="en-US" dirty="0"/>
              <a:t>   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5</a:t>
            </a:r>
            <a:r>
              <a:rPr lang="en-US" dirty="0"/>
              <a:t> 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91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Jio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4EE2F-89F9-4521-AFB2-1205D2EA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2133600"/>
            <a:ext cx="1838325" cy="16764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375252-891E-47C2-A9A3-7F3FECF05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539054"/>
              </p:ext>
            </p:extLst>
          </p:nvPr>
        </p:nvGraphicFramePr>
        <p:xfrm>
          <a:off x="7315200" y="908721"/>
          <a:ext cx="1460695" cy="128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597" imgH="806406" progId="Excel.Sheet.8">
                  <p:embed/>
                </p:oleObj>
              </mc:Choice>
              <mc:Fallback>
                <p:oleObj name="Worksheet" showAsIcon="1" r:id="rId3" imgW="914597" imgH="8064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908721"/>
                        <a:ext cx="1460695" cy="128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0E8977E-ACD1-46BB-8A8F-D4B8792FB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20" y="2132744"/>
            <a:ext cx="6791325" cy="1676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51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802" y="11706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619691"/>
              </p:ext>
            </p:extLst>
          </p:nvPr>
        </p:nvGraphicFramePr>
        <p:xfrm>
          <a:off x="381000" y="945113"/>
          <a:ext cx="6629400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75.900741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22.769069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8976C03-F4C6-4107-BA9C-809069336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1" y="1670408"/>
            <a:ext cx="2813693" cy="4730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9F691-6B96-45C4-98CC-B47E6669F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70409"/>
            <a:ext cx="2813693" cy="47303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74DD88-9968-414C-8498-AF5C87FDE298}"/>
              </a:ext>
            </a:extLst>
          </p:cNvPr>
          <p:cNvSpPr txBox="1"/>
          <p:nvPr/>
        </p:nvSpPr>
        <p:spPr>
          <a:xfrm>
            <a:off x="5572874" y="312859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Scheme No. 114,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Vijay Nagar,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DCC2A-BF9A-48C1-A769-A7121E151C73}"/>
              </a:ext>
            </a:extLst>
          </p:cNvPr>
          <p:cNvSpPr txBox="1"/>
          <p:nvPr/>
        </p:nvSpPr>
        <p:spPr>
          <a:xfrm>
            <a:off x="5334000" y="1788851"/>
            <a:ext cx="50548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90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Edge Cell for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609277"/>
              </p:ext>
            </p:extLst>
          </p:nvPr>
        </p:nvGraphicFramePr>
        <p:xfrm>
          <a:off x="330532" y="967397"/>
          <a:ext cx="6222668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9668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IN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75.889001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22.764726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32004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Scheme No. 78, </a:t>
            </a:r>
          </a:p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Vijay Nagar, Indore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01B0B-1278-4D6A-B46C-3BB8E3656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5" y="1676400"/>
            <a:ext cx="2790526" cy="4906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74E8A-316E-4FA3-9D52-EED21C6E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56" y="1676400"/>
            <a:ext cx="2808644" cy="49069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BB1639-568E-4D14-B581-AC110564172C}"/>
              </a:ext>
            </a:extLst>
          </p:cNvPr>
          <p:cNvSpPr txBox="1"/>
          <p:nvPr/>
        </p:nvSpPr>
        <p:spPr>
          <a:xfrm>
            <a:off x="5598132" y="1749202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for VI: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B80B7-B942-475F-88E6-EC04E055F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2804842" cy="5038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A9B61-5E8E-4CFB-A871-5A624CEA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05" y="1219200"/>
            <a:ext cx="3180870" cy="50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83585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3880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146292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3E36AF-3194-47CB-97E1-16B5D65B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43058"/>
              </p:ext>
            </p:extLst>
          </p:nvPr>
        </p:nvGraphicFramePr>
        <p:xfrm>
          <a:off x="269696" y="5142858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      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VI Band Handover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A47A8-F576-4CFD-B96B-0C190E1EE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8"/>
            <a:ext cx="2652712" cy="478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60B3BB-9917-4D6E-A77A-91B3285D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17638"/>
            <a:ext cx="2622322" cy="478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041605-6FA4-4FD9-96BB-152DC854F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579" y="1417638"/>
            <a:ext cx="2652712" cy="4801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C5D80-9CA1-4C28-A24D-AB8D16E20C42}"/>
              </a:ext>
            </a:extLst>
          </p:cNvPr>
          <p:cNvSpPr txBox="1"/>
          <p:nvPr/>
        </p:nvSpPr>
        <p:spPr>
          <a:xfrm>
            <a:off x="914400" y="6324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</a:t>
            </a:r>
            <a:r>
              <a:rPr lang="en-US" u="sng" dirty="0"/>
              <a:t>3</a:t>
            </a:r>
            <a:r>
              <a:rPr lang="en-US" dirty="0"/>
              <a:t>    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40</a:t>
            </a:r>
            <a:r>
              <a:rPr lang="en-US" dirty="0"/>
              <a:t>                     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 41 </a:t>
            </a:r>
          </a:p>
        </p:txBody>
      </p:sp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CEAB-EE8D-4554-9DF8-0C8A2E53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MATT Tool </a:t>
            </a:r>
            <a:r>
              <a:rPr lang="en-US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InterBand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Handover Results for VI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31FCC-FFF4-4800-8045-8A16E50C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752600"/>
            <a:ext cx="6696075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4AE55-5A88-46D9-8077-5BEDD886C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787703"/>
            <a:ext cx="19050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7EA6F7E-AE63-410E-AE34-4A96CC62B5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78989"/>
              </p:ext>
            </p:extLst>
          </p:nvPr>
        </p:nvGraphicFramePr>
        <p:xfrm>
          <a:off x="7042150" y="3962400"/>
          <a:ext cx="15113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597" imgH="806406" progId="Excel.Sheet.8">
                  <p:embed/>
                </p:oleObj>
              </mc:Choice>
              <mc:Fallback>
                <p:oleObj name="Worksheet" showAsIcon="1" r:id="rId4" imgW="914597" imgH="806406" progId="Excel.Shee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361D239-7002-4F03-9C3F-22687B0BC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42150" y="3962400"/>
                        <a:ext cx="15113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079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4800" y="0"/>
            <a:ext cx="7222588" cy="381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</a:t>
            </a:r>
            <a:r>
              <a:rPr 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G-net Tracker Drive Route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B02F4-D41C-4F58-A044-59E85483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3962400" cy="548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6B8EB-C1A4-407A-B228-C9BA35423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082" y="838200"/>
            <a:ext cx="396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3DC-6B18-4C42-B589-4ACEF1AA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672"/>
            <a:ext cx="7313612" cy="1143000"/>
          </a:xfrm>
        </p:spPr>
        <p:txBody>
          <a:bodyPr>
            <a:normAutofit/>
          </a:bodyPr>
          <a:lstStyle/>
          <a:p>
            <a:r>
              <a:rPr lang="en-US" sz="3600" u="sng" dirty="0"/>
              <a:t>Drive Route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4652F-F5FF-4554-BA46-52B4FA5C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94" y="1066800"/>
            <a:ext cx="7313612" cy="52649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220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994430"/>
              </p:ext>
            </p:extLst>
          </p:nvPr>
        </p:nvGraphicFramePr>
        <p:xfrm>
          <a:off x="762000" y="1143000"/>
          <a:ext cx="7543800" cy="546078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https://www.airtel.in/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3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 – FDD(Band 3)</a:t>
                      </a:r>
                    </a:p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2100 – FDD (Band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all services: *121#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  <a:p>
                      <a:pPr algn="ctr" rtl="0" fontAlgn="ctr"/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5235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70175"/>
              </p:ext>
            </p:extLst>
          </p:nvPr>
        </p:nvGraphicFramePr>
        <p:xfrm>
          <a:off x="762000" y="1066801"/>
          <a:ext cx="7696200" cy="506675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https://www.jio.com</a:t>
                      </a:r>
                      <a:endParaRPr lang="en-IN" sz="16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863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78956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Autofit/>
          </a:bodyPr>
          <a:lstStyle/>
          <a:p>
            <a:r>
              <a:rPr lang="en-IN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sz="3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29125"/>
              </p:ext>
            </p:extLst>
          </p:nvPr>
        </p:nvGraphicFramePr>
        <p:xfrm>
          <a:off x="762000" y="1066801"/>
          <a:ext cx="7696200" cy="5256701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Website: </a:t>
                      </a:r>
                      <a:r>
                        <a:rPr kumimoji="0" lang="en-US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https://www.myvi.in</a:t>
                      </a:r>
                      <a:endParaRPr kumimoji="0" lang="en-IN" sz="1600" u="none" strike="noStrike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b="1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kumimoji="0" lang="en-IN" sz="1600" u="none" strike="noStrike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internet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2500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880254"/>
                  </a:ext>
                </a:extLst>
              </a:tr>
              <a:tr h="633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MSISDN :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Recharge 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199*5#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Balance check 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07947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(CSFB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Edge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833453"/>
              </p:ext>
            </p:extLst>
          </p:nvPr>
        </p:nvGraphicFramePr>
        <p:xfrm>
          <a:off x="304800" y="838200"/>
          <a:ext cx="5811365" cy="551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455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1113578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1039339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816624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24137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362232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07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2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75.891605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22.768673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321"/>
            <a:ext cx="78486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40B5D-69AF-4FFB-9E85-32EC9350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752600"/>
            <a:ext cx="2882923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7A58A8-371F-40E3-8D9A-89479339C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2882922" cy="480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1D9695-0CEF-4EB4-A389-4EA0E657ECEE}"/>
              </a:ext>
            </a:extLst>
          </p:cNvPr>
          <p:cNvSpPr txBox="1"/>
          <p:nvPr/>
        </p:nvSpPr>
        <p:spPr>
          <a:xfrm>
            <a:off x="5562600" y="177058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Near Cell : 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E990C3-D21B-4318-A4B0-379B474129D4}"/>
              </a:ext>
            </a:extLst>
          </p:cNvPr>
          <p:cNvSpPr txBox="1"/>
          <p:nvPr/>
        </p:nvSpPr>
        <p:spPr>
          <a:xfrm>
            <a:off x="7001679" y="2930405"/>
            <a:ext cx="1698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Sector- B,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Scheme No. 78,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Vijay Nagar,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Indore</a:t>
            </a:r>
          </a:p>
        </p:txBody>
      </p:sp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001871"/>
              </p:ext>
            </p:extLst>
          </p:nvPr>
        </p:nvGraphicFramePr>
        <p:xfrm>
          <a:off x="238875" y="821856"/>
          <a:ext cx="6477000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931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1131132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176766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82235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35742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32194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 (</a:t>
                      </a:r>
                      <a:r>
                        <a:rPr lang="en-US" sz="1400" b="1" u="none" strike="noStrike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dbm</a:t>
                      </a:r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75.893697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22.763118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3412"/>
            <a:ext cx="7924800" cy="495300"/>
          </a:xfrm>
        </p:spPr>
        <p:txBody>
          <a:bodyPr>
            <a:noAutofit/>
          </a:bodyPr>
          <a:lstStyle/>
          <a:p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E2722-1224-4ADC-9216-06BB7E7FE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2" y="1662701"/>
            <a:ext cx="2971800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460C32-DD9F-490B-B50E-64C708CD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62701"/>
            <a:ext cx="3067781" cy="4890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EF448C-6D9B-417F-9991-87C8A217948B}"/>
              </a:ext>
            </a:extLst>
          </p:cNvPr>
          <p:cNvSpPr txBox="1"/>
          <p:nvPr/>
        </p:nvSpPr>
        <p:spPr>
          <a:xfrm>
            <a:off x="5562600" y="1752600"/>
            <a:ext cx="4577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RSRP Range for Edge Cell : 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78532B-8919-4757-89BE-F9B7DC72A692}"/>
              </a:ext>
            </a:extLst>
          </p:cNvPr>
          <p:cNvSpPr txBox="1"/>
          <p:nvPr/>
        </p:nvSpPr>
        <p:spPr>
          <a:xfrm>
            <a:off x="5181600" y="3111417"/>
            <a:ext cx="5075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Scheme No. 74,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Vijay Nagar,</a:t>
            </a:r>
          </a:p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Indore</a:t>
            </a:r>
          </a:p>
        </p:txBody>
      </p:sp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739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Calibri" panose="020F0502020204030204" pitchFamily="34" charset="0"/>
                <a:cs typeface="Calibri" pitchFamily="34" charset="0"/>
              </a:rPr>
              <a:t>Mixed Coverage Area for Airtel</a:t>
            </a:r>
            <a:endParaRPr lang="en-IN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809D-5C99-4B1B-9CFC-C5255D8FB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0" y="1038286"/>
            <a:ext cx="3719310" cy="5590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709AF-BE17-49D9-B0EF-A1EBDB36B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075" y="1083095"/>
            <a:ext cx="3890275" cy="5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13998</TotalTime>
  <Words>727</Words>
  <Application>Microsoft Office PowerPoint</Application>
  <PresentationFormat>On-screen Show (4:3)</PresentationFormat>
  <Paragraphs>263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Microsoft Excel 97-2003 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MATT Tool InterBand Handover Results for Airtel</vt:lpstr>
      <vt:lpstr>Near Cell (Reliance JIO)</vt:lpstr>
      <vt:lpstr>PowerPoint Presentation</vt:lpstr>
      <vt:lpstr>PowerPoint Presentation</vt:lpstr>
      <vt:lpstr>Inter Band Handover (FDD-TDD) for JIO 4G</vt:lpstr>
      <vt:lpstr>MATT Tool InterBand Handover Results for Jio</vt:lpstr>
      <vt:lpstr>Near Cell for VI:  </vt:lpstr>
      <vt:lpstr> Edge Cell for VI:  </vt:lpstr>
      <vt:lpstr>Mixed Coverage Area for VI:  </vt:lpstr>
      <vt:lpstr>      VI Band Handover</vt:lpstr>
      <vt:lpstr>MATT Tool InterBand Handover Results for VI</vt:lpstr>
      <vt:lpstr>    G-net Tracker Drive Route</vt:lpstr>
      <vt:lpstr>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Nikhil Saxena</cp:lastModifiedBy>
  <cp:revision>915</cp:revision>
  <dcterms:created xsi:type="dcterms:W3CDTF">2007-12-16T16:40:02Z</dcterms:created>
  <dcterms:modified xsi:type="dcterms:W3CDTF">2021-06-15T12:10:09Z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