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notesMasterIdLst>
    <p:notesMasterId r:id="rId11"/>
  </p:notesMasterIdLst>
  <p:handoutMasterIdLst>
    <p:handoutMasterId r:id="rId12"/>
  </p:handoutMasterIdLst>
  <p:sldIdLst>
    <p:sldId id="343" r:id="rId2"/>
    <p:sldId id="560" r:id="rId3"/>
    <p:sldId id="548" r:id="rId4"/>
    <p:sldId id="549" r:id="rId5"/>
    <p:sldId id="561" r:id="rId6"/>
    <p:sldId id="557" r:id="rId7"/>
    <p:sldId id="552" r:id="rId8"/>
    <p:sldId id="536" r:id="rId9"/>
    <p:sldId id="423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0917"/>
    <a:srgbClr val="9CBD26"/>
    <a:srgbClr val="464AB3"/>
    <a:srgbClr val="DCB328"/>
    <a:srgbClr val="BBBCBA"/>
    <a:srgbClr val="BCBCBC"/>
    <a:srgbClr val="05A2E6"/>
    <a:srgbClr val="A04B9F"/>
    <a:srgbClr val="006F6C"/>
    <a:srgbClr val="1979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2" autoAdjust="0"/>
    <p:restoredTop sz="94533" autoAdjust="0"/>
  </p:normalViewPr>
  <p:slideViewPr>
    <p:cSldViewPr>
      <p:cViewPr varScale="1">
        <p:scale>
          <a:sx n="60" d="100"/>
          <a:sy n="60" d="100"/>
        </p:scale>
        <p:origin x="1496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0CF4591-258B-4342-AF7E-FFFDBCCC3A8E}" type="datetimeFigureOut">
              <a:rPr lang="en-US"/>
              <a:pPr>
                <a:defRPr/>
              </a:pPr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8212AE9-C339-4A59-A84B-59AC65068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6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2529304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E1CAF19C-EE0E-48EE-B6AA-454C66AF66BE}" type="datetimeFigureOut">
              <a:rPr lang="en-US"/>
              <a:pPr>
                <a:defRPr/>
              </a:pPr>
              <a:t>2/17/2026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A2277685-14D2-4D37-9422-8E32D9FB4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2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1687544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04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MOBILITY SITES ARE THESE </a:t>
            </a:r>
          </a:p>
        </p:txBody>
      </p:sp>
    </p:spTree>
    <p:extLst>
      <p:ext uri="{BB962C8B-B14F-4D97-AF65-F5344CB8AC3E}">
        <p14:creationId xmlns:p14="http://schemas.microsoft.com/office/powerpoint/2010/main" val="1928381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4" descr="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5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D463E24-86A2-4270-96A6-002A083AA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A6000-92C3-4382-AE7C-CAEF63FE6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0E34C-4B11-4B81-B974-26E870CBA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497C9-781B-4B52-B3F8-162E806A6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0D3C94-B851-4B6E-B40D-5061259CF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667713-734E-4E09-8460-F85663CC87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82CB76-470D-42B2-AABA-1E3A3D57E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0F1541-EF90-4696-9A27-1F733DC57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A9D84-FC3E-4976-8DAB-8164F3E38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9B1BCB-74E9-4721-A0E0-13FFA1323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5A4848D-7419-4425-91F9-69D1A3604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36BBF65-8F27-4BBA-9A9F-29AE072AE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7" name="Picture 4" descr="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5" r:id="rId1"/>
    <p:sldLayoutId id="2147484380" r:id="rId2"/>
    <p:sldLayoutId id="2147484386" r:id="rId3"/>
    <p:sldLayoutId id="2147484387" r:id="rId4"/>
    <p:sldLayoutId id="2147484388" r:id="rId5"/>
    <p:sldLayoutId id="2147484389" r:id="rId6"/>
    <p:sldLayoutId id="2147484381" r:id="rId7"/>
    <p:sldLayoutId id="2147484390" r:id="rId8"/>
    <p:sldLayoutId id="2147484391" r:id="rId9"/>
    <p:sldLayoutId id="2147484382" r:id="rId10"/>
    <p:sldLayoutId id="2147484383" r:id="rId11"/>
  </p:sldLayoutIdLst>
  <p:transition>
    <p:wheel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quistech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ahoma" pitchFamily="34" charset="0"/>
              </a:rPr>
              <a:t>MARQUIS TECHNOLOGIES</a:t>
            </a:r>
            <a:b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imes New Roman" pitchFamily="18" charset="0"/>
              </a:rPr>
            </a:br>
            <a:br>
              <a:rPr lang="en-US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36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819400"/>
            <a:ext cx="7772400" cy="2667000"/>
          </a:xfrm>
        </p:spPr>
        <p:txBody>
          <a:bodyPr/>
          <a:lstStyle/>
          <a:p>
            <a:pPr marR="0" algn="ctr" eaLnBrk="1" hangingPunct="1"/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Drive Route &amp; Features tested</a:t>
            </a:r>
          </a:p>
          <a:p>
            <a:pPr marR="0" algn="ctr" eaLnBrk="1" hangingPunct="1"/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In </a:t>
            </a:r>
            <a:r>
              <a:rPr lang="en-US" sz="3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Bern,switzerland</a:t>
            </a:r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.</a:t>
            </a:r>
          </a:p>
          <a:p>
            <a:pPr marR="0" algn="ctr" eaLnBrk="1" hangingPunct="1"/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             </a:t>
            </a:r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28800" y="5486400"/>
            <a:ext cx="259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br>
              <a:rPr lang="en-US" altLang="de-DE" sz="1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altLang="de-DE" sz="1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221" name="Picture 2" descr="C:\Documents and Settings\MT\Local Settings\Temporary Internet Files\Content.IE5\48WXOG2M\MC9004125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810000"/>
            <a:ext cx="1871663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5BBD602-02CF-4F7C-87B7-EA654C7048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1336846"/>
              </p:ext>
            </p:extLst>
          </p:nvPr>
        </p:nvGraphicFramePr>
        <p:xfrm>
          <a:off x="152400" y="1752600"/>
          <a:ext cx="8909664" cy="35846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7083">
                  <a:extLst>
                    <a:ext uri="{9D8B030D-6E8A-4147-A177-3AD203B41FA5}">
                      <a16:colId xmlns:a16="http://schemas.microsoft.com/office/drawing/2014/main" val="4151457855"/>
                    </a:ext>
                  </a:extLst>
                </a:gridCol>
                <a:gridCol w="845552">
                  <a:extLst>
                    <a:ext uri="{9D8B030D-6E8A-4147-A177-3AD203B41FA5}">
                      <a16:colId xmlns:a16="http://schemas.microsoft.com/office/drawing/2014/main" val="2850455837"/>
                    </a:ext>
                  </a:extLst>
                </a:gridCol>
                <a:gridCol w="1012253">
                  <a:extLst>
                    <a:ext uri="{9D8B030D-6E8A-4147-A177-3AD203B41FA5}">
                      <a16:colId xmlns:a16="http://schemas.microsoft.com/office/drawing/2014/main" val="248799732"/>
                    </a:ext>
                  </a:extLst>
                </a:gridCol>
                <a:gridCol w="3190040">
                  <a:extLst>
                    <a:ext uri="{9D8B030D-6E8A-4147-A177-3AD203B41FA5}">
                      <a16:colId xmlns:a16="http://schemas.microsoft.com/office/drawing/2014/main" val="1582084899"/>
                    </a:ext>
                  </a:extLst>
                </a:gridCol>
                <a:gridCol w="3074736">
                  <a:extLst>
                    <a:ext uri="{9D8B030D-6E8A-4147-A177-3AD203B41FA5}">
                      <a16:colId xmlns:a16="http://schemas.microsoft.com/office/drawing/2014/main" val="1188880249"/>
                    </a:ext>
                  </a:extLst>
                </a:gridCol>
              </a:tblGrid>
              <a:tr h="1524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>
                          <a:effectLst/>
                          <a:highlight>
                            <a:srgbClr val="2DA2BF"/>
                          </a:highlight>
                        </a:rPr>
                        <a:t>S. No.</a:t>
                      </a:r>
                      <a:endParaRPr lang="en-US" sz="2000" b="1" i="0" u="none" strike="noStrike">
                        <a:solidFill>
                          <a:srgbClr val="FFFFFF"/>
                        </a:solidFill>
                        <a:effectLst/>
                        <a:highlight>
                          <a:srgbClr val="2DA2B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>
                          <a:effectLst/>
                          <a:highlight>
                            <a:srgbClr val="2DA2BF"/>
                          </a:highlight>
                        </a:rPr>
                        <a:t>Operator</a:t>
                      </a:r>
                      <a:endParaRPr lang="en-US" sz="2000" b="1" i="0" u="none" strike="noStrike">
                        <a:solidFill>
                          <a:srgbClr val="FFFFFF"/>
                        </a:solidFill>
                        <a:effectLst/>
                        <a:highlight>
                          <a:srgbClr val="2DA2B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 hMerge="1">
                  <a:txBody>
                    <a:bodyPr/>
                    <a:lstStyle/>
                    <a:p>
                      <a:endParaRPr lang="en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>
                          <a:effectLst/>
                          <a:highlight>
                            <a:srgbClr val="2DA2BF"/>
                          </a:highlight>
                        </a:rPr>
                        <a:t>Supported Bands</a:t>
                      </a:r>
                      <a:endParaRPr lang="en-US" sz="2000" b="1" i="0" u="none" strike="noStrike">
                        <a:solidFill>
                          <a:srgbClr val="FFFFFF"/>
                        </a:solidFill>
                        <a:effectLst/>
                        <a:highlight>
                          <a:srgbClr val="2DA2B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>
                          <a:effectLst/>
                          <a:highlight>
                            <a:srgbClr val="2DA2BF"/>
                          </a:highlight>
                        </a:rPr>
                        <a:t>Supported Features by Network</a:t>
                      </a:r>
                      <a:endParaRPr lang="en-US" sz="2000" b="1" i="0" u="none" strike="noStrike">
                        <a:solidFill>
                          <a:srgbClr val="FFFFFF"/>
                        </a:solidFill>
                        <a:effectLst/>
                        <a:highlight>
                          <a:srgbClr val="2DA2B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val="1948965995"/>
                  </a:ext>
                </a:extLst>
              </a:tr>
              <a:tr h="20606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DE" sz="2000" u="none" strike="noStrike">
                          <a:effectLst/>
                          <a:highlight>
                            <a:srgbClr val="2DA2BF"/>
                          </a:highlight>
                        </a:rPr>
                        <a:t>1</a:t>
                      </a:r>
                      <a:endParaRPr lang="en-DE" sz="2000" b="1" i="0" u="none" strike="noStrike">
                        <a:solidFill>
                          <a:srgbClr val="FFFFFF"/>
                        </a:solidFill>
                        <a:effectLst/>
                        <a:highlight>
                          <a:srgbClr val="2DA2B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highlight>
                            <a:srgbClr val="FFFFFF"/>
                          </a:highlight>
                        </a:rPr>
                        <a:t>Major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Swisscomm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  <a:highlight>
                            <a:srgbClr val="FFFFFF"/>
                          </a:highlight>
                        </a:rPr>
                        <a:t>N78,N28,N1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u="none" strike="noStrike" dirty="0">
                          <a:effectLst/>
                          <a:highlight>
                            <a:srgbClr val="FFFFFF"/>
                          </a:highlight>
                        </a:rPr>
                        <a:t>VoWiFi/VoLTE/4G/3G/2G/5G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val="2877891205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34C574D8-4138-D254-C5F5-C62092FCD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503238"/>
          </a:xfrm>
        </p:spPr>
        <p:txBody>
          <a:bodyPr>
            <a:normAutofit fontScale="90000"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0" lang="en-US" altLang="en-US" sz="4400" b="1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Operator Details: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88726795"/>
      </p:ext>
    </p:extLst>
  </p:cSld>
  <p:clrMapOvr>
    <a:masterClrMapping/>
  </p:clrMapOvr>
  <p:transition>
    <p:whee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B3D0559-50A6-2D94-CD5E-495B1272C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2"/>
          </a:xfrm>
        </p:spPr>
        <p:txBody>
          <a:bodyPr/>
          <a:lstStyle/>
          <a:p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Performance </a:t>
            </a:r>
            <a:r>
              <a:rPr lang="en-US" sz="20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test cases related to data and </a:t>
            </a:r>
            <a:r>
              <a:rPr lang="en-US" sz="2000" dirty="0" err="1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data+Call</a:t>
            </a:r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for SC</a:t>
            </a:r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OPERATOR for N78_N28_N1 – SA .</a:t>
            </a:r>
            <a:endParaRPr lang="en-IN" sz="20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The testing Area is </a:t>
            </a:r>
            <a:r>
              <a:rPr lang="de-DE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Bern Beaumont - Weissensteinstr. 88 3007 Bern</a:t>
            </a:r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, where the Main  antenna has been installed.</a:t>
            </a:r>
            <a:endParaRPr lang="en-IN" sz="2000" dirty="0"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Infra-Vendor used is  </a:t>
            </a:r>
            <a:r>
              <a:rPr lang="en-US" sz="20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Ericsson</a:t>
            </a:r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.</a:t>
            </a:r>
            <a:endParaRPr lang="en-IN" sz="20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Maximum speed attained was 12</a:t>
            </a:r>
            <a:r>
              <a:rPr lang="en-US" sz="20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00</a:t>
            </a:r>
            <a:r>
              <a:rPr lang="en-US" sz="20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/140 in RSRP&lt; -69.</a:t>
            </a:r>
            <a:endParaRPr lang="en-IN" sz="20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  <a:tabLst>
                <a:tab pos="1911985" algn="l"/>
              </a:tabLst>
            </a:pPr>
            <a:endParaRPr lang="en-US" sz="20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CDF9AA-4AE4-02CA-C880-8ECBC526D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7620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IMPORTANT FEATURES TESTED -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Swisscomm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OPERATOR</a:t>
            </a:r>
          </a:p>
        </p:txBody>
      </p:sp>
    </p:spTree>
    <p:extLst>
      <p:ext uri="{BB962C8B-B14F-4D97-AF65-F5344CB8AC3E}">
        <p14:creationId xmlns:p14="http://schemas.microsoft.com/office/powerpoint/2010/main" val="2243619363"/>
      </p:ext>
    </p:extLst>
  </p:cSld>
  <p:clrMapOvr>
    <a:masterClrMapping/>
  </p:clrMapOvr>
  <p:transition>
    <p:whee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8AA5CC-62F3-4E0A-8FC0-D96B61AB6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534400" cy="5016500"/>
          </a:xfrm>
        </p:spPr>
        <p:txBody>
          <a:bodyPr/>
          <a:lstStyle/>
          <a:p>
            <a:pPr marL="109537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5E1153D-7915-1C09-3C05-B536E6DEE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SA Near cell location with features available -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5E1704-85AF-30A4-8E6E-0AEC12A03878}"/>
              </a:ext>
            </a:extLst>
          </p:cNvPr>
          <p:cNvSpPr txBox="1"/>
          <p:nvPr/>
        </p:nvSpPr>
        <p:spPr>
          <a:xfrm>
            <a:off x="2971800" y="5683934"/>
            <a:ext cx="45773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Bern Beaumont - Weissensteinstr. 88 3007 Bern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FA0CF76-175E-D323-7AA7-865C57C484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243" y="989635"/>
            <a:ext cx="8051157" cy="4648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387956"/>
      </p:ext>
    </p:extLst>
  </p:cSld>
  <p:clrMapOvr>
    <a:masterClrMapping/>
  </p:clrMapOvr>
  <p:transition>
    <p:whee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C817761-AB9F-CF2B-2E4F-334BA297B7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481138"/>
            <a:ext cx="6858000" cy="4525962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A62FEB87-6FE8-1018-3998-558988E90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SA Near cell Address Details with Band Combo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81216083"/>
      </p:ext>
    </p:extLst>
  </p:cSld>
  <p:clrMapOvr>
    <a:masterClrMapping/>
  </p:clrMapOvr>
  <p:transition>
    <p:whee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97AA1ED5-A3A8-7233-1E00-8549B6E26D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04800" y="2593350"/>
            <a:ext cx="82296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 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624EEEA4-7978-5A20-E72B-E82773823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138" y="639763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Information of PCI with supported Bands-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4F03CCE-9A26-AA3F-726D-16E3924DAB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29708"/>
            <a:ext cx="9144000" cy="2598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525157"/>
      </p:ext>
    </p:extLst>
  </p:cSld>
  <p:clrMapOvr>
    <a:masterClrMapping/>
  </p:clrMapOvr>
  <p:transition>
    <p:whee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42B136-EABD-4BAF-D867-B7DAACBDC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The band combination present at </a:t>
            </a:r>
            <a:r>
              <a:rPr lang="pt-BR" sz="2000" dirty="0">
                <a:latin typeface="Calibri" panose="020F0502020204030204" pitchFamily="34" charset="0"/>
                <a:cs typeface="Calibri" panose="020F0502020204030204" pitchFamily="34" charset="0"/>
              </a:rPr>
              <a:t>N78+N28+N1 – SA COMBINATION.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We tested Performance Bidirectional,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DL,UL,Ping,Speedtest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Data related test cases.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We tested SM8850 Kaanapali devices for SSIM and MSIM Session on the same test location.   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29DC96C-8449-4D18-FAEC-D3F7D6B1D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16" y="338138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Testing Details – TEF Operator </a:t>
            </a:r>
          </a:p>
        </p:txBody>
      </p:sp>
    </p:spTree>
    <p:extLst>
      <p:ext uri="{BB962C8B-B14F-4D97-AF65-F5344CB8AC3E}">
        <p14:creationId xmlns:p14="http://schemas.microsoft.com/office/powerpoint/2010/main" val="2957464216"/>
      </p:ext>
    </p:extLst>
  </p:cSld>
  <p:clrMapOvr>
    <a:masterClrMapping/>
  </p:clrMapOvr>
  <p:transition>
    <p:whee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4C56CB-EF97-889E-0B99-5A3AAC32D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Band Details during Testing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954151-B2AC-3034-C109-760B8A529A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874838"/>
            <a:ext cx="8001000" cy="4525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931388"/>
      </p:ext>
    </p:extLst>
  </p:cSld>
  <p:clrMapOvr>
    <a:masterClrMapping/>
  </p:clrMapOvr>
  <p:transition>
    <p:whee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066800"/>
            <a:ext cx="8229600" cy="335280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buNone/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cs typeface="Times New Roman" pitchFamily="18" charset="0"/>
              </a:rPr>
              <a:t>MARQUIS TECHNOLOGIES</a:t>
            </a:r>
          </a:p>
          <a:p>
            <a:pPr algn="ctr">
              <a:spcBef>
                <a:spcPct val="50000"/>
              </a:spcBef>
              <a:defRPr/>
            </a:pP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hlinkClick r:id="rId2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hlinkClick r:id="rId2"/>
              </a:rPr>
              <a:t>www.marquistech.com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</a:endParaRPr>
          </a:p>
          <a:p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			</a:t>
            </a:r>
            <a: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THANK YOU</a:t>
            </a:r>
            <a:b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endParaRPr lang="en-US" sz="60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>
    <p:whee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1607</TotalTime>
  <Words>228</Words>
  <Application>Microsoft Office PowerPoint</Application>
  <PresentationFormat>On-screen Show (4:3)</PresentationFormat>
  <Paragraphs>42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arial</vt:lpstr>
      <vt:lpstr>Calibri</vt:lpstr>
      <vt:lpstr>Cambria</vt:lpstr>
      <vt:lpstr>Lucida Sans Unicode</vt:lpstr>
      <vt:lpstr>Times New Roman</vt:lpstr>
      <vt:lpstr>Verdana</vt:lpstr>
      <vt:lpstr>Wingdings 2</vt:lpstr>
      <vt:lpstr>Wingdings 3</vt:lpstr>
      <vt:lpstr>Concourse</vt:lpstr>
      <vt:lpstr>MARQUIS TECHNOLOGIES  </vt:lpstr>
      <vt:lpstr>Operator Details:</vt:lpstr>
      <vt:lpstr>IMPORTANT FEATURES TESTED - Swisscomm OPERATOR</vt:lpstr>
      <vt:lpstr>SA Near cell location with features available - </vt:lpstr>
      <vt:lpstr>SA Near cell Address Details with Band Combo</vt:lpstr>
      <vt:lpstr>Information of PCI with supported Bands- </vt:lpstr>
      <vt:lpstr> Testing Details – TEF Operator </vt:lpstr>
      <vt:lpstr>PowerPoint Presentation</vt:lpstr>
      <vt:lpstr>           THANK YOU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MARQUIS TECHNOLOGIES</dc:title>
  <dc:subject>Marketing Presentation</dc:subject>
  <dc:creator>Kailash</dc:creator>
  <cp:lastModifiedBy>Arun  Kumar</cp:lastModifiedBy>
  <cp:revision>925</cp:revision>
  <dcterms:created xsi:type="dcterms:W3CDTF">2007-12-16T16:40:02Z</dcterms:created>
  <dcterms:modified xsi:type="dcterms:W3CDTF">2026-02-17T12:11:40Z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4fea9ac1-470f-4ff8-9b19-4c01456e19dc</vt:lpwstr>
  </property>
  <property fmtid="{D5CDD505-2E9C-101B-9397-08002B2CF9AE}" pid="3" name="NokiaConfidentiality">
    <vt:lpwstr>Confidential</vt:lpwstr>
  </property>
</Properties>
</file>