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354" r:id="rId2"/>
    <p:sldId id="386" r:id="rId3"/>
    <p:sldId id="397" r:id="rId4"/>
    <p:sldId id="398" r:id="rId5"/>
    <p:sldId id="384" r:id="rId6"/>
    <p:sldId id="387" r:id="rId7"/>
    <p:sldId id="388" r:id="rId8"/>
    <p:sldId id="390" r:id="rId9"/>
    <p:sldId id="389" r:id="rId10"/>
    <p:sldId id="391" r:id="rId11"/>
    <p:sldId id="392" r:id="rId12"/>
    <p:sldId id="393" r:id="rId13"/>
    <p:sldId id="257" r:id="rId14"/>
    <p:sldId id="400" r:id="rId15"/>
    <p:sldId id="399" r:id="rId16"/>
    <p:sldId id="395" r:id="rId17"/>
    <p:sldId id="260" r:id="rId18"/>
    <p:sldId id="401" r:id="rId19"/>
    <p:sldId id="402" r:id="rId20"/>
    <p:sldId id="258" r:id="rId21"/>
    <p:sldId id="404" r:id="rId22"/>
    <p:sldId id="403" r:id="rId23"/>
    <p:sldId id="396" r:id="rId24"/>
    <p:sldId id="256" r:id="rId25"/>
    <p:sldId id="405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darshan Kadam" initials="SK" lastIdx="1" clrIdx="0">
    <p:extLst>
      <p:ext uri="{19B8F6BF-5375-455C-9EA6-DF929625EA0E}">
        <p15:presenceInfo xmlns:p15="http://schemas.microsoft.com/office/powerpoint/2012/main" userId="Sudarshan Kad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>
      <p:cViewPr varScale="1">
        <p:scale>
          <a:sx n="51" d="100"/>
          <a:sy n="51" d="100"/>
        </p:scale>
        <p:origin x="48" y="3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86C81-F512-4CAE-AFB7-213BD39D4795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26D06-23E9-41B7-9FD6-99EAB48AD8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c"/>
          <p:cNvSpPr txBox="1"/>
          <p:nvPr/>
        </p:nvSpPr>
        <p:spPr>
          <a:xfrm>
            <a:off x="0" y="8928100"/>
            <a:ext cx="6858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>
              <a:solidFill>
                <a:srgbClr val="3E843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742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F768E-E284-4546-A5C1-A9B4C567C426}" type="datetimeFigureOut">
              <a:rPr lang="en-IN" smtClean="0"/>
              <a:pPr/>
              <a:t>21-09-2022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BBB0E-0196-4729-B173-FDAC0014562B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8" name="fc"/>
          <p:cNvSpPr txBox="1"/>
          <p:nvPr/>
        </p:nvSpPr>
        <p:spPr>
          <a:xfrm>
            <a:off x="0" y="8928100"/>
            <a:ext cx="6858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4062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98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52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39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90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364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Arial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G0" fmla="+- 12083 0 0"/>
                <a:gd name="G1" fmla="+- -3200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44083" y="2368"/>
                </a:cxn>
                <a:cxn ang="0">
                  <a:pos x="64000" y="32000"/>
                </a:cxn>
                <a:cxn ang="0">
                  <a:pos x="44083" y="61631"/>
                </a:cxn>
                <a:cxn ang="0">
                  <a:pos x="44083" y="61631"/>
                </a:cxn>
                <a:cxn ang="0">
                  <a:pos x="44082" y="61631"/>
                </a:cxn>
                <a:cxn ang="0">
                  <a:pos x="44083" y="61632"/>
                </a:cxn>
                <a:cxn ang="0">
                  <a:pos x="44083" y="2368"/>
                </a:cxn>
                <a:cxn ang="0">
                  <a:pos x="44082" y="2368"/>
                </a:cxn>
                <a:cxn ang="0">
                  <a:pos x="44083" y="2368"/>
                </a:cxn>
              </a:cxnLst>
              <a:rect l="T13" t="T15" r="T17" b="T19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G0" fmla="+- 18994 0 0"/>
                <a:gd name="G1" fmla="+- -30013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994" y="6246"/>
                </a:cxn>
                <a:cxn ang="0">
                  <a:pos x="64000" y="32000"/>
                </a:cxn>
                <a:cxn ang="0">
                  <a:pos x="50994" y="57753"/>
                </a:cxn>
                <a:cxn ang="0">
                  <a:pos x="50994" y="57753"/>
                </a:cxn>
                <a:cxn ang="0">
                  <a:pos x="50993" y="57753"/>
                </a:cxn>
                <a:cxn ang="0">
                  <a:pos x="50994" y="57754"/>
                </a:cxn>
                <a:cxn ang="0">
                  <a:pos x="50994" y="6246"/>
                </a:cxn>
                <a:cxn ang="0">
                  <a:pos x="50993" y="6246"/>
                </a:cxn>
                <a:cxn ang="0">
                  <a:pos x="50994" y="6246"/>
                </a:cxn>
              </a:cxnLst>
              <a:rect l="T13" t="T15" r="T17" b="T19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pitchFamily="34" charset="0"/>
              </a:endParaRPr>
            </a:p>
          </p:txBody>
        </p:sp>
      </p:grpSp>
      <p:pic>
        <p:nvPicPr>
          <p:cNvPr id="8" name="Picture 4" descr="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20667C-3D20-4E25-B2E4-8B25F2F44C7F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c"/>
          <p:cNvSpPr txBox="1"/>
          <p:nvPr userDrawn="1"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D1592-8F8E-49B7-B609-49C234E791A9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34E80-6181-45DE-8E30-E1822C373918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CD877-4BAF-4AA5-925F-F54DCCBB15F7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28E65-ED9E-456A-8AC4-735AD3BAC296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04D4D-E621-4AD1-9029-9536E4C0800B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0C0EB-CBB6-41C5-A8B7-AA10B7E761A5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A9CDA-E3B4-40EE-A25E-80346AE173C7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01DFF-8E2D-4BC7-826F-9F58066E59A3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4926D-04F7-4542-ADE0-64CD1948D916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A6D7A-76CC-4E96-AD39-49F0D16A18DB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903AE-30B0-410C-9802-DC537BDCE7B2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6387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G0" fmla="+- 18296 0 0"/>
                <a:gd name="G1" fmla="+- -30880 0 0"/>
                <a:gd name="G2" fmla="+- 31512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296" y="5746"/>
                </a:cxn>
                <a:cxn ang="0">
                  <a:pos x="64000" y="32000"/>
                </a:cxn>
                <a:cxn ang="0">
                  <a:pos x="50296" y="58253"/>
                </a:cxn>
                <a:cxn ang="0">
                  <a:pos x="50296" y="58253"/>
                </a:cxn>
                <a:cxn ang="0">
                  <a:pos x="50295" y="58253"/>
                </a:cxn>
                <a:cxn ang="0">
                  <a:pos x="50296" y="58254"/>
                </a:cxn>
                <a:cxn ang="0">
                  <a:pos x="50296" y="5746"/>
                </a:cxn>
                <a:cxn ang="0">
                  <a:pos x="50295" y="5746"/>
                </a:cxn>
                <a:cxn ang="0">
                  <a:pos x="50296" y="5746"/>
                </a:cxn>
              </a:cxnLst>
              <a:rect l="T13" t="T15" r="T17" b="T19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dirty="0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6388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G0" fmla="+- 18077 0 0"/>
                <a:gd name="G1" fmla="+- -30880 0 0"/>
                <a:gd name="G2" fmla="+- 32000 0 0"/>
                <a:gd name="T0" fmla="*/ 32000 32000  1"/>
                <a:gd name="T1" fmla="*/ G0 G0  1"/>
                <a:gd name="T2" fmla="+- 0 T0 T1"/>
                <a:gd name="T3" fmla="sqrt T2"/>
                <a:gd name="G3" fmla="*/ 32000 T3 32000"/>
                <a:gd name="T4" fmla="*/ 32000 32000  1"/>
                <a:gd name="T5" fmla="*/ G1 G1  1"/>
                <a:gd name="T6" fmla="+- 0 T4 T5"/>
                <a:gd name="T7" fmla="sqrt T6"/>
                <a:gd name="G4" fmla="*/ 32000 T7 32000"/>
                <a:gd name="T8" fmla="*/ 32000 32000  1"/>
                <a:gd name="T9" fmla="*/ G2 G2  1"/>
                <a:gd name="T10" fmla="+- 0 T8 T9"/>
                <a:gd name="T11" fmla="sqrt T10"/>
                <a:gd name="G5" fmla="*/ 32000 T11 32000"/>
                <a:gd name="G6" fmla="+- 0 0 G3"/>
                <a:gd name="G7" fmla="+- 0 0 G4"/>
                <a:gd name="G8" fmla="+- 0 0 G5"/>
                <a:gd name="G9" fmla="+- 0 G4 G0"/>
                <a:gd name="G10" fmla="?: G9 G4 G0"/>
                <a:gd name="G11" fmla="?: G9 G1 G6"/>
                <a:gd name="G12" fmla="+- 0 G5 G0"/>
                <a:gd name="G13" fmla="?: G12 G5 G0"/>
                <a:gd name="G14" fmla="?: G12 G2 G3"/>
                <a:gd name="G15" fmla="+- G11 0 1"/>
                <a:gd name="G16" fmla="+- G14 1 0"/>
                <a:gd name="G17" fmla="+- 0 G14 G3"/>
                <a:gd name="G18" fmla="?: G17 G8 G13"/>
                <a:gd name="G19" fmla="?: G17 G0 G13"/>
                <a:gd name="G20" fmla="?: G17 G3 G16"/>
                <a:gd name="G21" fmla="+- 0 G6 G11"/>
                <a:gd name="G22" fmla="?: G21 G7 G10"/>
                <a:gd name="G23" fmla="?: G21 G0 G10"/>
                <a:gd name="G24" fmla="?: G21 G6 G15"/>
                <a:gd name="G25" fmla="min G10 G13"/>
                <a:gd name="G26" fmla="max G8 G7"/>
                <a:gd name="G27" fmla="max G26 G0"/>
                <a:gd name="T12" fmla="+- 0 G27 -32000"/>
                <a:gd name="T13" fmla="*/ T12 w 64000"/>
                <a:gd name="T14" fmla="+- 0 G11 -32000"/>
                <a:gd name="T15" fmla="*/ G11 h 64000"/>
                <a:gd name="T16" fmla="+- 0 G25 -32000"/>
                <a:gd name="T17" fmla="*/ T16 w 64000"/>
                <a:gd name="T18" fmla="+- 0 G14 -32000"/>
                <a:gd name="T19" fmla="*/ G14 h 64000"/>
              </a:gdLst>
              <a:ahLst/>
              <a:cxnLst>
                <a:cxn ang="0">
                  <a:pos x="50077" y="5595"/>
                </a:cxn>
                <a:cxn ang="0">
                  <a:pos x="64000" y="32000"/>
                </a:cxn>
                <a:cxn ang="0">
                  <a:pos x="50077" y="58404"/>
                </a:cxn>
                <a:cxn ang="0">
                  <a:pos x="50077" y="58404"/>
                </a:cxn>
                <a:cxn ang="0">
                  <a:pos x="50076" y="58404"/>
                </a:cxn>
                <a:cxn ang="0">
                  <a:pos x="50077" y="58405"/>
                </a:cxn>
                <a:cxn ang="0">
                  <a:pos x="50077" y="5595"/>
                </a:cxn>
                <a:cxn ang="0">
                  <a:pos x="50076" y="5595"/>
                </a:cxn>
                <a:cxn ang="0">
                  <a:pos x="50077" y="5595"/>
                </a:cxn>
              </a:cxnLst>
              <a:rect l="T13" t="T15" r="T17" b="T19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pitchFamily="34" charset="0"/>
              </a:endParaRPr>
            </a:p>
          </p:txBody>
        </p:sp>
        <p:sp>
          <p:nvSpPr>
            <p:cNvPr id="16389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Arial" pitchFamily="34" charset="0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itchFamily="34" charset="0"/>
              </a:defRPr>
            </a:lvl1pPr>
          </a:lstStyle>
          <a:p>
            <a:fld id="{8FD607EE-C48F-49B7-80BA-C669ACFC54F1}" type="datetime1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dirty="0">
                <a:cs typeface="Arial" pitchFamily="34" charset="0"/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2" name="Picture 4" descr="logo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c"/>
          <p:cNvSpPr txBox="1"/>
          <p:nvPr/>
        </p:nvSpPr>
        <p:spPr>
          <a:xfrm>
            <a:off x="0" y="6642100"/>
            <a:ext cx="9144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US" sz="1000" b="1" i="0" u="none" baseline="0">
              <a:solidFill>
                <a:srgbClr val="3E843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.com/mobile/area/map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docomo.ne.jp/area/servicearea/?rgcd=03&amp;cmcd=5G&amp;scale=128000&amp;lat=35.686254&amp;lot=139.694936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.mobile.rakuten.co.jp/area/?map=conversion-current5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ftbank.jp/mobile/network/area/map/?pref=11&amp;device_type=razr-5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8648" y="1219200"/>
            <a:ext cx="6338551" cy="2336007"/>
          </a:xfrm>
        </p:spPr>
        <p:txBody>
          <a:bodyPr/>
          <a:lstStyle/>
          <a:p>
            <a:pPr algn="ctr">
              <a:defRPr/>
            </a:pP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 ROUTE- JAPAN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86150" y="6096000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9" name="Rectangle 4"/>
          <p:cNvSpPr txBox="1">
            <a:spLocks noChangeArrowheads="1"/>
          </p:cNvSpPr>
          <p:nvPr/>
        </p:nvSpPr>
        <p:spPr bwMode="auto">
          <a:xfrm>
            <a:off x="1676400" y="2899942"/>
            <a:ext cx="6795752" cy="25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366168141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KDDI 5G-4G with different TAC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5D3467-20FA-4381-BAC6-1599CCA4C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013" y="1828800"/>
            <a:ext cx="678338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2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KDDI 5G-4G-5G handover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E24BB5-1D6F-40DE-B80E-BDDBC92ED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012" y="1828800"/>
            <a:ext cx="669966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70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KDDI 5G with LTE B3+ NR B78 combination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1027" name="Picture 27">
            <a:extLst>
              <a:ext uri="{FF2B5EF4-FFF2-40B4-BE49-F238E27FC236}">
                <a16:creationId xmlns:a16="http://schemas.microsoft.com/office/drawing/2014/main" id="{883ECDE5-A148-4853-B223-A82D10DC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07" y="1905000"/>
            <a:ext cx="6992494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450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FFBC0247-18EA-4D57-9379-9DE152894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296"/>
          <a:stretch/>
        </p:blipFill>
        <p:spPr>
          <a:xfrm>
            <a:off x="2952751" y="2651263"/>
            <a:ext cx="5540135" cy="3263504"/>
          </a:xfrm>
        </p:spPr>
      </p:pic>
      <p:sp>
        <p:nvSpPr>
          <p:cNvPr id="4" name="タイトル 4">
            <a:extLst>
              <a:ext uri="{FF2B5EF4-FFF2-40B4-BE49-F238E27FC236}">
                <a16:creationId xmlns:a16="http://schemas.microsoft.com/office/drawing/2014/main" id="{100C8706-530F-4B75-B4C0-A29476D3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30184"/>
            <a:ext cx="1586963" cy="434319"/>
          </a:xfrm>
        </p:spPr>
        <p:txBody>
          <a:bodyPr>
            <a:normAutofit/>
          </a:bodyPr>
          <a:lstStyle/>
          <a:p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KDDI</a:t>
            </a:r>
            <a:endParaRPr lang="ja-JP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2C452C-0431-47CB-B586-90AA706A9AF7}"/>
              </a:ext>
            </a:extLst>
          </p:cNvPr>
          <p:cNvSpPr txBox="1"/>
          <p:nvPr/>
        </p:nvSpPr>
        <p:spPr>
          <a:xfrm>
            <a:off x="781051" y="1258595"/>
            <a:ext cx="70612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350" dirty="0">
                <a:hlinkClick r:id="rId3"/>
              </a:rPr>
              <a:t>https://www.au.com/mobile/area/map/</a:t>
            </a:r>
            <a:endParaRPr lang="en-US" altLang="ja-JP" sz="135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F7D5D8-2494-4441-8194-332B051F30E5}"/>
              </a:ext>
            </a:extLst>
          </p:cNvPr>
          <p:cNvSpPr txBox="1"/>
          <p:nvPr/>
        </p:nvSpPr>
        <p:spPr>
          <a:xfrm>
            <a:off x="889001" y="4114800"/>
            <a:ext cx="2101850" cy="1754326"/>
          </a:xfrm>
          <a:prstGeom prst="wedgeRectCallout">
            <a:avLst>
              <a:gd name="adj1" fmla="val 87442"/>
              <a:gd name="adj2" fmla="val -896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350" b="1" dirty="0"/>
              <a:t>DSS area</a:t>
            </a:r>
          </a:p>
          <a:p>
            <a:r>
              <a:rPr kumimoji="1" lang="en-US" altLang="ja-JP" sz="1350" b="1" dirty="0"/>
              <a:t> (Orange colored area)</a:t>
            </a:r>
          </a:p>
          <a:p>
            <a:pPr marL="214313" indent="-214313">
              <a:buFontTx/>
              <a:buChar char="-"/>
            </a:pPr>
            <a:r>
              <a:rPr lang="en-US" altLang="ja-JP" sz="1350" dirty="0"/>
              <a:t>700MHz (n28)</a:t>
            </a:r>
          </a:p>
          <a:p>
            <a:pPr marL="214313" indent="-214313">
              <a:buFontTx/>
              <a:buChar char="-"/>
            </a:pPr>
            <a:r>
              <a:rPr lang="en-US" altLang="ja-JP" sz="1350" dirty="0"/>
              <a:t>1.7GHz (n3)</a:t>
            </a:r>
          </a:p>
          <a:p>
            <a:endParaRPr kumimoji="1" lang="en-US" altLang="ja-JP" sz="1350" dirty="0"/>
          </a:p>
          <a:p>
            <a:r>
              <a:rPr kumimoji="1" lang="en-US" altLang="ja-JP" sz="1350" dirty="0"/>
              <a:t>Note: outdoor cell only</a:t>
            </a:r>
            <a:endParaRPr kumimoji="1"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208589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Docomo 5G-4G with different TAC location:</a:t>
            </a:r>
            <a:br>
              <a:rPr lang="en-US" sz="1800" dirty="0"/>
            </a:br>
            <a:r>
              <a:rPr lang="en-US" sz="1800" dirty="0"/>
              <a:t>Docomo 5G-4G-5G handover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D07DDC-6DEF-4B3C-8E58-9B170608E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7315200" cy="35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8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FB10C-79B3-45F8-951D-392A85C5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0C182-52B1-4A9B-9E6E-BC943010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981200"/>
            <a:ext cx="8382000" cy="39814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8947CC8-8009-4FB2-8C72-8C81CC86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 sz="1800" dirty="0"/>
              <a:t>Docomo 5G with LTE B19 + NR B78 combination location:</a:t>
            </a:r>
          </a:p>
        </p:txBody>
      </p:sp>
    </p:spTree>
    <p:extLst>
      <p:ext uri="{BB962C8B-B14F-4D97-AF65-F5344CB8AC3E}">
        <p14:creationId xmlns:p14="http://schemas.microsoft.com/office/powerpoint/2010/main" val="1353387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Docomo 5G with LTE B3+ NR B78 static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3074" name="Picture 14">
            <a:extLst>
              <a:ext uri="{FF2B5EF4-FFF2-40B4-BE49-F238E27FC236}">
                <a16:creationId xmlns:a16="http://schemas.microsoft.com/office/drawing/2014/main" id="{42346376-A989-4F9F-806C-39D487AF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1981200"/>
            <a:ext cx="68595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5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4">
            <a:extLst>
              <a:ext uri="{FF2B5EF4-FFF2-40B4-BE49-F238E27FC236}">
                <a16:creationId xmlns:a16="http://schemas.microsoft.com/office/drawing/2014/main" id="{100C8706-530F-4B75-B4C0-A29476D3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75" y="632481"/>
            <a:ext cx="1586963" cy="434319"/>
          </a:xfrm>
        </p:spPr>
        <p:txBody>
          <a:bodyPr>
            <a:normAutofit/>
          </a:bodyPr>
          <a:lstStyle/>
          <a:p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NTT </a:t>
            </a:r>
            <a:r>
              <a:rPr lang="en-US" altLang="ja-JP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docomo</a:t>
            </a:r>
            <a:endParaRPr lang="ja-JP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2C452C-0431-47CB-B586-90AA706A9AF7}"/>
              </a:ext>
            </a:extLst>
          </p:cNvPr>
          <p:cNvSpPr txBox="1"/>
          <p:nvPr/>
        </p:nvSpPr>
        <p:spPr>
          <a:xfrm>
            <a:off x="768350" y="1066800"/>
            <a:ext cx="70612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350" dirty="0">
                <a:hlinkClick r:id="rId2"/>
              </a:rPr>
              <a:t>https://www.docomo.ne.jp/area/servicearea/?rgcd=03&amp;cmcd=5G&amp;scale=128000&amp;lat=35.686254&amp;lot=139.694936</a:t>
            </a:r>
            <a:endParaRPr lang="en-US" altLang="ja-JP" sz="1350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EB537CA4-90CC-4EC5-AE47-AD1BEE261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5200" y="1999425"/>
            <a:ext cx="4878284" cy="3973340"/>
          </a:xfr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F580EDD-FB19-4FD4-81E3-12A090AF7073}"/>
              </a:ext>
            </a:extLst>
          </p:cNvPr>
          <p:cNvSpPr txBox="1"/>
          <p:nvPr/>
        </p:nvSpPr>
        <p:spPr>
          <a:xfrm>
            <a:off x="381000" y="3733800"/>
            <a:ext cx="2541932" cy="1754326"/>
          </a:xfrm>
          <a:prstGeom prst="wedgeRectCallout">
            <a:avLst>
              <a:gd name="adj1" fmla="val 175800"/>
              <a:gd name="adj2" fmla="val 6004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350" b="1" dirty="0"/>
              <a:t>DSS area</a:t>
            </a:r>
          </a:p>
          <a:p>
            <a:r>
              <a:rPr kumimoji="1" lang="en-US" altLang="ja-JP" sz="1350" b="1" dirty="0"/>
              <a:t> (Orange colored area)</a:t>
            </a:r>
            <a:endParaRPr lang="en-US" altLang="ja-JP" sz="1350" dirty="0"/>
          </a:p>
          <a:p>
            <a:pPr marL="214313" indent="-214313">
              <a:buFontTx/>
              <a:buChar char="-"/>
            </a:pPr>
            <a:r>
              <a:rPr lang="en-US" altLang="ja-JP" sz="1350" dirty="0"/>
              <a:t>2GHz(n1)</a:t>
            </a:r>
          </a:p>
          <a:p>
            <a:pPr marL="214313" indent="-214313">
              <a:buFontTx/>
              <a:buChar char="-"/>
            </a:pPr>
            <a:r>
              <a:rPr lang="en-US" altLang="ja-JP" sz="1350" dirty="0"/>
              <a:t>700Mz (n28)</a:t>
            </a:r>
          </a:p>
          <a:p>
            <a:endParaRPr lang="en-US" altLang="ja-JP" sz="1350" dirty="0"/>
          </a:p>
          <a:p>
            <a:r>
              <a:rPr lang="en-US" altLang="ja-JP" sz="1350" dirty="0"/>
              <a:t>Note: Area is very limited.</a:t>
            </a:r>
          </a:p>
          <a:p>
            <a:r>
              <a:rPr lang="en-US" altLang="ja-JP" sz="1350" dirty="0" err="1"/>
              <a:t>Akiabara</a:t>
            </a:r>
            <a:r>
              <a:rPr lang="en-US" altLang="ja-JP" sz="1350" dirty="0"/>
              <a:t> Station seems to be the area</a:t>
            </a:r>
          </a:p>
        </p:txBody>
      </p:sp>
    </p:spTree>
    <p:extLst>
      <p:ext uri="{BB962C8B-B14F-4D97-AF65-F5344CB8AC3E}">
        <p14:creationId xmlns:p14="http://schemas.microsoft.com/office/powerpoint/2010/main" val="482165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Rakuten 5G-4G with different TAC location:</a:t>
            </a:r>
            <a:br>
              <a:rPr lang="en-US" sz="1800" dirty="0"/>
            </a:br>
            <a:r>
              <a:rPr lang="en-US" sz="1800" dirty="0"/>
              <a:t>Rakuten 5G-4G-5G handover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80192-A216-444E-8268-E113F9F85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76" y="1752600"/>
            <a:ext cx="784892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73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Rakuten 5G with LTE B3+ NR B77 static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344CA-962D-46AA-9708-AD8B9D21A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81200"/>
            <a:ext cx="7467600" cy="35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9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8648" y="1219200"/>
            <a:ext cx="6338551" cy="2336007"/>
          </a:xfrm>
        </p:spPr>
        <p:txBody>
          <a:bodyPr/>
          <a:lstStyle/>
          <a:p>
            <a:pPr algn="ctr">
              <a:defRPr/>
            </a:pP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86150" y="6096000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9" name="Rectangle 4"/>
          <p:cNvSpPr txBox="1">
            <a:spLocks noChangeArrowheads="1"/>
          </p:cNvSpPr>
          <p:nvPr/>
        </p:nvSpPr>
        <p:spPr bwMode="auto">
          <a:xfrm>
            <a:off x="1676400" y="2899942"/>
            <a:ext cx="6795752" cy="25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908610"/>
              </p:ext>
            </p:extLst>
          </p:nvPr>
        </p:nvGraphicFramePr>
        <p:xfrm>
          <a:off x="2057400" y="2762246"/>
          <a:ext cx="5715000" cy="3105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MNC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APN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Uad5gn.au-net.ne.jp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Country/City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Japan/Tokyo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 Code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+81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Currency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Japanese yen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Time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GMT+9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87161" y="2001613"/>
            <a:ext cx="704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KDDI</a:t>
            </a:r>
          </a:p>
        </p:txBody>
      </p:sp>
    </p:spTree>
    <p:extLst>
      <p:ext uri="{BB962C8B-B14F-4D97-AF65-F5344CB8AC3E}">
        <p14:creationId xmlns:p14="http://schemas.microsoft.com/office/powerpoint/2010/main" val="196252273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2640C8EF-8F24-4792-AFD2-6187581D2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190" y="2613819"/>
            <a:ext cx="6263821" cy="3263504"/>
          </a:xfrm>
        </p:spPr>
      </p:pic>
      <p:sp>
        <p:nvSpPr>
          <p:cNvPr id="4" name="タイトル 4">
            <a:extLst>
              <a:ext uri="{FF2B5EF4-FFF2-40B4-BE49-F238E27FC236}">
                <a16:creationId xmlns:a16="http://schemas.microsoft.com/office/drawing/2014/main" id="{100C8706-530F-4B75-B4C0-A29476D3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3517"/>
            <a:ext cx="1586963" cy="434319"/>
          </a:xfrm>
        </p:spPr>
        <p:txBody>
          <a:bodyPr>
            <a:normAutofit/>
          </a:bodyPr>
          <a:lstStyle/>
          <a:p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Rakuten</a:t>
            </a:r>
            <a:endParaRPr lang="ja-JP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2C452C-0431-47CB-B586-90AA706A9AF7}"/>
              </a:ext>
            </a:extLst>
          </p:cNvPr>
          <p:cNvSpPr txBox="1"/>
          <p:nvPr/>
        </p:nvSpPr>
        <p:spPr>
          <a:xfrm>
            <a:off x="762001" y="1235316"/>
            <a:ext cx="70612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350" dirty="0">
                <a:hlinkClick r:id="rId3"/>
              </a:rPr>
              <a:t>https://network.mobile.rakuten.co.jp/area/?map=conversion-current5g</a:t>
            </a:r>
            <a:endParaRPr lang="en-US" altLang="ja-JP" sz="1350" dirty="0"/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0F01D9F-4A20-8144-9B6E-9D2C38AE1419}"/>
              </a:ext>
            </a:extLst>
          </p:cNvPr>
          <p:cNvSpPr/>
          <p:nvPr/>
        </p:nvSpPr>
        <p:spPr bwMode="auto">
          <a:xfrm>
            <a:off x="1080037" y="2809255"/>
            <a:ext cx="2057400" cy="1371600"/>
          </a:xfrm>
          <a:prstGeom prst="wedgeRectCallout">
            <a:avLst>
              <a:gd name="adj1" fmla="val 93519"/>
              <a:gd name="adj2" fmla="val -4722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1" lang="en-US" altLang="ja-JP" sz="1400" b="1" dirty="0"/>
              <a:t>DSS area</a:t>
            </a:r>
          </a:p>
          <a:p>
            <a:r>
              <a:rPr kumimoji="1" lang="en-US" altLang="ja-JP" sz="1400" b="1" dirty="0"/>
              <a:t> (Green colored area)</a:t>
            </a:r>
            <a:endParaRPr lang="en-US" altLang="ja-JP" sz="1400" dirty="0"/>
          </a:p>
          <a:p>
            <a:pPr marL="214313" indent="-214313">
              <a:buFontTx/>
              <a:buChar char="-"/>
            </a:pPr>
            <a:r>
              <a:rPr lang="en-US" altLang="ja-JP" sz="1400" dirty="0"/>
              <a:t>1.7GHz (n3)</a:t>
            </a:r>
          </a:p>
          <a:p>
            <a:pPr marL="214313" indent="-214313">
              <a:buFontTx/>
              <a:buChar char="-"/>
            </a:pPr>
            <a:r>
              <a:rPr lang="en-US" altLang="ja-JP" sz="1400" dirty="0"/>
              <a:t>3.4GHz (n77)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14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Softbank 5G-4G with different TAC location:</a:t>
            </a:r>
            <a:br>
              <a:rPr lang="en-US" sz="1800" dirty="0"/>
            </a:br>
            <a:r>
              <a:rPr lang="en-US" sz="1800" dirty="0"/>
              <a:t>Softbank 5G-4G-5G handover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2B5809-EF9A-492C-894B-EB0D4E62B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905000"/>
            <a:ext cx="7924800" cy="38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7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Softbank 5G with LTE B3+ NR B77 static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F3BCC-42B8-4DFB-BC92-99666009F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2057400"/>
            <a:ext cx="8223250" cy="39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18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Softbank 5G with LTE B3+ NR B78 static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4098" name="Picture 15">
            <a:extLst>
              <a:ext uri="{FF2B5EF4-FFF2-40B4-BE49-F238E27FC236}">
                <a16:creationId xmlns:a16="http://schemas.microsoft.com/office/drawing/2014/main" id="{A10A7DBC-0FD4-40B9-AE65-EA05C8C6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82" y="1824037"/>
            <a:ext cx="6934907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885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DA5CA87A-D1F6-4E65-AF67-DBE074A7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96299"/>
            <a:ext cx="1586963" cy="434319"/>
          </a:xfrm>
        </p:spPr>
        <p:txBody>
          <a:bodyPr>
            <a:normAutofit/>
          </a:bodyPr>
          <a:lstStyle/>
          <a:p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Softbank</a:t>
            </a:r>
            <a:endParaRPr lang="ja-JP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コンテンツ プレースホルダー 14">
            <a:extLst>
              <a:ext uri="{FF2B5EF4-FFF2-40B4-BE49-F238E27FC236}">
                <a16:creationId xmlns:a16="http://schemas.microsoft.com/office/drawing/2014/main" id="{23369BD1-7DC3-4CFF-A113-8C88AD40F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964" y="1911747"/>
            <a:ext cx="6113654" cy="4149954"/>
          </a:xfr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DED119D-AF29-465A-A6C9-77A89505412E}"/>
              </a:ext>
            </a:extLst>
          </p:cNvPr>
          <p:cNvSpPr txBox="1"/>
          <p:nvPr/>
        </p:nvSpPr>
        <p:spPr>
          <a:xfrm>
            <a:off x="762001" y="1244524"/>
            <a:ext cx="70612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50" dirty="0">
                <a:hlinkClick r:id="rId3"/>
              </a:rPr>
              <a:t>https://www.softbank.jp/mobile/network/area/map/?pref=11&amp;device_type=razr-5g</a:t>
            </a:r>
            <a:endParaRPr lang="en-US" altLang="ja-JP" sz="135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F9FD297-8340-4D4B-A152-4B5FF0D871DD}"/>
              </a:ext>
            </a:extLst>
          </p:cNvPr>
          <p:cNvSpPr txBox="1"/>
          <p:nvPr/>
        </p:nvSpPr>
        <p:spPr>
          <a:xfrm>
            <a:off x="381000" y="3733800"/>
            <a:ext cx="1822450" cy="1962076"/>
          </a:xfrm>
          <a:prstGeom prst="wedgeRectCallout">
            <a:avLst>
              <a:gd name="adj1" fmla="val 85203"/>
              <a:gd name="adj2" fmla="val 3290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350" b="1" dirty="0"/>
              <a:t>DSS area</a:t>
            </a:r>
          </a:p>
          <a:p>
            <a:r>
              <a:rPr kumimoji="1" lang="en-US" altLang="ja-JP" sz="1350" b="1" dirty="0"/>
              <a:t> (pink colored area)</a:t>
            </a:r>
          </a:p>
          <a:p>
            <a:pPr marL="214313" indent="-214313">
              <a:buFontTx/>
              <a:buChar char="-"/>
            </a:pPr>
            <a:r>
              <a:rPr lang="en-US" altLang="ja-JP" sz="1350" dirty="0"/>
              <a:t>700MHz (n28)</a:t>
            </a:r>
          </a:p>
          <a:p>
            <a:pPr marL="214313" indent="-214313">
              <a:buFontTx/>
              <a:buChar char="-"/>
            </a:pPr>
            <a:r>
              <a:rPr lang="en-US" altLang="ja-JP" sz="1350" dirty="0"/>
              <a:t>1.7GHz (n3)</a:t>
            </a:r>
          </a:p>
          <a:p>
            <a:pPr marL="214313" indent="-214313">
              <a:buFontTx/>
              <a:buChar char="-"/>
            </a:pPr>
            <a:r>
              <a:rPr lang="en-US" altLang="ja-JP" sz="1350" dirty="0"/>
              <a:t>3.4GHz (n77)</a:t>
            </a:r>
          </a:p>
          <a:p>
            <a:endParaRPr kumimoji="1" lang="en-US" altLang="ja-JP" sz="1350" dirty="0"/>
          </a:p>
          <a:p>
            <a:r>
              <a:rPr kumimoji="1" lang="en-US" altLang="ja-JP" sz="1350" dirty="0"/>
              <a:t>Note: outdoor cell only</a:t>
            </a:r>
            <a:endParaRPr kumimoji="1"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4187914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81743-CA90-838A-B357-6382683B2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989E00-AEC2-7C62-B211-537E977FC6E8}"/>
              </a:ext>
            </a:extLst>
          </p:cNvPr>
          <p:cNvSpPr txBox="1"/>
          <p:nvPr/>
        </p:nvSpPr>
        <p:spPr>
          <a:xfrm>
            <a:off x="914400" y="944562"/>
            <a:ext cx="4576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Softbank EAP-SIM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F926D-A769-F4FC-E360-CA0C16858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6553200" cy="45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39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749651" y="3124201"/>
            <a:ext cx="21986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eaLnBrk="0" hangingPunct="0"/>
            <a:endParaRPr lang="en-US" sz="1400" b="1" dirty="0">
              <a:solidFill>
                <a:srgbClr val="0B1041"/>
              </a:solidFill>
              <a:latin typeface="Trebuchet MS" pitchFamily="34" charset="0"/>
            </a:endParaRPr>
          </a:p>
        </p:txBody>
      </p:sp>
      <p:sp>
        <p:nvSpPr>
          <p:cNvPr id="13" name="Title 12"/>
          <p:cNvSpPr txBox="1">
            <a:spLocks noGrp="1"/>
          </p:cNvSpPr>
          <p:nvPr>
            <p:ph type="title"/>
          </p:nvPr>
        </p:nvSpPr>
        <p:spPr>
          <a:xfrm>
            <a:off x="3276600" y="2638961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4000" dirty="0">
                <a:latin typeface="Calibri" pitchFamily="34" charset="0"/>
                <a:cs typeface="Calibri" pitchFamily="34" charset="0"/>
              </a:rPr>
            </a:br>
            <a:r>
              <a:rPr lang="en-US" sz="4000" dirty="0">
                <a:latin typeface="Calibri" pitchFamily="34" charset="0"/>
                <a:cs typeface="Calibri" pitchFamily="34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8648" y="1219200"/>
            <a:ext cx="6338551" cy="2336007"/>
          </a:xfrm>
        </p:spPr>
        <p:txBody>
          <a:bodyPr/>
          <a:lstStyle/>
          <a:p>
            <a:pPr algn="ctr">
              <a:defRPr/>
            </a:pP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86150" y="6096000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9" name="Rectangle 4"/>
          <p:cNvSpPr txBox="1">
            <a:spLocks noChangeArrowheads="1"/>
          </p:cNvSpPr>
          <p:nvPr/>
        </p:nvSpPr>
        <p:spPr bwMode="auto">
          <a:xfrm>
            <a:off x="1676400" y="2899942"/>
            <a:ext cx="6795752" cy="25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330322"/>
              </p:ext>
            </p:extLst>
          </p:nvPr>
        </p:nvGraphicFramePr>
        <p:xfrm>
          <a:off x="2057400" y="2762246"/>
          <a:ext cx="5715000" cy="3105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MNC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APN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spmode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Country/City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Japan/Tokyo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 Code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+81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Currency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Japanese yen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Time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GMT+9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87161" y="2001613"/>
            <a:ext cx="704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DOCOMO</a:t>
            </a:r>
          </a:p>
        </p:txBody>
      </p:sp>
    </p:spTree>
    <p:extLst>
      <p:ext uri="{BB962C8B-B14F-4D97-AF65-F5344CB8AC3E}">
        <p14:creationId xmlns:p14="http://schemas.microsoft.com/office/powerpoint/2010/main" val="39526380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8648" y="1219200"/>
            <a:ext cx="6338551" cy="2336007"/>
          </a:xfrm>
        </p:spPr>
        <p:txBody>
          <a:bodyPr/>
          <a:lstStyle/>
          <a:p>
            <a:pPr algn="ctr">
              <a:defRPr/>
            </a:pPr>
            <a:r>
              <a:rPr lang="de-DE" alt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RAKUTEN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86150" y="6096000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9" name="Rectangle 4"/>
          <p:cNvSpPr txBox="1">
            <a:spLocks noChangeArrowheads="1"/>
          </p:cNvSpPr>
          <p:nvPr/>
        </p:nvSpPr>
        <p:spPr bwMode="auto">
          <a:xfrm>
            <a:off x="1676400" y="2899942"/>
            <a:ext cx="6795752" cy="25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57400" y="2762246"/>
          <a:ext cx="5715000" cy="3105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MNC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APN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rakuten.jp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Country/City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Japan/Tokyo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 Code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+81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Currency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Japanese yen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Time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GMT+9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9054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8648" y="1219200"/>
            <a:ext cx="6338551" cy="2336007"/>
          </a:xfrm>
        </p:spPr>
        <p:txBody>
          <a:bodyPr/>
          <a:lstStyle/>
          <a:p>
            <a:pPr algn="ctr">
              <a:defRPr/>
            </a:pP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86150" y="6096000"/>
            <a:ext cx="2171700" cy="273844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Confidential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9" name="Rectangle 4"/>
          <p:cNvSpPr txBox="1">
            <a:spLocks noChangeArrowheads="1"/>
          </p:cNvSpPr>
          <p:nvPr/>
        </p:nvSpPr>
        <p:spPr bwMode="auto">
          <a:xfrm>
            <a:off x="1676400" y="2899942"/>
            <a:ext cx="6795752" cy="25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2175" dirty="0">
              <a:solidFill>
                <a:srgbClr val="000000"/>
              </a:solidFill>
            </a:endParaRPr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  <a:p>
            <a:pPr algn="r">
              <a:spcBef>
                <a:spcPct val="20000"/>
              </a:spcBef>
              <a:buClr>
                <a:srgbClr val="006666"/>
              </a:buClr>
              <a:buSzPct val="70000"/>
              <a:buFont typeface="Wingdings" pitchFamily="2" charset="2"/>
              <a:buNone/>
            </a:pPr>
            <a:endParaRPr lang="en-US" altLang="de-DE" sz="1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111804"/>
              </p:ext>
            </p:extLst>
          </p:nvPr>
        </p:nvGraphicFramePr>
        <p:xfrm>
          <a:off x="2057400" y="2762246"/>
          <a:ext cx="5715000" cy="3105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MNC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APN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Plus.4g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Country/City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Japan/Tokyo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Country Code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+81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Currency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Japanese yen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Time Zone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GMT+9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87161" y="2001613"/>
            <a:ext cx="704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SoftBank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4123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3B151-E3F3-4F26-A37B-A4B9E3355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KDDI 5G location :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571EE-B0CB-4F16-8399-2D3D4C55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30C1BB-FA06-4A04-BDF1-75C12749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30280"/>
            <a:ext cx="8077200" cy="383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3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46C0-D94F-41A9-8713-F32F452F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Docomo 5G location 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71D74-144C-4EC9-8A8B-B6416654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C1BF46-90E5-41C9-9E89-B2C5B24CB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26" y="1981200"/>
            <a:ext cx="7453186" cy="355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95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A93A-C8BE-46B3-9E1F-0E8E65EB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Rakuten 5G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0CF2E-D490-46CC-8FD3-D1045FF66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F8E72-2730-46F2-809B-2F12EA2CA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075" y="1905000"/>
            <a:ext cx="7603487" cy="36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2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B40C-C272-49D6-A353-72E283B6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Softbank 5G location: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6BE95-5F0A-4F3C-B702-F0CBB22A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E4AE19-EB6D-46EC-9BF3-959F3DF10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846" y="1981200"/>
            <a:ext cx="7521946" cy="35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3178"/>
      </p:ext>
    </p:extLst>
  </p:cSld>
  <p:clrMapOvr>
    <a:masterClrMapping/>
  </p:clrMapOvr>
</p:sld>
</file>

<file path=ppt/theme/theme1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520</Words>
  <Application>Microsoft Office PowerPoint</Application>
  <PresentationFormat>On-screen Show (4:3)</PresentationFormat>
  <Paragraphs>145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</vt:lpstr>
      <vt:lpstr>Calibri</vt:lpstr>
      <vt:lpstr>Times New Roman</vt:lpstr>
      <vt:lpstr>Trebuchet MS</vt:lpstr>
      <vt:lpstr>Verdana</vt:lpstr>
      <vt:lpstr>Wingdings</vt:lpstr>
      <vt:lpstr>Eclipse</vt:lpstr>
      <vt:lpstr>DRIVE ROUTE- JAPAN  </vt:lpstr>
      <vt:lpstr>  </vt:lpstr>
      <vt:lpstr>  </vt:lpstr>
      <vt:lpstr>RAKUTEN  </vt:lpstr>
      <vt:lpstr>  </vt:lpstr>
      <vt:lpstr>KDDI 5G location : </vt:lpstr>
      <vt:lpstr>Docomo 5G location :</vt:lpstr>
      <vt:lpstr>Rakuten 5G Location:</vt:lpstr>
      <vt:lpstr>Softbank 5G location:</vt:lpstr>
      <vt:lpstr>KDDI 5G-4G with different TAC location:</vt:lpstr>
      <vt:lpstr>KDDI 5G-4G-5G handover location:</vt:lpstr>
      <vt:lpstr>KDDI 5G with LTE B3+ NR B78 combination location:</vt:lpstr>
      <vt:lpstr>KDDI</vt:lpstr>
      <vt:lpstr>Docomo 5G-4G with different TAC location: Docomo 5G-4G-5G handover location:</vt:lpstr>
      <vt:lpstr>Docomo 5G with LTE B19 + NR B78 combination location:</vt:lpstr>
      <vt:lpstr>Docomo 5G with LTE B3+ NR B78 static location:</vt:lpstr>
      <vt:lpstr>NTT docomo</vt:lpstr>
      <vt:lpstr>Rakuten 5G-4G with different TAC location: Rakuten 5G-4G-5G handover location:</vt:lpstr>
      <vt:lpstr>Rakuten 5G with LTE B3+ NR B77 static location:</vt:lpstr>
      <vt:lpstr>Rakuten</vt:lpstr>
      <vt:lpstr>Softbank 5G-4G with different TAC location: Softbank 5G-4G-5G handover location:</vt:lpstr>
      <vt:lpstr>Softbank 5G with LTE B3+ NR B77 static location:</vt:lpstr>
      <vt:lpstr>Softbank 5G with LTE B3+ NR B78 static location:</vt:lpstr>
      <vt:lpstr>Softbank</vt:lpstr>
      <vt:lpstr>PowerPoint Presentation</vt:lpstr>
      <vt:lpstr>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Ajinkya Dave</dc:creator>
  <cp:lastModifiedBy>Thejaswi  Nayaka</cp:lastModifiedBy>
  <cp:revision>37</cp:revision>
  <dcterms:created xsi:type="dcterms:W3CDTF">2020-03-01T23:35:31Z</dcterms:created>
  <dcterms:modified xsi:type="dcterms:W3CDTF">2022-09-21T02:32:27Z</dcterms:modified>
</cp:coreProperties>
</file>