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2"/>
  </p:notesMasterIdLst>
  <p:handoutMasterIdLst>
    <p:handoutMasterId r:id="rId23"/>
  </p:handoutMasterIdLst>
  <p:sldIdLst>
    <p:sldId id="343" r:id="rId2"/>
    <p:sldId id="540" r:id="rId3"/>
    <p:sldId id="448" r:id="rId4"/>
    <p:sldId id="465" r:id="rId5"/>
    <p:sldId id="549" r:id="rId6"/>
    <p:sldId id="425" r:id="rId7"/>
    <p:sldId id="456" r:id="rId8"/>
    <p:sldId id="458" r:id="rId9"/>
    <p:sldId id="454" r:id="rId10"/>
    <p:sldId id="541" r:id="rId11"/>
    <p:sldId id="460" r:id="rId12"/>
    <p:sldId id="462" r:id="rId13"/>
    <p:sldId id="464" r:id="rId14"/>
    <p:sldId id="467" r:id="rId15"/>
    <p:sldId id="529" r:id="rId16"/>
    <p:sldId id="530" r:id="rId17"/>
    <p:sldId id="531" r:id="rId18"/>
    <p:sldId id="523" r:id="rId19"/>
    <p:sldId id="550" r:id="rId20"/>
    <p:sldId id="423" r:id="rId2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533" autoAdjust="0"/>
  </p:normalViewPr>
  <p:slideViewPr>
    <p:cSldViewPr>
      <p:cViewPr varScale="1">
        <p:scale>
          <a:sx n="85" d="100"/>
          <a:sy n="85" d="100"/>
        </p:scale>
        <p:origin x="150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6/19/2021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6/19/2021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02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0A7AE-8B9A-49F0-82DB-F5CAF8598A1B}" type="datetime1">
              <a:rPr lang="en-US" smtClean="0"/>
              <a:pPr>
                <a:defRPr/>
              </a:pPr>
              <a:t>6/19/2021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A9DA9-606B-4D4A-BBFB-D6C792500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  <p:sldLayoutId id="2147484392" r:id="rId12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io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 –Airtel, VODAFONE/IDEA &amp; Reliance JIO (FDD/TDD) LTE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15BE96BA-7E38-452A-A230-45E25FB39E91}"/>
              </a:ext>
            </a:extLst>
          </p:cNvPr>
          <p:cNvSpPr txBox="1">
            <a:spLocks/>
          </p:cNvSpPr>
          <p:nvPr/>
        </p:nvSpPr>
        <p:spPr>
          <a:xfrm>
            <a:off x="478809" y="352863"/>
            <a:ext cx="8229600" cy="7318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sz="2800" u="sng" dirty="0"/>
              <a:t>Airtel Band HO – B 40 TO B 3</a:t>
            </a:r>
          </a:p>
          <a:p>
            <a:endParaRPr lang="en-US" sz="2800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2E469C-4EC5-4BCF-B738-C4260B95B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036" y="1084700"/>
            <a:ext cx="2971800" cy="49350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C9EEE7-B63C-4947-A27C-D7D61E774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84700"/>
            <a:ext cx="2895600" cy="49350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C6C468-3110-440B-8315-446F61223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1084701"/>
            <a:ext cx="2762036" cy="493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71759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9960871"/>
              </p:ext>
            </p:extLst>
          </p:nvPr>
        </p:nvGraphicFramePr>
        <p:xfrm>
          <a:off x="685800" y="955027"/>
          <a:ext cx="6858000" cy="6463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3448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355301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204711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752944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978828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542768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444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0189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76.793419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30.384872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-55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38750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5334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Near Cell (Reliance JIO)</a:t>
            </a:r>
            <a:endParaRPr lang="en-IN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43800" y="3201769"/>
            <a:ext cx="1365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-60dbm to -75dbm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D55318-BBBF-4C48-8059-1A237E61D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752600"/>
            <a:ext cx="3429000" cy="4196706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70E72D24-4ABA-4BF3-BFC5-F2BBDD36D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36701"/>
            <a:ext cx="3276600" cy="421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98761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50433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Edge Cell (Reliance JIO)</a:t>
            </a:r>
            <a:endParaRPr lang="en-I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642829"/>
              </p:ext>
            </p:extLst>
          </p:nvPr>
        </p:nvGraphicFramePr>
        <p:xfrm>
          <a:off x="462844" y="1102499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76.791169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30.385702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38750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96200" y="4101967"/>
            <a:ext cx="1324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pic>
        <p:nvPicPr>
          <p:cNvPr id="7" name="Picture 6" descr="Timeline&#10;&#10;Description automatically generated">
            <a:extLst>
              <a:ext uri="{FF2B5EF4-FFF2-40B4-BE49-F238E27FC236}">
                <a16:creationId xmlns:a16="http://schemas.microsoft.com/office/drawing/2014/main" id="{9D97ADCA-0E3E-4773-824A-883DAC9B8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752600"/>
            <a:ext cx="3476311" cy="4419600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3FB3768-57A2-4E5C-A1B1-5A5016E06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3657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08956"/>
      </p:ext>
    </p:extLst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399" y="191483"/>
            <a:ext cx="5638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itchFamily="34" charset="0"/>
              </a:rPr>
              <a:t>Mixed Mobility Jio:-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Ambala , Haryana</a:t>
            </a:r>
            <a:endParaRPr lang="en-IN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8EE97AA-7DB3-43B3-BF2B-9635C2593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69" y="914400"/>
            <a:ext cx="3165231" cy="5410200"/>
          </a:xfrm>
          <a:prstGeom prst="rect">
            <a:avLst/>
          </a:prstGeom>
        </p:spPr>
      </p:pic>
      <p:pic>
        <p:nvPicPr>
          <p:cNvPr id="9" name="Picture 8" descr="Timeline&#10;&#10;Description automatically generated">
            <a:extLst>
              <a:ext uri="{FF2B5EF4-FFF2-40B4-BE49-F238E27FC236}">
                <a16:creationId xmlns:a16="http://schemas.microsoft.com/office/drawing/2014/main" id="{54FC307C-C3C1-4E7B-BCFF-100F5D154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914400"/>
            <a:ext cx="2930768" cy="5334000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CA3469C-570D-43F0-89AE-0633243EDC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05838"/>
            <a:ext cx="3048000" cy="519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29143"/>
      </p:ext>
    </p:extLst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0046F6-85BD-4B42-8A66-FA0E5F415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5715000" cy="609600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 Band Handover (FDD-TDD), JIO 4G</a:t>
            </a:r>
            <a:endParaRPr lang="en-IN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 descr="Timeline&#10;&#10;Description automatically generated">
            <a:extLst>
              <a:ext uri="{FF2B5EF4-FFF2-40B4-BE49-F238E27FC236}">
                <a16:creationId xmlns:a16="http://schemas.microsoft.com/office/drawing/2014/main" id="{95E27C73-B431-4F81-9F3C-806DE4AE5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19200"/>
            <a:ext cx="3851031" cy="4495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035AE45-A11A-4E16-8405-635BC6D81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1" y="1219200"/>
            <a:ext cx="36576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81732"/>
      </p:ext>
    </p:extLst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Near Cell VI: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7EAE5CF0-6F51-4F55-8470-FBAE67E354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7454703"/>
              </p:ext>
            </p:extLst>
          </p:nvPr>
        </p:nvGraphicFramePr>
        <p:xfrm>
          <a:off x="462844" y="1102499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76.793835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30.384852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0197242-BB0E-4F19-B08E-AEA13DA7640A}"/>
              </a:ext>
            </a:extLst>
          </p:cNvPr>
          <p:cNvSpPr txBox="1"/>
          <p:nvPr/>
        </p:nvSpPr>
        <p:spPr>
          <a:xfrm>
            <a:off x="7591111" y="3810000"/>
            <a:ext cx="1227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CB4DF72E-0399-4B8E-87E7-E501CFACB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858962"/>
            <a:ext cx="3287951" cy="4724400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8242BEF-F115-4855-A578-E6E9ADB40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58962"/>
            <a:ext cx="3810000" cy="461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15882"/>
      </p:ext>
    </p:extLst>
  </p:cSld>
  <p:clrMapOvr>
    <a:masterClrMapping/>
  </p:clrMapOvr>
  <p:transition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Cell Edge VI: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A901AC99-3A70-4D62-BC02-649F957A0B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1517380"/>
              </p:ext>
            </p:extLst>
          </p:nvPr>
        </p:nvGraphicFramePr>
        <p:xfrm>
          <a:off x="330532" y="914401"/>
          <a:ext cx="7121782" cy="5333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13375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80297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24257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cell(EC)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290827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76.797060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30.387311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8767470-DD44-4BCE-A8CE-DBBA2EB4C4DC}"/>
              </a:ext>
            </a:extLst>
          </p:cNvPr>
          <p:cNvSpPr txBox="1"/>
          <p:nvPr/>
        </p:nvSpPr>
        <p:spPr>
          <a:xfrm>
            <a:off x="7772400" y="4191000"/>
            <a:ext cx="1161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-95dbm to -105dbm</a:t>
            </a: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9CC9A054-5590-418C-A3C2-F0FB73B54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617498"/>
            <a:ext cx="3648799" cy="4783302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536B5F2-96EF-4F2F-BD23-55BF12FF3F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32" y="1617498"/>
            <a:ext cx="3403268" cy="466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38588"/>
      </p:ext>
    </p:extLst>
  </p:cSld>
  <p:clrMapOvr>
    <a:masterClrMapping/>
  </p:clrMapOvr>
  <p:transition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Mixed coverage area Vodafone: 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B214A523-4B7A-4380-B37A-2C3EA5212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71" y="1143000"/>
            <a:ext cx="2825260" cy="5486400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178EEBF-CADC-4A8B-9AC7-28896BCB32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37863"/>
            <a:ext cx="2989384" cy="5262937"/>
          </a:xfrm>
          <a:prstGeom prst="rect">
            <a:avLst/>
          </a:prstGeom>
        </p:spPr>
      </p:pic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54151C75-0A79-434D-ACF8-28EE13506E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384" y="1137863"/>
            <a:ext cx="2989385" cy="526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81672"/>
      </p:ext>
    </p:extLst>
  </p:cSld>
  <p:clrMapOvr>
    <a:masterClrMapping/>
  </p:clrMapOvr>
  <p:transition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br>
              <a:rPr lang="en-US" sz="2800" dirty="0"/>
            </a:br>
            <a:r>
              <a:rPr lang="en-US" sz="2800" dirty="0"/>
              <a:t>      VI Band  Handover – B3 , B41,B1</a:t>
            </a:r>
          </a:p>
        </p:txBody>
      </p:sp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CD2A2F2C-2810-4FEE-93B0-339CFDD7BF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1409700"/>
            <a:ext cx="2209799" cy="4038600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D5B24D6-9387-4A4A-A378-D14342789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1409700"/>
            <a:ext cx="2286000" cy="4038600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0E499DF-543A-43E7-8B4A-4B7BE2D81C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409700"/>
            <a:ext cx="2209800" cy="4038600"/>
          </a:xfrm>
          <a:prstGeom prst="rect">
            <a:avLst/>
          </a:prstGeom>
        </p:spPr>
      </p:pic>
      <p:pic>
        <p:nvPicPr>
          <p:cNvPr id="16" name="Picture 15" descr="Map&#10;&#10;Description automatically generated">
            <a:extLst>
              <a:ext uri="{FF2B5EF4-FFF2-40B4-BE49-F238E27FC236}">
                <a16:creationId xmlns:a16="http://schemas.microsoft.com/office/drawing/2014/main" id="{0549A158-9D12-4A3D-BDD4-22C2341352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1" y="1409700"/>
            <a:ext cx="2362199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01192"/>
      </p:ext>
    </p:extLst>
  </p:cSld>
  <p:clrMapOvr>
    <a:masterClrMapping/>
  </p:clrMapOvr>
  <p:transition>
    <p:whee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803FBB-1721-4CAA-8253-8A3CD9EF5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447800"/>
            <a:ext cx="6397051" cy="51450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D9CE5A-8D27-4847-AF27-A3072A3EEB40}"/>
              </a:ext>
            </a:extLst>
          </p:cNvPr>
          <p:cNvSpPr txBox="1"/>
          <p:nvPr/>
        </p:nvSpPr>
        <p:spPr>
          <a:xfrm>
            <a:off x="3048000" y="762000"/>
            <a:ext cx="21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Overall DTROUTE</a:t>
            </a:r>
          </a:p>
        </p:txBody>
      </p:sp>
    </p:spTree>
    <p:extLst>
      <p:ext uri="{BB962C8B-B14F-4D97-AF65-F5344CB8AC3E}">
        <p14:creationId xmlns:p14="http://schemas.microsoft.com/office/powerpoint/2010/main" val="494038474"/>
      </p:ext>
    </p:extLst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IN" sz="2400" b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Information:</a:t>
            </a:r>
            <a:endParaRPr lang="en-US" sz="2400" b="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408046"/>
              </p:ext>
            </p:extLst>
          </p:nvPr>
        </p:nvGraphicFramePr>
        <p:xfrm>
          <a:off x="304800" y="1348741"/>
          <a:ext cx="8458200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3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JIO</a:t>
                      </a:r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36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6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858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5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APN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Jionet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610618"/>
              </p:ext>
            </p:extLst>
          </p:nvPr>
        </p:nvGraphicFramePr>
        <p:xfrm>
          <a:off x="304800" y="2609529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Airtel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92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96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APN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Airtelgprs.com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661270"/>
              </p:ext>
            </p:extLst>
          </p:nvPr>
        </p:nvGraphicFramePr>
        <p:xfrm>
          <a:off x="304800" y="3886200"/>
          <a:ext cx="8458200" cy="10807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baseline="0" dirty="0">
                          <a:effectLst/>
                        </a:rPr>
                        <a:t>VI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404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APN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Idea internet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pPr marL="109537" indent="0" algn="ctr">
              <a:spcBef>
                <a:spcPct val="50000"/>
              </a:spcBef>
              <a:buNone/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19F79B-E149-4B7D-BD30-1BD37ED62E9A}"/>
              </a:ext>
            </a:extLst>
          </p:cNvPr>
          <p:cNvSpPr/>
          <p:nvPr/>
        </p:nvSpPr>
        <p:spPr>
          <a:xfrm>
            <a:off x="2590800" y="5214584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</p:txBody>
      </p:sp>
    </p:spTree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1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A2EBDA1-EA41-4175-8F46-328574025B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643027"/>
              </p:ext>
            </p:extLst>
          </p:nvPr>
        </p:nvGraphicFramePr>
        <p:xfrm>
          <a:off x="612913" y="1295400"/>
          <a:ext cx="7772399" cy="4525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94779">
                  <a:extLst>
                    <a:ext uri="{9D8B030D-6E8A-4147-A177-3AD203B41FA5}">
                      <a16:colId xmlns:a16="http://schemas.microsoft.com/office/drawing/2014/main" val="3271449570"/>
                    </a:ext>
                  </a:extLst>
                </a:gridCol>
                <a:gridCol w="3877620">
                  <a:extLst>
                    <a:ext uri="{9D8B030D-6E8A-4147-A177-3AD203B41FA5}">
                      <a16:colId xmlns:a16="http://schemas.microsoft.com/office/drawing/2014/main" val="3686251373"/>
                    </a:ext>
                  </a:extLst>
                </a:gridCol>
              </a:tblGrid>
              <a:tr h="3616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>
                          <a:effectLst/>
                        </a:rPr>
                        <a:t>Functionality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2" marR="5832" marT="583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>
                          <a:effectLst/>
                        </a:rPr>
                        <a:t>Airtel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2" marR="5832" marT="5832" marB="0" anchor="ctr"/>
                </a:tc>
                <a:extLst>
                  <a:ext uri="{0D108BD9-81ED-4DB2-BD59-A6C34878D82A}">
                    <a16:rowId xmlns:a16="http://schemas.microsoft.com/office/drawing/2014/main" val="3115325080"/>
                  </a:ext>
                </a:extLst>
              </a:tr>
              <a:tr h="73488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 dirty="0">
                          <a:effectLst/>
                        </a:rPr>
                        <a:t>Website: http://www.airtel.com/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2" marR="5832" marT="58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88518"/>
                  </a:ext>
                </a:extLst>
              </a:tr>
              <a:tr h="73488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 dirty="0">
                          <a:effectLst/>
                        </a:rPr>
                        <a:t>WAP APN: airtelgprs.com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2" marR="5832" marT="58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203070"/>
                  </a:ext>
                </a:extLst>
              </a:tr>
              <a:tr h="2449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Customer care 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2" marR="5832" marT="583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198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2" marR="5832" marT="5832" marB="0" anchor="ctr"/>
                </a:tc>
                <a:extLst>
                  <a:ext uri="{0D108BD9-81ED-4DB2-BD59-A6C34878D82A}">
                    <a16:rowId xmlns:a16="http://schemas.microsoft.com/office/drawing/2014/main" val="3849790053"/>
                  </a:ext>
                </a:extLst>
              </a:tr>
              <a:tr h="2449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MNC 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2" marR="5832" marT="583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5832" marR="5832" marT="5832" marB="0" anchor="b"/>
                </a:tc>
                <a:extLst>
                  <a:ext uri="{0D108BD9-81ED-4DB2-BD59-A6C34878D82A}">
                    <a16:rowId xmlns:a16="http://schemas.microsoft.com/office/drawing/2014/main" val="223520981"/>
                  </a:ext>
                </a:extLst>
              </a:tr>
              <a:tr h="244962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Bands supported 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2" marR="5832" marT="583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Both FDD and TDD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2" marR="5832" marT="5832" marB="0" anchor="ctr"/>
                </a:tc>
                <a:extLst>
                  <a:ext uri="{0D108BD9-81ED-4DB2-BD59-A6C34878D82A}">
                    <a16:rowId xmlns:a16="http://schemas.microsoft.com/office/drawing/2014/main" val="3761075170"/>
                  </a:ext>
                </a:extLst>
              </a:tr>
              <a:tr h="2449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LTE 2300 MHz – TDD(Band 40)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2" marR="5832" marT="5832" marB="0" anchor="ctr"/>
                </a:tc>
                <a:extLst>
                  <a:ext uri="{0D108BD9-81ED-4DB2-BD59-A6C34878D82A}">
                    <a16:rowId xmlns:a16="http://schemas.microsoft.com/office/drawing/2014/main" val="1973844411"/>
                  </a:ext>
                </a:extLst>
              </a:tr>
              <a:tr h="2449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500" u="none" strike="noStrike" dirty="0">
                          <a:effectLst/>
                        </a:rPr>
                        <a:t>LTE 2100 MHz -- FDD(Band 1)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2" marR="5832" marT="5832" marB="0" anchor="ctr"/>
                </a:tc>
                <a:extLst>
                  <a:ext uri="{0D108BD9-81ED-4DB2-BD59-A6C34878D82A}">
                    <a16:rowId xmlns:a16="http://schemas.microsoft.com/office/drawing/2014/main" val="2459950421"/>
                  </a:ext>
                </a:extLst>
              </a:tr>
              <a:tr h="2449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500" u="none" strike="noStrike" dirty="0">
                          <a:effectLst/>
                        </a:rPr>
                        <a:t>LTE 850 MHz – FDD(Band 3)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2" marR="5832" marT="5832" marB="0" anchor="ctr"/>
                </a:tc>
                <a:extLst>
                  <a:ext uri="{0D108BD9-81ED-4DB2-BD59-A6C34878D82A}">
                    <a16:rowId xmlns:a16="http://schemas.microsoft.com/office/drawing/2014/main" val="2697515922"/>
                  </a:ext>
                </a:extLst>
              </a:tr>
              <a:tr h="24496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USSD 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2" marR="5832" marT="583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 dirty="0">
                          <a:effectLst/>
                        </a:rPr>
                        <a:t>To check MDN: *282#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2" marR="5832" marT="5832" marB="0" anchor="ctr"/>
                </a:tc>
                <a:extLst>
                  <a:ext uri="{0D108BD9-81ED-4DB2-BD59-A6C34878D82A}">
                    <a16:rowId xmlns:a16="http://schemas.microsoft.com/office/drawing/2014/main" val="2820993286"/>
                  </a:ext>
                </a:extLst>
              </a:tr>
              <a:tr h="2449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 dirty="0">
                          <a:effectLst/>
                        </a:rPr>
                        <a:t>Balance check: *123#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2" marR="5832" marT="5832" marB="0" anchor="ctr"/>
                </a:tc>
                <a:extLst>
                  <a:ext uri="{0D108BD9-81ED-4DB2-BD59-A6C34878D82A}">
                    <a16:rowId xmlns:a16="http://schemas.microsoft.com/office/drawing/2014/main" val="3867198497"/>
                  </a:ext>
                </a:extLst>
              </a:tr>
              <a:tr h="2449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 dirty="0">
                          <a:effectLst/>
                        </a:rPr>
                        <a:t>Data Balance check: *121*114#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2" marR="5832" marT="5832" marB="0" anchor="ctr"/>
                </a:tc>
                <a:extLst>
                  <a:ext uri="{0D108BD9-81ED-4DB2-BD59-A6C34878D82A}">
                    <a16:rowId xmlns:a16="http://schemas.microsoft.com/office/drawing/2014/main" val="3540549775"/>
                  </a:ext>
                </a:extLst>
              </a:tr>
              <a:tr h="2449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VoLTE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2" marR="5832" marT="583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 dirty="0">
                          <a:effectLst/>
                        </a:rPr>
                        <a:t>Supported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2" marR="5832" marT="5832" marB="0" anchor="ctr"/>
                </a:tc>
                <a:extLst>
                  <a:ext uri="{0D108BD9-81ED-4DB2-BD59-A6C34878D82A}">
                    <a16:rowId xmlns:a16="http://schemas.microsoft.com/office/drawing/2014/main" val="3650599367"/>
                  </a:ext>
                </a:extLst>
              </a:tr>
              <a:tr h="2449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CSFB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2" marR="5832" marT="583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 dirty="0">
                          <a:effectLst/>
                        </a:rPr>
                        <a:t>Supported (CSFB to 2G)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2" marR="5832" marT="5832" marB="0" anchor="ctr"/>
                </a:tc>
                <a:extLst>
                  <a:ext uri="{0D108BD9-81ED-4DB2-BD59-A6C34878D82A}">
                    <a16:rowId xmlns:a16="http://schemas.microsoft.com/office/drawing/2014/main" val="44800815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2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AF10978-0BD6-4D83-A6BE-9DB82A250B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5242742"/>
              </p:ext>
            </p:extLst>
          </p:nvPr>
        </p:nvGraphicFramePr>
        <p:xfrm>
          <a:off x="609600" y="914400"/>
          <a:ext cx="7772400" cy="47775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94779">
                  <a:extLst>
                    <a:ext uri="{9D8B030D-6E8A-4147-A177-3AD203B41FA5}">
                      <a16:colId xmlns:a16="http://schemas.microsoft.com/office/drawing/2014/main" val="4136357896"/>
                    </a:ext>
                  </a:extLst>
                </a:gridCol>
                <a:gridCol w="3877621">
                  <a:extLst>
                    <a:ext uri="{9D8B030D-6E8A-4147-A177-3AD203B41FA5}">
                      <a16:colId xmlns:a16="http://schemas.microsoft.com/office/drawing/2014/main" val="4062110171"/>
                    </a:ext>
                  </a:extLst>
                </a:gridCol>
              </a:tblGrid>
              <a:tr h="2674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Functionality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RELIANCE JIO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/>
                </a:tc>
                <a:extLst>
                  <a:ext uri="{0D108BD9-81ED-4DB2-BD59-A6C34878D82A}">
                    <a16:rowId xmlns:a16="http://schemas.microsoft.com/office/drawing/2014/main" val="132396054"/>
                  </a:ext>
                </a:extLst>
              </a:tr>
              <a:tr h="78382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u="sng" strike="noStrike" dirty="0">
                          <a:effectLst/>
                          <a:hlinkClick r:id="rId2"/>
                        </a:rPr>
                        <a:t>Website: http://www.jio.com</a:t>
                      </a:r>
                      <a:endParaRPr lang="en-US" sz="10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677705"/>
                  </a:ext>
                </a:extLst>
              </a:tr>
              <a:tr h="78382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WAP APN: jionet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334285"/>
                  </a:ext>
                </a:extLst>
              </a:tr>
              <a:tr h="2674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Customer care 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198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/>
                </a:tc>
                <a:extLst>
                  <a:ext uri="{0D108BD9-81ED-4DB2-BD59-A6C34878D82A}">
                    <a16:rowId xmlns:a16="http://schemas.microsoft.com/office/drawing/2014/main" val="1064099762"/>
                  </a:ext>
                </a:extLst>
              </a:tr>
              <a:tr h="2674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MNC 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u="none" strike="noStrike" dirty="0">
                          <a:effectLst/>
                        </a:rPr>
                        <a:t>858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b"/>
                </a:tc>
                <a:extLst>
                  <a:ext uri="{0D108BD9-81ED-4DB2-BD59-A6C34878D82A}">
                    <a16:rowId xmlns:a16="http://schemas.microsoft.com/office/drawing/2014/main" val="3504026979"/>
                  </a:ext>
                </a:extLst>
              </a:tr>
              <a:tr h="267495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Bands supported 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Both FDD and TDD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/>
                </a:tc>
                <a:extLst>
                  <a:ext uri="{0D108BD9-81ED-4DB2-BD59-A6C34878D82A}">
                    <a16:rowId xmlns:a16="http://schemas.microsoft.com/office/drawing/2014/main" val="776098766"/>
                  </a:ext>
                </a:extLst>
              </a:tr>
              <a:tr h="2674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LTE 2300 MHz –TDD(Band 40)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/>
                </a:tc>
                <a:extLst>
                  <a:ext uri="{0D108BD9-81ED-4DB2-BD59-A6C34878D82A}">
                    <a16:rowId xmlns:a16="http://schemas.microsoft.com/office/drawing/2014/main" val="3988843561"/>
                  </a:ext>
                </a:extLst>
              </a:tr>
              <a:tr h="2674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500" u="none" strike="noStrike">
                          <a:effectLst/>
                        </a:rPr>
                        <a:t>LTE 850 MHz – FDD(Band 5)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/>
                </a:tc>
                <a:extLst>
                  <a:ext uri="{0D108BD9-81ED-4DB2-BD59-A6C34878D82A}">
                    <a16:rowId xmlns:a16="http://schemas.microsoft.com/office/drawing/2014/main" val="3259172235"/>
                  </a:ext>
                </a:extLst>
              </a:tr>
              <a:tr h="2674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500" u="none" strike="noStrike">
                          <a:effectLst/>
                        </a:rPr>
                        <a:t>LTE 1800 MHz –FDD(Band 3) 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/>
                </a:tc>
                <a:extLst>
                  <a:ext uri="{0D108BD9-81ED-4DB2-BD59-A6C34878D82A}">
                    <a16:rowId xmlns:a16="http://schemas.microsoft.com/office/drawing/2014/main" val="2886874986"/>
                  </a:ext>
                </a:extLst>
              </a:tr>
              <a:tr h="26749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USSD 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NA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/>
                </a:tc>
                <a:extLst>
                  <a:ext uri="{0D108BD9-81ED-4DB2-BD59-A6C34878D82A}">
                    <a16:rowId xmlns:a16="http://schemas.microsoft.com/office/drawing/2014/main" val="3022612151"/>
                  </a:ext>
                </a:extLst>
              </a:tr>
              <a:tr h="2674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NA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/>
                </a:tc>
                <a:extLst>
                  <a:ext uri="{0D108BD9-81ED-4DB2-BD59-A6C34878D82A}">
                    <a16:rowId xmlns:a16="http://schemas.microsoft.com/office/drawing/2014/main" val="4015624968"/>
                  </a:ext>
                </a:extLst>
              </a:tr>
              <a:tr h="2674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NA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/>
                </a:tc>
                <a:extLst>
                  <a:ext uri="{0D108BD9-81ED-4DB2-BD59-A6C34878D82A}">
                    <a16:rowId xmlns:a16="http://schemas.microsoft.com/office/drawing/2014/main" val="3197014674"/>
                  </a:ext>
                </a:extLst>
              </a:tr>
              <a:tr h="2674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VoLTE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 Supported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/>
                </a:tc>
                <a:extLst>
                  <a:ext uri="{0D108BD9-81ED-4DB2-BD59-A6C34878D82A}">
                    <a16:rowId xmlns:a16="http://schemas.microsoft.com/office/drawing/2014/main" val="1411717662"/>
                  </a:ext>
                </a:extLst>
              </a:tr>
              <a:tr h="2674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CSFB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 dirty="0">
                          <a:effectLst/>
                        </a:rPr>
                        <a:t>Not Supported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3" marR="5893" marT="5893" marB="0" anchor="ctr"/>
                </a:tc>
                <a:extLst>
                  <a:ext uri="{0D108BD9-81ED-4DB2-BD59-A6C34878D82A}">
                    <a16:rowId xmlns:a16="http://schemas.microsoft.com/office/drawing/2014/main" val="3363820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280120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3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6EFBA9A-8C4D-4901-AEB8-3F8990F64C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0911142"/>
              </p:ext>
            </p:extLst>
          </p:nvPr>
        </p:nvGraphicFramePr>
        <p:xfrm>
          <a:off x="381000" y="1295400"/>
          <a:ext cx="8382000" cy="45259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00251">
                  <a:extLst>
                    <a:ext uri="{9D8B030D-6E8A-4147-A177-3AD203B41FA5}">
                      <a16:colId xmlns:a16="http://schemas.microsoft.com/office/drawing/2014/main" val="1886695275"/>
                    </a:ext>
                  </a:extLst>
                </a:gridCol>
                <a:gridCol w="4181749">
                  <a:extLst>
                    <a:ext uri="{9D8B030D-6E8A-4147-A177-3AD203B41FA5}">
                      <a16:colId xmlns:a16="http://schemas.microsoft.com/office/drawing/2014/main" val="4095341610"/>
                    </a:ext>
                  </a:extLst>
                </a:gridCol>
              </a:tblGrid>
              <a:tr h="2684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Functionality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VI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448345818"/>
                  </a:ext>
                </a:extLst>
              </a:tr>
              <a:tr h="78658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Website: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499117"/>
                  </a:ext>
                </a:extLst>
              </a:tr>
              <a:tr h="78658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WAP APN: Idea internet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622058"/>
                  </a:ext>
                </a:extLst>
              </a:tr>
              <a:tr h="2684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Customer care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198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641690942"/>
                  </a:ext>
                </a:extLst>
              </a:tr>
              <a:tr h="2684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MNC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6243" marR="6243" marT="6243" marB="0" anchor="b"/>
                </a:tc>
                <a:extLst>
                  <a:ext uri="{0D108BD9-81ED-4DB2-BD59-A6C34878D82A}">
                    <a16:rowId xmlns:a16="http://schemas.microsoft.com/office/drawing/2014/main" val="2850873618"/>
                  </a:ext>
                </a:extLst>
              </a:tr>
              <a:tr h="268436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Bands supported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FDD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3426912407"/>
                  </a:ext>
                </a:extLst>
              </a:tr>
              <a:tr h="2684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600" u="none" strike="noStrike" dirty="0">
                          <a:effectLst/>
                        </a:rPr>
                        <a:t>LTE 850 MHz – FDD(Band 5)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49744112"/>
                  </a:ext>
                </a:extLst>
              </a:tr>
              <a:tr h="2684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600" u="none" strike="noStrike">
                          <a:effectLst/>
                        </a:rPr>
                        <a:t>LTE 1800 MHz –FDD(Band 3) 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3075210139"/>
                  </a:ext>
                </a:extLst>
              </a:tr>
              <a:tr h="268436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USSD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To check MDN*199#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3289169733"/>
                  </a:ext>
                </a:extLst>
              </a:tr>
              <a:tr h="2684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Balance check198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2457444475"/>
                  </a:ext>
                </a:extLst>
              </a:tr>
              <a:tr h="2684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Data Balance check: 121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1825069089"/>
                  </a:ext>
                </a:extLst>
              </a:tr>
              <a:tr h="2684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VoLTE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Not Supported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625483870"/>
                  </a:ext>
                </a:extLst>
              </a:tr>
              <a:tr h="2684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CSFB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 Supported (3G)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369021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525859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500" y="1790700"/>
            <a:ext cx="8001000" cy="3276600"/>
          </a:xfrm>
        </p:spPr>
        <p:txBody>
          <a:bodyPr/>
          <a:lstStyle/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Near Cell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Stationary: RSRP : -60dbm to -75dbm   </a:t>
            </a:r>
          </a:p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Cell Edge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Stationary: RSRP : -95dbm to -110dbm   </a:t>
            </a:r>
            <a:endParaRPr lang="en-US" sz="2800" dirty="0">
              <a:latin typeface="Calibri" panose="020F0502020204030204" pitchFamily="34" charset="0"/>
              <a:cs typeface="Calibri" pitchFamily="34" charset="0"/>
            </a:endParaRPr>
          </a:p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Mixed    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Mobility:    RSRP :  -60dbm to -110dbm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01000" cy="533400"/>
          </a:xfrm>
        </p:spPr>
        <p:txBody>
          <a:bodyPr>
            <a:noAutofit/>
          </a:bodyPr>
          <a:lstStyle/>
          <a:p>
            <a:r>
              <a:rPr lang="en-US" sz="4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</a:p>
        </p:txBody>
      </p:sp>
    </p:spTree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D75764BB-2DE6-4E6E-AB83-B16F42CAD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770539"/>
            <a:ext cx="3200400" cy="4338319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1636324"/>
              </p:ext>
            </p:extLst>
          </p:nvPr>
        </p:nvGraphicFramePr>
        <p:xfrm>
          <a:off x="874543" y="1032160"/>
          <a:ext cx="6293902" cy="644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6657">
                  <a:extLst>
                    <a:ext uri="{9D8B030D-6E8A-4147-A177-3AD203B41FA5}">
                      <a16:colId xmlns:a16="http://schemas.microsoft.com/office/drawing/2014/main" val="303004642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31984144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9211699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2654364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446168895"/>
                    </a:ext>
                  </a:extLst>
                </a:gridCol>
                <a:gridCol w="1910645">
                  <a:extLst>
                    <a:ext uri="{9D8B030D-6E8A-4147-A177-3AD203B41FA5}">
                      <a16:colId xmlns:a16="http://schemas.microsoft.com/office/drawing/2014/main" val="3701289311"/>
                    </a:ext>
                  </a:extLst>
                </a:gridCol>
              </a:tblGrid>
              <a:tr h="2711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cell(NC)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FDD E-ARFCN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939224"/>
                  </a:ext>
                </a:extLst>
              </a:tr>
              <a:tr h="3730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76.796091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30.387718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39348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09320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848600" cy="6096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Near Cell (Airtel)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10789" y="3815835"/>
            <a:ext cx="1676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-60dbm to 75dbm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DE6910-238B-4F3B-910F-E94A0A173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25" y="1733723"/>
            <a:ext cx="2984076" cy="437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13748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5196337"/>
              </p:ext>
            </p:extLst>
          </p:nvPr>
        </p:nvGraphicFramePr>
        <p:xfrm>
          <a:off x="914402" y="1066841"/>
          <a:ext cx="6629397" cy="647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7972">
                  <a:extLst>
                    <a:ext uri="{9D8B030D-6E8A-4147-A177-3AD203B41FA5}">
                      <a16:colId xmlns:a16="http://schemas.microsoft.com/office/drawing/2014/main" val="3398572702"/>
                    </a:ext>
                  </a:extLst>
                </a:gridCol>
                <a:gridCol w="997974">
                  <a:extLst>
                    <a:ext uri="{9D8B030D-6E8A-4147-A177-3AD203B41FA5}">
                      <a16:colId xmlns:a16="http://schemas.microsoft.com/office/drawing/2014/main" val="2916790836"/>
                    </a:ext>
                  </a:extLst>
                </a:gridCol>
                <a:gridCol w="1283109">
                  <a:extLst>
                    <a:ext uri="{9D8B030D-6E8A-4147-A177-3AD203B41FA5}">
                      <a16:colId xmlns:a16="http://schemas.microsoft.com/office/drawing/2014/main" val="248206799"/>
                    </a:ext>
                  </a:extLst>
                </a:gridCol>
                <a:gridCol w="926691">
                  <a:extLst>
                    <a:ext uri="{9D8B030D-6E8A-4147-A177-3AD203B41FA5}">
                      <a16:colId xmlns:a16="http://schemas.microsoft.com/office/drawing/2014/main" val="323449267"/>
                    </a:ext>
                  </a:extLst>
                </a:gridCol>
                <a:gridCol w="855406">
                  <a:extLst>
                    <a:ext uri="{9D8B030D-6E8A-4147-A177-3AD203B41FA5}">
                      <a16:colId xmlns:a16="http://schemas.microsoft.com/office/drawing/2014/main" val="4262851045"/>
                    </a:ext>
                  </a:extLst>
                </a:gridCol>
                <a:gridCol w="1568245">
                  <a:extLst>
                    <a:ext uri="{9D8B030D-6E8A-4147-A177-3AD203B41FA5}">
                      <a16:colId xmlns:a16="http://schemas.microsoft.com/office/drawing/2014/main" val="300605489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cell(EC)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97162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76.794686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30.386521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39348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7244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90500"/>
            <a:ext cx="7924800" cy="4953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Edge Cell (Airtel)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96200" y="3808507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C97CF8-81E1-45D2-9023-ECD93FBB0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752601"/>
            <a:ext cx="3352798" cy="45103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95F187-9D36-4A62-AF52-9BE11E91D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2" y="1714542"/>
            <a:ext cx="3276598" cy="451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63058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228600"/>
            <a:ext cx="541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itchFamily="34" charset="0"/>
              </a:rPr>
              <a:t>Mixed Mobility Airtel:-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Ambala, Haryana</a:t>
            </a:r>
            <a:endParaRPr lang="en-IN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75C9E2-1AFC-4F83-821C-2F9C16E78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1219200"/>
            <a:ext cx="2438400" cy="4800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BCB60E-48F9-4253-B6E2-69C1C5AB8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1295400"/>
            <a:ext cx="4038600" cy="472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0013E7-FB48-4CCC-BACF-F6299D3520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295400"/>
            <a:ext cx="2438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25621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16041</TotalTime>
  <Words>561</Words>
  <Application>Microsoft Office PowerPoint</Application>
  <PresentationFormat>On-screen Show (4:3)</PresentationFormat>
  <Paragraphs>221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Cambria</vt:lpstr>
      <vt:lpstr>Lucida Sans Unicode</vt:lpstr>
      <vt:lpstr>Times New Roman</vt:lpstr>
      <vt:lpstr>Verdana</vt:lpstr>
      <vt:lpstr>Wingdings 2</vt:lpstr>
      <vt:lpstr>Wingdings 3</vt:lpstr>
      <vt:lpstr>Concourse</vt:lpstr>
      <vt:lpstr>MARQUIS TECHNOLOGIES  </vt:lpstr>
      <vt:lpstr>Operator Information:</vt:lpstr>
      <vt:lpstr>Operator Information 1</vt:lpstr>
      <vt:lpstr>Operator Information 2</vt:lpstr>
      <vt:lpstr>Operator Information 3</vt:lpstr>
      <vt:lpstr>Drive Route</vt:lpstr>
      <vt:lpstr>Near Cell (Airtel)</vt:lpstr>
      <vt:lpstr>Edge Cell (Airtel)</vt:lpstr>
      <vt:lpstr>PowerPoint Presentation</vt:lpstr>
      <vt:lpstr>PowerPoint Presentation</vt:lpstr>
      <vt:lpstr>Near Cell (Reliance JIO)</vt:lpstr>
      <vt:lpstr>PowerPoint Presentation</vt:lpstr>
      <vt:lpstr>PowerPoint Presentation</vt:lpstr>
      <vt:lpstr>Inter Band Handover (FDD-TDD), JIO 4G</vt:lpstr>
      <vt:lpstr>Near Cell VI:  </vt:lpstr>
      <vt:lpstr>Cell Edge VI:  </vt:lpstr>
      <vt:lpstr>Mixed coverage area Vodafone:  </vt:lpstr>
      <vt:lpstr>       VI Band  Handover – B3 , B41,B1</vt:lpstr>
      <vt:lpstr>PowerPoint Presentation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Kush Tiwari</cp:lastModifiedBy>
  <cp:revision>898</cp:revision>
  <dcterms:created xsi:type="dcterms:W3CDTF">2007-12-16T16:40:02Z</dcterms:created>
  <dcterms:modified xsi:type="dcterms:W3CDTF">2021-06-19T08:41:46Z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