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9"/>
  </p:notesMasterIdLst>
  <p:handoutMasterIdLst>
    <p:handoutMasterId r:id="rId20"/>
  </p:handoutMasterIdLst>
  <p:sldIdLst>
    <p:sldId id="343" r:id="rId2"/>
    <p:sldId id="434" r:id="rId3"/>
    <p:sldId id="479" r:id="rId4"/>
    <p:sldId id="435" r:id="rId5"/>
    <p:sldId id="499" r:id="rId6"/>
    <p:sldId id="480" r:id="rId7"/>
    <p:sldId id="490" r:id="rId8"/>
    <p:sldId id="466" r:id="rId9"/>
    <p:sldId id="500" r:id="rId10"/>
    <p:sldId id="483" r:id="rId11"/>
    <p:sldId id="465" r:id="rId12"/>
    <p:sldId id="481" r:id="rId13"/>
    <p:sldId id="501" r:id="rId14"/>
    <p:sldId id="469" r:id="rId15"/>
    <p:sldId id="485" r:id="rId16"/>
    <p:sldId id="510" r:id="rId17"/>
    <p:sldId id="457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sath" initials="P" lastIdx="1" clrIdx="0">
    <p:extLst>
      <p:ext uri="{19B8F6BF-5375-455C-9EA6-DF929625EA0E}">
        <p15:presenceInfo xmlns:p15="http://schemas.microsoft.com/office/powerpoint/2012/main" userId="Prasa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CBA"/>
    <a:srgbClr val="9CBD26"/>
    <a:srgbClr val="7C0917"/>
    <a:srgbClr val="464AB3"/>
    <a:srgbClr val="DCB328"/>
    <a:srgbClr val="BCBCBC"/>
    <a:srgbClr val="05A2E6"/>
    <a:srgbClr val="A04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4" autoAdjust="0"/>
    <p:restoredTop sz="94533" autoAdjust="0"/>
  </p:normalViewPr>
  <p:slideViewPr>
    <p:cSldViewPr>
      <p:cViewPr varScale="1">
        <p:scale>
          <a:sx n="60" d="100"/>
          <a:sy n="60" d="100"/>
        </p:scale>
        <p:origin x="143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364A80-E8AE-4B23-96A5-E1441C431ADB}" type="datetimeFigureOut">
              <a:rPr lang="en-US"/>
              <a:pPr>
                <a:defRPr/>
              </a:pPr>
              <a:t>2/19/2026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94B72A08-EAD0-4D9B-A907-245551828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206150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522E9373-0A02-4D74-B48C-E12DF4D9997E}" type="datetimeFigureOut">
              <a:rPr lang="en-US"/>
              <a:pPr>
                <a:defRPr/>
              </a:pPr>
              <a:t>2/19/2026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D4CA5F46-731E-4B2B-A66D-1DF9731E4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828787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10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96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48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A2E829-89FC-484B-BE5B-058859EC6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70E9-2399-4EF0-9779-51233CB40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BA8B-32DB-4F9A-A32C-7AEC79CE2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AC57-8A0B-47E9-8A42-F868BE009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83170F-56DC-443B-9505-77E847129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FE41BB-1171-4B33-B449-1A281250E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8F9F53-9500-4A49-AC73-BECCAB973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A039E-DF56-49CC-9446-04944E06D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579B-7549-4CE9-823F-14A0F666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D633AC-CEF2-4D0D-BCF2-6BFBCBA0F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5F44089-4604-4E56-A4B1-6CCCF3EA0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3D5926-25F9-4D6E-A7AD-643C3EFE2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9" r:id="rId2"/>
    <p:sldLayoutId id="2147484404" r:id="rId3"/>
    <p:sldLayoutId id="2147484405" r:id="rId4"/>
    <p:sldLayoutId id="2147484406" r:id="rId5"/>
    <p:sldLayoutId id="2147484407" r:id="rId6"/>
    <p:sldLayoutId id="2147484400" r:id="rId7"/>
    <p:sldLayoutId id="2147484408" r:id="rId8"/>
    <p:sldLayoutId id="2147484409" r:id="rId9"/>
    <p:sldLayoutId id="2147484401" r:id="rId10"/>
    <p:sldLayoutId id="214748440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São Paulo(Brazil)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CA Location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Rua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Irmã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Gabriela,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Cidade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Monções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, São Paulo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Operator: Claro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9400" y="6477000"/>
            <a:ext cx="170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Claro-Slide-1</a:t>
            </a:r>
          </a:p>
          <a:p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98143B6-E66F-48CB-B450-67650C4CD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85" y="1219200"/>
            <a:ext cx="7331629" cy="468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76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IRAT to 3G Location 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From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Rua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das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Jabuticabeiras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98 to Avenida das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Magnólias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585</a:t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Operator: Claro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3200" y="5943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Claro-Slide :2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99B8872-0200-47ED-97DA-5BFF06936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265769"/>
            <a:ext cx="5715000" cy="472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2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SRVCC to 3G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From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Rua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das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Jabuticabeiras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98 to Avenida das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Magnólias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585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Operator: Claro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0" y="6400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Claro-Slide: 3</a:t>
            </a:r>
          </a:p>
          <a:p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5AAE79-96E4-4132-AE4B-C10453CF3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265769"/>
            <a:ext cx="5715000" cy="472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41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TIM Operator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São Paulo(Brazil)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011860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CA Location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Rua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Irmã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Gabriela,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Cidade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Monções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, São Paulo</a:t>
            </a:r>
            <a:b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Operator: TIM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489D6CC-36ED-4807-AF2A-9E8F92DE1AB1}"/>
              </a:ext>
            </a:extLst>
          </p:cNvPr>
          <p:cNvCxnSpPr/>
          <p:nvPr/>
        </p:nvCxnSpPr>
        <p:spPr>
          <a:xfrm>
            <a:off x="3771900" y="304323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29400" y="6477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TIM-Slide : 1</a:t>
            </a:r>
          </a:p>
          <a:p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B55527A-7F61-48A5-9A58-ACE5311E8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85" y="1219200"/>
            <a:ext cx="7331629" cy="468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6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65919"/>
            <a:ext cx="8229600" cy="1096962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  <a:cs typeface="Calibri" pitchFamily="34" charset="0"/>
              </a:rPr>
              <a:t>IRAT Location </a:t>
            </a:r>
            <a:br>
              <a:rPr lang="en-US" sz="1600" dirty="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+mn-lt"/>
                <a:cs typeface="Calibri" pitchFamily="34" charset="0"/>
              </a:rPr>
              <a:t>From Av. Antônio Joaquim de Moura Andrade 425, go thru the 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Calibri" pitchFamily="34" charset="0"/>
              </a:rPr>
              <a:t>Túnel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alibri" pitchFamily="34" charset="0"/>
              </a:rPr>
              <a:t> Ayrton Senna. Park on the last stop before the tunnel exit &gt; 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Calibri" pitchFamily="34" charset="0"/>
              </a:rPr>
              <a:t>Rua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alibri" pitchFamily="34" charset="0"/>
              </a:rPr>
              <a:t> Estela 225</a:t>
            </a:r>
            <a:br>
              <a:rPr lang="en-US" sz="1600" dirty="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+mn-lt"/>
                <a:cs typeface="Calibri" pitchFamily="34" charset="0"/>
              </a:rPr>
              <a:t>Operator: TIM</a:t>
            </a:r>
            <a:endParaRPr lang="en-IN" sz="16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1800" y="6400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TIM-Slide : 2</a:t>
            </a:r>
          </a:p>
          <a:p>
            <a:endParaRPr lang="en-US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2072FAE-B443-47E0-AC1E-FDEA16896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49" y="1371600"/>
            <a:ext cx="728330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52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65919"/>
            <a:ext cx="8229600" cy="1096962"/>
          </a:xfrm>
        </p:spPr>
        <p:txBody>
          <a:bodyPr>
            <a:normAutofit/>
          </a:bodyPr>
          <a:lstStyle/>
          <a:p>
            <a:r>
              <a:rPr lang="en-US" sz="1600" b="0" dirty="0">
                <a:solidFill>
                  <a:schemeClr val="tx1"/>
                </a:solidFill>
                <a:latin typeface="+mn-lt"/>
                <a:cs typeface="Calibri" pitchFamily="34" charset="0"/>
              </a:rPr>
              <a:t>SRVCC Location</a:t>
            </a:r>
            <a:br>
              <a:rPr lang="en-US" sz="1600" b="0" dirty="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+mn-lt"/>
                <a:cs typeface="Calibri" pitchFamily="34" charset="0"/>
              </a:rPr>
              <a:t>From Av. Antônio Joaquim de Moura Andrade 425, go thru the 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Calibri" pitchFamily="34" charset="0"/>
              </a:rPr>
              <a:t>Túnel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alibri" pitchFamily="34" charset="0"/>
              </a:rPr>
              <a:t> Ayrton Senna. Park on the last stop before the tunnel exit &gt; 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Calibri" pitchFamily="34" charset="0"/>
              </a:rPr>
              <a:t>Rua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alibri" pitchFamily="34" charset="0"/>
              </a:rPr>
              <a:t> Estela 225</a:t>
            </a:r>
            <a:br>
              <a:rPr lang="en-US" sz="1600" b="0" dirty="0">
                <a:effectLst/>
                <a:latin typeface="+mn-lt"/>
              </a:rPr>
            </a:br>
            <a:r>
              <a:rPr lang="en-US" sz="1600" b="0" dirty="0">
                <a:solidFill>
                  <a:schemeClr val="tx1"/>
                </a:solidFill>
                <a:latin typeface="+mn-lt"/>
                <a:cs typeface="Calibri" pitchFamily="34" charset="0"/>
              </a:rPr>
              <a:t>Operator: TIM</a:t>
            </a:r>
            <a:endParaRPr lang="en-IN" sz="1600" b="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1800" y="6400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TIM-Slide: 3</a:t>
            </a:r>
          </a:p>
          <a:p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5E702CD-D616-422B-95D8-BE6903641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49" y="1371600"/>
            <a:ext cx="728330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62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352800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 3" pitchFamily="18" charset="2"/>
              <a:buNone/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Calibri" pitchFamily="34" charset="0"/>
                <a:hlinkClick r:id="rId2"/>
              </a:rPr>
              <a:t>www.marquistech.com</a:t>
            </a:r>
            <a:endParaRPr lang="en-US" b="1" dirty="0">
              <a:solidFill>
                <a:srgbClr val="3333CC"/>
              </a:solidFill>
              <a:latin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THANK YOU</a:t>
            </a:r>
            <a:b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2008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Testing Place –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Mexico City (Mexico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8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906612"/>
              </p:ext>
            </p:extLst>
          </p:nvPr>
        </p:nvGraphicFramePr>
        <p:xfrm>
          <a:off x="1943100" y="2667000"/>
          <a:ext cx="5257800" cy="1676400"/>
        </p:xfrm>
        <a:graphic>
          <a:graphicData uri="http://schemas.openxmlformats.org/drawingml/2006/table">
            <a:tbl>
              <a:tblPr/>
              <a:tblGrid>
                <a:gridCol w="265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Country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Brazil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Continent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South America(LATAM)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City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São Paulo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Time Zone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UTC/GMT-3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International Dialing Code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+55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-55dbm to -85dbm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-55dbm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1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Operator Information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1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27298" name="Rectangle 674"/>
          <p:cNvSpPr>
            <a:spLocks noChangeArrowheads="1"/>
          </p:cNvSpPr>
          <p:nvPr/>
        </p:nvSpPr>
        <p:spPr bwMode="auto">
          <a:xfrm>
            <a:off x="0" y="433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641613"/>
              </p:ext>
            </p:extLst>
          </p:nvPr>
        </p:nvGraphicFramePr>
        <p:xfrm>
          <a:off x="958145" y="2380825"/>
          <a:ext cx="7227709" cy="27023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965">
                  <a:extLst>
                    <a:ext uri="{9D8B030D-6E8A-4147-A177-3AD203B41FA5}">
                      <a16:colId xmlns:a16="http://schemas.microsoft.com/office/drawing/2014/main" val="1936854622"/>
                    </a:ext>
                  </a:extLst>
                </a:gridCol>
                <a:gridCol w="1195945">
                  <a:extLst>
                    <a:ext uri="{9D8B030D-6E8A-4147-A177-3AD203B41FA5}">
                      <a16:colId xmlns:a16="http://schemas.microsoft.com/office/drawing/2014/main" val="3235783849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532778016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3810355226"/>
                    </a:ext>
                  </a:extLst>
                </a:gridCol>
              </a:tblGrid>
              <a:tr h="362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MCC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MNC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Operator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Bands (MHz)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300826"/>
                  </a:ext>
                </a:extLst>
              </a:tr>
              <a:tr h="6100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06, 10, 11, 23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Vivo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VoLTE and </a:t>
                      </a:r>
                      <a:r>
                        <a:rPr lang="en-US" sz="11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VoWIFI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commercially available</a:t>
                      </a:r>
                    </a:p>
                    <a:p>
                      <a:pPr algn="ctr" rtl="0" fontAlgn="ctr"/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4G/3G/2G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LTE: B3(1800), B7(2600), B28(700)</a:t>
                      </a:r>
                    </a:p>
                    <a:p>
                      <a:pPr algn="ctr" rtl="0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UMTS: </a:t>
                      </a:r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B5(850), B1(2100)</a:t>
                      </a:r>
                    </a:p>
                    <a:p>
                      <a:pPr algn="ctr" rtl="0" fontAlgn="ctr"/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GSM: 850(PCS)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9941676"/>
                  </a:ext>
                </a:extLst>
              </a:tr>
              <a:tr h="61002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VoLTE commercially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available</a:t>
                      </a:r>
                    </a:p>
                    <a:p>
                      <a:pPr algn="ctr" rtl="0" fontAlgn="ctr"/>
                      <a:r>
                        <a:rPr lang="en-US" sz="11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VoWIFI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not commercially available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4G/3G/2G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LTE: B3(1800), B7(2600), B28(700)</a:t>
                      </a:r>
                    </a:p>
                    <a:p>
                      <a:pPr algn="ctr" rtl="0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UMTS: </a:t>
                      </a:r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B5(850), B1(2100)</a:t>
                      </a:r>
                    </a:p>
                    <a:p>
                      <a:pPr algn="ctr" rtl="0" fontAlgn="ctr"/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GSM: 1800(PCS)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9047454"/>
                  </a:ext>
                </a:extLst>
              </a:tr>
              <a:tr h="61002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40/50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VoLTE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commercially available</a:t>
                      </a:r>
                    </a:p>
                    <a:p>
                      <a:pPr algn="ctr" rtl="0" fontAlgn="ctr"/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VoWiFi not commercially available.</a:t>
                      </a:r>
                    </a:p>
                    <a:p>
                      <a:pPr algn="ctr" rtl="0" fontAlgn="ctr"/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4G/3G/2G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LTE: B3(1800), B7(2600), B28(700)</a:t>
                      </a:r>
                    </a:p>
                    <a:p>
                      <a:pPr algn="ctr" rtl="0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UMTS: </a:t>
                      </a:r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B5(850), B1(2100)</a:t>
                      </a:r>
                    </a:p>
                    <a:p>
                      <a:pPr algn="ctr" rtl="0" fontAlgn="ctr"/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GSM: 1800(PCS)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0500438"/>
                  </a:ext>
                </a:extLst>
              </a:tr>
              <a:tr h="3693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09727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Vivo Operator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São Paulo(Brazil)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262411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CA Cell 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Rua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Irmã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Gabriela,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Cidade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Monções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, São Paulo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Operator: Vivo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BCDACE-E641-46E6-B85D-86877BA1731F}"/>
              </a:ext>
            </a:extLst>
          </p:cNvPr>
          <p:cNvCxnSpPr/>
          <p:nvPr/>
        </p:nvCxnSpPr>
        <p:spPr>
          <a:xfrm>
            <a:off x="1971675" y="4343400"/>
            <a:ext cx="19907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Up 19">
            <a:extLst>
              <a:ext uri="{FF2B5EF4-FFF2-40B4-BE49-F238E27FC236}">
                <a16:creationId xmlns:a16="http://schemas.microsoft.com/office/drawing/2014/main" id="{BB0AA6F2-55C4-4E93-8E74-2D89ADC57F38}"/>
              </a:ext>
            </a:extLst>
          </p:cNvPr>
          <p:cNvSpPr/>
          <p:nvPr/>
        </p:nvSpPr>
        <p:spPr>
          <a:xfrm>
            <a:off x="5257800" y="2209800"/>
            <a:ext cx="219074" cy="4455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BB3B2910-02EB-4BB5-8BC8-4C4EB2F1C6EA}"/>
              </a:ext>
            </a:extLst>
          </p:cNvPr>
          <p:cNvSpPr/>
          <p:nvPr/>
        </p:nvSpPr>
        <p:spPr>
          <a:xfrm>
            <a:off x="1447800" y="1987034"/>
            <a:ext cx="76200" cy="4455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10400" y="632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Vivo-Slide: 1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1A936EF-4625-4DBA-B9B9-2BCCBCFE2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85" y="1219200"/>
            <a:ext cx="7331629" cy="468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84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IRAT to 3G Location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(</a:t>
            </a:r>
            <a:r>
              <a:rPr lang="pt-B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From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Rua Doutor Queirós Guimarães, 700 </a:t>
            </a:r>
            <a:r>
              <a:rPr lang="pt-B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to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Rua Doutor Queirós Guimarães, 334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)</a:t>
            </a:r>
            <a:b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Operator: Vivo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53AE73-6F98-4B31-8B62-90EB4F206505}"/>
              </a:ext>
            </a:extLst>
          </p:cNvPr>
          <p:cNvCxnSpPr/>
          <p:nvPr/>
        </p:nvCxnSpPr>
        <p:spPr>
          <a:xfrm flipV="1">
            <a:off x="2362200" y="2743200"/>
            <a:ext cx="19812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EF387A-AEC2-48C1-BB15-E52629F33FFD}"/>
              </a:ext>
            </a:extLst>
          </p:cNvPr>
          <p:cNvCxnSpPr/>
          <p:nvPr/>
        </p:nvCxnSpPr>
        <p:spPr>
          <a:xfrm>
            <a:off x="3276600" y="3124200"/>
            <a:ext cx="0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705600" y="632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Vivo-Slide: 2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CE0A9BC-73CA-4D39-A9C6-44FDA9AB9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42" y="1371600"/>
            <a:ext cx="728011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4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SRVCC to 3G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(</a:t>
            </a:r>
            <a:r>
              <a:rPr lang="pt-B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From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Rua Doutor Queirós Guimarães, 700 </a:t>
            </a:r>
            <a:r>
              <a:rPr lang="pt-B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to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Rua Doutor Queirós Guimarães, 334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)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53AE73-6F98-4B31-8B62-90EB4F206505}"/>
              </a:ext>
            </a:extLst>
          </p:cNvPr>
          <p:cNvCxnSpPr/>
          <p:nvPr/>
        </p:nvCxnSpPr>
        <p:spPr>
          <a:xfrm flipV="1">
            <a:off x="2362200" y="2743200"/>
            <a:ext cx="19812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81800" y="6248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Vivo-Slide: 3</a:t>
            </a:r>
          </a:p>
          <a:p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053F8A0-2779-4DB7-A518-F62B127F3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42" y="1143000"/>
            <a:ext cx="728011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47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Claro Operator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São Paulo(Brazil)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6264918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st Plan and Drive Route.pot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Test Plan and Drive Route.potx</Template>
  <TotalTime>1935</TotalTime>
  <Words>499</Words>
  <Application>Microsoft Office PowerPoint</Application>
  <PresentationFormat>On-screen Show (4:3)</PresentationFormat>
  <Paragraphs>84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Test Plan and Drive Route.potx</vt:lpstr>
      <vt:lpstr>MARQUIS TECHNOLOGIES  </vt:lpstr>
      <vt:lpstr>PowerPoint Presentation</vt:lpstr>
      <vt:lpstr>PowerPoint Presentation</vt:lpstr>
      <vt:lpstr>PowerPoint Presentation</vt:lpstr>
      <vt:lpstr>Vivo Operator  </vt:lpstr>
      <vt:lpstr>CA Cell  Rua Irmã Gabriela, Cidade Monções, São Paulo Operator: Vivo </vt:lpstr>
      <vt:lpstr>IRAT to 3G Location (From Rua Doutor Queirós Guimarães, 700 to Rua Doutor Queirós Guimarães, 334) Operator: Vivo </vt:lpstr>
      <vt:lpstr>SRVCC to 3G (From Rua Doutor Queirós Guimarães, 700 to Rua Doutor Queirós Guimarães, 334)  </vt:lpstr>
      <vt:lpstr>Claro Operator  </vt:lpstr>
      <vt:lpstr>CA Location Rua Irmã Gabriela, Cidade Monções, São Paulo Operator: Claro </vt:lpstr>
      <vt:lpstr>IRAT to 3G Location  From Rua das Jabuticabeiras 98 to Avenida das Magnólias 585 Operator: Claro </vt:lpstr>
      <vt:lpstr>SRVCC to 3G From Rua das Jabuticabeiras 98 to Avenida das Magnólias 585 Operator: Claro </vt:lpstr>
      <vt:lpstr>TIM Operator  </vt:lpstr>
      <vt:lpstr>CA Location Rua Irmã Gabriela, Cidade Monções, São Paulo Operator: TIM </vt:lpstr>
      <vt:lpstr>IRAT Location  From Av. Antônio Joaquim de Moura Andrade 425, go thru the Túnel Ayrton Senna. Park on the last stop before the tunnel exit &gt; Rua Estela 225 Operator: TIM</vt:lpstr>
      <vt:lpstr>SRVCC Location From Av. Antônio Joaquim de Moura Andrade 425, go thru the Túnel Ayrton Senna. Park on the last stop before the tunnel exit &gt; Rua Estela 225 Operator: TIM</vt:lpstr>
      <vt:lpstr>          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SUSHANT</dc:creator>
  <cp:lastModifiedBy>Arun  Kumar</cp:lastModifiedBy>
  <cp:revision>347</cp:revision>
  <dcterms:created xsi:type="dcterms:W3CDTF">2014-11-21T17:14:24Z</dcterms:created>
  <dcterms:modified xsi:type="dcterms:W3CDTF">2026-02-19T05:34:46Z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