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69"/>
  </p:notesMasterIdLst>
  <p:handoutMasterIdLst>
    <p:handoutMasterId r:id="rId70"/>
  </p:handoutMasterIdLst>
  <p:sldIdLst>
    <p:sldId id="343" r:id="rId2"/>
    <p:sldId id="425" r:id="rId3"/>
    <p:sldId id="405" r:id="rId4"/>
    <p:sldId id="463" r:id="rId5"/>
    <p:sldId id="448" r:id="rId6"/>
    <p:sldId id="465" r:id="rId7"/>
    <p:sldId id="610" r:id="rId8"/>
    <p:sldId id="609" r:id="rId9"/>
    <p:sldId id="600" r:id="rId10"/>
    <p:sldId id="605" r:id="rId11"/>
    <p:sldId id="606" r:id="rId12"/>
    <p:sldId id="555" r:id="rId13"/>
    <p:sldId id="556" r:id="rId14"/>
    <p:sldId id="563" r:id="rId15"/>
    <p:sldId id="607" r:id="rId16"/>
    <p:sldId id="559" r:id="rId17"/>
    <p:sldId id="562" r:id="rId18"/>
    <p:sldId id="560" r:id="rId19"/>
    <p:sldId id="587" r:id="rId20"/>
    <p:sldId id="608" r:id="rId21"/>
    <p:sldId id="599" r:id="rId22"/>
    <p:sldId id="603" r:id="rId23"/>
    <p:sldId id="588" r:id="rId24"/>
    <p:sldId id="566" r:id="rId25"/>
    <p:sldId id="565" r:id="rId26"/>
    <p:sldId id="601" r:id="rId27"/>
    <p:sldId id="589" r:id="rId28"/>
    <p:sldId id="567" r:id="rId29"/>
    <p:sldId id="604" r:id="rId30"/>
    <p:sldId id="570" r:id="rId31"/>
    <p:sldId id="586" r:id="rId32"/>
    <p:sldId id="590" r:id="rId33"/>
    <p:sldId id="591" r:id="rId34"/>
    <p:sldId id="592" r:id="rId35"/>
    <p:sldId id="571" r:id="rId36"/>
    <p:sldId id="572" r:id="rId37"/>
    <p:sldId id="573" r:id="rId38"/>
    <p:sldId id="574" r:id="rId39"/>
    <p:sldId id="577" r:id="rId40"/>
    <p:sldId id="581" r:id="rId41"/>
    <p:sldId id="582" r:id="rId42"/>
    <p:sldId id="583" r:id="rId43"/>
    <p:sldId id="529" r:id="rId44"/>
    <p:sldId id="531" r:id="rId45"/>
    <p:sldId id="528" r:id="rId46"/>
    <p:sldId id="480" r:id="rId47"/>
    <p:sldId id="489" r:id="rId48"/>
    <p:sldId id="490" r:id="rId49"/>
    <p:sldId id="543" r:id="rId50"/>
    <p:sldId id="547" r:id="rId51"/>
    <p:sldId id="549" r:id="rId52"/>
    <p:sldId id="488" r:id="rId53"/>
    <p:sldId id="536" r:id="rId54"/>
    <p:sldId id="538" r:id="rId55"/>
    <p:sldId id="551" r:id="rId56"/>
    <p:sldId id="545" r:id="rId57"/>
    <p:sldId id="552" r:id="rId58"/>
    <p:sldId id="456" r:id="rId59"/>
    <p:sldId id="458" r:id="rId60"/>
    <p:sldId id="541" r:id="rId61"/>
    <p:sldId id="460" r:id="rId62"/>
    <p:sldId id="462" r:id="rId63"/>
    <p:sldId id="467" r:id="rId64"/>
    <p:sldId id="613" r:id="rId65"/>
    <p:sldId id="530" r:id="rId66"/>
    <p:sldId id="523" r:id="rId67"/>
    <p:sldId id="423" r:id="rId6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manshu Verma" initials="HV" lastIdx="1" clrIdx="0">
    <p:extLst>
      <p:ext uri="{19B8F6BF-5375-455C-9EA6-DF929625EA0E}">
        <p15:presenceInfo xmlns:p15="http://schemas.microsoft.com/office/powerpoint/2012/main" userId="Himanshu Ver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3989" autoAdjust="0"/>
  </p:normalViewPr>
  <p:slideViewPr>
    <p:cSldViewPr>
      <p:cViewPr varScale="1">
        <p:scale>
          <a:sx n="60" d="100"/>
          <a:sy n="60" d="100"/>
        </p:scale>
        <p:origin x="141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3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0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01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4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io.com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 BANGALORE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operator Mix Coverage Area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&gt;&gt;brigade signature tower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F3B87B-EC20-7B1A-CFED-D7364FD07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1" y="1417638"/>
            <a:ext cx="7849702" cy="4754562"/>
          </a:xfrm>
        </p:spPr>
      </p:pic>
    </p:spTree>
    <p:extLst>
      <p:ext uri="{BB962C8B-B14F-4D97-AF65-F5344CB8AC3E}">
        <p14:creationId xmlns:p14="http://schemas.microsoft.com/office/powerpoint/2010/main" val="1841556796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B3C624-4E62-9230-8C67-B48438781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0F2589-DB91-11CC-CAB9-E4EC0D31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Crowded area for Vi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&gt;&gt;brigade signature tower&gt;&gt;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248B87-EFD0-7FE3-79BA-98AC0B369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417638"/>
            <a:ext cx="8381999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1151161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CE769-E489-4E6D-846C-E1D41411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24384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 operator non CA to CA_HO(B3_non CA to B3+B1+B8_CA)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Route&gt;&gt;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whitle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fileld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Safal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market&gt;&gt;mother dairy&gt;&gt;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Bandapura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road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FF425-FB0E-BED9-577C-DEE15F994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458200" cy="4635500"/>
          </a:xfrm>
        </p:spPr>
        <p:txBody>
          <a:bodyPr/>
          <a:lstStyle/>
          <a:p>
            <a:pPr marL="109537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F12689-5E0F-E311-AD07-FB85D22C3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" y="1371600"/>
            <a:ext cx="9144000" cy="48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60061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99FC65-FBDB-47C5-AE04-4D498BD50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19" y="401548"/>
            <a:ext cx="8229600" cy="512852"/>
          </a:xfrm>
        </p:spPr>
        <p:txBody>
          <a:bodyPr>
            <a:noAutofit/>
          </a:bodyPr>
          <a:lstStyle/>
          <a:p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 operator non CA to CA HO (B8_to B3+B1_CA)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Route&gt;&gt;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bandapura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road &gt;&gt; mother dairy&gt;&gt;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Safal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market </a:t>
            </a:r>
            <a:endParaRPr lang="en-US" sz="2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16C79F-316F-3DA8-DAC0-E8AD58023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481138"/>
            <a:ext cx="8686800" cy="4995862"/>
          </a:xfrm>
        </p:spPr>
      </p:pic>
    </p:spTree>
    <p:extLst>
      <p:ext uri="{BB962C8B-B14F-4D97-AF65-F5344CB8AC3E}">
        <p14:creationId xmlns:p14="http://schemas.microsoft.com/office/powerpoint/2010/main" val="281269014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88DA87-4FCC-48AA-8441-397951F8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 from 3CA (B3+B1+B8) cell to another 2CA(B3+B1) cell for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safal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market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Bandapura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raod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591EF5-FCEE-183B-CE84-40A818669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81138"/>
            <a:ext cx="8382000" cy="4995862"/>
          </a:xfrm>
        </p:spPr>
      </p:pic>
    </p:spTree>
    <p:extLst>
      <p:ext uri="{BB962C8B-B14F-4D97-AF65-F5344CB8AC3E}">
        <p14:creationId xmlns:p14="http://schemas.microsoft.com/office/powerpoint/2010/main" val="2180749315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467276-83B6-1B3A-AC93-0EB98E90C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17638"/>
            <a:ext cx="8839199" cy="4983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B6467F-F9A4-DEF0-BC8F-AE587726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Operator for OOS to in service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route&gt;&gt;brigade signature tower base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&gt;&gt;exit gate</a:t>
            </a:r>
          </a:p>
        </p:txBody>
      </p:sp>
    </p:spTree>
    <p:extLst>
      <p:ext uri="{BB962C8B-B14F-4D97-AF65-F5344CB8AC3E}">
        <p14:creationId xmlns:p14="http://schemas.microsoft.com/office/powerpoint/2010/main" val="3591684037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9F9504-E601-4034-A276-0F7ED8BC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64" y="533400"/>
            <a:ext cx="8229600" cy="838200"/>
          </a:xfrm>
        </p:spPr>
        <p:txBody>
          <a:bodyPr>
            <a:noAutofit/>
          </a:bodyPr>
          <a:lstStyle/>
          <a:p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HO from B3 to B1 during ongoing MO call for Vi operator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Route&gt;&gt;brigade signature tower&gt;&gt;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81FDE-C83D-7E08-E28C-1653578E1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0486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02981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917250-83D8-4BB6-B90E-9DE5CC97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Mix Coverage &amp; Different band Route for long                                                    call for Vi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Started from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nimbekapura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bommenahalli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budigiri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budigiri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sufal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market&gt;&gt;brigade signature tower.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F7B2BD-FA3C-8502-2D4B-FCF42CF62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8D6C7-A377-9D41-1A1F-FA1A2B256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9" y="1752600"/>
            <a:ext cx="8532471" cy="497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15779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4852D8-C434-460B-860A-7B3222D9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8534400" cy="9906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SRVCC Vi 4G Operator to Vi 2G RAT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ongoing MO call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Mylapura-Veerapura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to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Chikkanallala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101A0-E3D2-D3E1-B16F-68D8BD055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447800"/>
            <a:ext cx="62007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95846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AB872F-53E6-460F-AAA8-EB1670297B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830605"/>
              </p:ext>
            </p:extLst>
          </p:nvPr>
        </p:nvGraphicFramePr>
        <p:xfrm>
          <a:off x="457200" y="1145804"/>
          <a:ext cx="8229599" cy="5437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4902">
                  <a:extLst>
                    <a:ext uri="{9D8B030D-6E8A-4147-A177-3AD203B41FA5}">
                      <a16:colId xmlns:a16="http://schemas.microsoft.com/office/drawing/2014/main" val="2342522589"/>
                    </a:ext>
                  </a:extLst>
                </a:gridCol>
                <a:gridCol w="2530580">
                  <a:extLst>
                    <a:ext uri="{9D8B030D-6E8A-4147-A177-3AD203B41FA5}">
                      <a16:colId xmlns:a16="http://schemas.microsoft.com/office/drawing/2014/main" val="3169716262"/>
                    </a:ext>
                  </a:extLst>
                </a:gridCol>
                <a:gridCol w="1430716">
                  <a:extLst>
                    <a:ext uri="{9D8B030D-6E8A-4147-A177-3AD203B41FA5}">
                      <a16:colId xmlns:a16="http://schemas.microsoft.com/office/drawing/2014/main" val="66123438"/>
                    </a:ext>
                  </a:extLst>
                </a:gridCol>
                <a:gridCol w="1633401">
                  <a:extLst>
                    <a:ext uri="{9D8B030D-6E8A-4147-A177-3AD203B41FA5}">
                      <a16:colId xmlns:a16="http://schemas.microsoft.com/office/drawing/2014/main" val="2136108089"/>
                    </a:ext>
                  </a:extLst>
                </a:gridCol>
              </a:tblGrid>
              <a:tr h="3935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</a:rPr>
                        <a:t>Features/Services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</a:rPr>
                        <a:t>Description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</a:rPr>
                        <a:t>Support(Yes/NO)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</a:rPr>
                        <a:t>Location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02355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Bands of Operator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Band-1,3,8, Band-40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0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Bengaluru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770943"/>
                  </a:ext>
                </a:extLst>
              </a:tr>
              <a:tr h="11193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Bandwidth of Bands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Band-1: 2100 MHz(FDD)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189294"/>
                  </a:ext>
                </a:extLst>
              </a:tr>
              <a:tr h="241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Band-3: 1800 MHz(FDD)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  <a:p>
                      <a:pPr algn="ctr" rtl="0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Yes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618282"/>
                  </a:ext>
                </a:extLst>
              </a:tr>
              <a:tr h="398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Band-8: 900 MHz(FDD)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  <a:p>
                      <a:pPr algn="ctr" rtl="0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Yes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721095"/>
                  </a:ext>
                </a:extLst>
              </a:tr>
              <a:tr h="3056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Band-40: 2300 MHz(TDD)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 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277391"/>
                  </a:ext>
                </a:extLst>
              </a:tr>
              <a:tr h="241521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EARFCN for All Bands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Band-1:240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976582"/>
                  </a:ext>
                </a:extLst>
              </a:tr>
              <a:tr h="241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Band-3:1301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982588"/>
                  </a:ext>
                </a:extLst>
              </a:tr>
              <a:tr h="241521">
                <a:tc vMerge="1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Band-8:3646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253609"/>
                  </a:ext>
                </a:extLst>
              </a:tr>
              <a:tr h="241521">
                <a:tc vMerge="1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Band-40:39125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870123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Band Handover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 1,3,8-&gt;Band 40-&gt; &amp; Vice-versa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66893858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Infra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Ericsson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39028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Reselection(L&lt;--&gt;W)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In Idle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936323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Redirection(L--&gt;W)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In Dedicated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NO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407937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PS Handover(L--&gt;&gt;W)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In Dedicated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983957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CSFB(L--&gt;W)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Circuit Switch Fall back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NO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107575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Inter frequency Reselection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FDD to TDD &amp; TDD to FDD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978112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Inter frequency Redirection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FDD to TDD &amp; TDD to FDD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911141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Volte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Voice Over LTE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26777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SMS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209775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MMS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15617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46686D1-0422-4E0D-9416-903F7115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Services Supported by Airtel VoLTE Operator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8316696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743200"/>
          </a:xfrm>
        </p:spPr>
        <p:txBody>
          <a:bodyPr/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Near Cell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RSRP:  -60dbm to -75dbm   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Mixed</a:t>
            </a:r>
            <a:r>
              <a:rPr lang="en-US" sz="2400" dirty="0"/>
              <a:t>	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Mobility: RSRP   :  -75dbm to -95dbm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Cell Edge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-95dbm to -115dbm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effectLst/>
                <a:latin typeface="Cambria" pitchFamily="18" charset="0"/>
              </a:rPr>
              <a:t>Drive Route</a:t>
            </a:r>
          </a:p>
        </p:txBody>
      </p:sp>
    </p:spTree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4A15DD-F11C-89E9-063E-939B826DA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567F32-8A8E-0559-E8ED-7A19EB6A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Good Coverage Area Band8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Budigere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&gt;&gt;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Patalmma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Temple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011C0-724E-4456-BF18-BFF08D2E1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28768"/>
            <a:ext cx="72104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5756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Mix Coverage Area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&gt;&gt;brigade signature tower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39B816-3293-C33B-2608-37FB5FA7B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6363A-EDFE-C2EA-7C26-003CC898B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41" y="1219201"/>
            <a:ext cx="826335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39776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6DC84A-DB90-48CC-A564-DF1FC8C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656"/>
            <a:ext cx="8229600" cy="1112838"/>
          </a:xfrm>
        </p:spPr>
        <p:txBody>
          <a:bodyPr>
            <a:normAutofit/>
          </a:bodyPr>
          <a:lstStyle/>
          <a:p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Weak Coverage Area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Nimbekaipura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jodi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huskuru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1137D8-87FE-37CE-0E02-2496D6092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A0054-F3F1-693A-991A-1A7BBB01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9375"/>
            <a:ext cx="84582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58462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8FE12-7065-4529-8868-5E1D60D7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446881"/>
            <a:ext cx="8229600" cy="8080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(B3+B40) to Non CA B3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patalamma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temple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F7DE2E-A6A8-C71B-409A-F9F6C593B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4525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6304F6-B361-250C-5533-339FD82D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9213"/>
            <a:ext cx="82105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6304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6C9F60-F99A-4208-AD18-24638EAD8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D2415-28CB-4211-B8FF-B41A2B11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66688"/>
            <a:ext cx="8229600" cy="1112838"/>
          </a:xfrm>
        </p:spPr>
        <p:txBody>
          <a:bodyPr>
            <a:normAutofit/>
          </a:bodyPr>
          <a:lstStyle/>
          <a:p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Non CA B8 to CA (B3 + B40) Handover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pattalamma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temple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road.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7C7CD-2FC2-B2BB-C97D-80BCBA13E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105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28940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87CA76-6227-4C88-AF33-FE592F73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Band Handover (B3 – B40) during ongoing call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&gt;&gt;Brigade signature tower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5CEC71-017D-EECB-C470-FD24642A5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B5C6B-B32C-BFDC-E601-74ED943D5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304925"/>
            <a:ext cx="84867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53121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87CA76-6227-4C88-AF33-FE592F73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Band Handover (B40 – B3) during  ongoing call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&gt;&gt;Brigade signature tower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5CEC71-017D-EECB-C470-FD24642A5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B5C6B-B32C-BFDC-E601-74ED943D5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295400"/>
            <a:ext cx="84867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98257"/>
      </p:ext>
    </p:extLst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6DC84A-DB90-48CC-A564-DF1FC8C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Weak Coverage Area Band 1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Nimbekaipura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road&gt;&gt;farm greenery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pvt.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1137D8-87FE-37CE-0E02-2496D6092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7C865-C4F5-1C40-349F-19401227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382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46350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8F1C98-DA08-4BA7-9D41-1EE72286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to CA Handover(B3+B40) to (B40+B40)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Kodigehalli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Patalamma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Temple.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EA2EE5-068A-0D80-9D27-737660DDA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CD8C87-9D6C-A5FE-8590-054D1FDA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319"/>
            <a:ext cx="9144000" cy="47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89243"/>
      </p:ext>
    </p:extLst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A7BB87-B1C9-163A-7740-0885ED3C8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6" y="1219200"/>
            <a:ext cx="9124708" cy="46743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531744-57B9-F3F7-F100-695ECB29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056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OOS to IN Service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&gt;&gt;brigade signature tower base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brigade signature exit gate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ED54A-86FD-7283-EFFE-86F3AB77A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" y="1091821"/>
            <a:ext cx="9144000" cy="46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54663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200400"/>
            <a:ext cx="7313612" cy="1143000"/>
          </a:xfrm>
        </p:spPr>
        <p:txBody>
          <a:bodyPr/>
          <a:lstStyle/>
          <a:p>
            <a:r>
              <a:rPr lang="en-US" sz="11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7E5B4-39F0-43AA-BDA7-C97F776AB08E}" type="slidenum">
              <a:rPr lang="en-US" sz="1100" smtClean="0">
                <a:latin typeface="+mj-lt"/>
              </a:rPr>
              <a:pPr>
                <a:defRPr/>
              </a:pPr>
              <a:t>3</a:t>
            </a:fld>
            <a:endParaRPr lang="en-US" sz="110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908464"/>
            <a:ext cx="4488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ea typeface="+mj-ea"/>
                <a:cs typeface="+mj-cs"/>
              </a:rPr>
              <a:t>Operators in Location</a:t>
            </a:r>
            <a:endParaRPr lang="en-IN" sz="3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79611CB-F788-4D8F-AC29-413DC3A90946}"/>
              </a:ext>
            </a:extLst>
          </p:cNvPr>
          <p:cNvGraphicFramePr>
            <a:graphicFrameLocks noGrp="1"/>
          </p:cNvGraphicFramePr>
          <p:nvPr/>
        </p:nvGraphicFramePr>
        <p:xfrm>
          <a:off x="1447801" y="1601127"/>
          <a:ext cx="6553200" cy="1044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1648588556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4109103369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854668208"/>
                    </a:ext>
                  </a:extLst>
                </a:gridCol>
              </a:tblGrid>
              <a:tr h="186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MCC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517" marR="8517" marT="8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MNC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517" marR="8517" marT="8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Operator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517" marR="8517" marT="8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922383"/>
                  </a:ext>
                </a:extLst>
              </a:tr>
              <a:tr h="2423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405</a:t>
                      </a:r>
                      <a:endParaRPr lang="th-TH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874</a:t>
                      </a:r>
                      <a:endParaRPr lang="th-TH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Jio</a:t>
                      </a:r>
                      <a:endParaRPr lang="th-TH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281037"/>
                  </a:ext>
                </a:extLst>
              </a:tr>
              <a:tr h="242345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404</a:t>
                      </a:r>
                      <a:endParaRPr lang="th-TH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r>
                        <a:rPr lang="en-IN" sz="1200" dirty="0"/>
                        <a:t>5</a:t>
                      </a:r>
                      <a:endParaRPr lang="th-TH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Airtel</a:t>
                      </a:r>
                      <a:endParaRPr lang="th-TH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673788"/>
                  </a:ext>
                </a:extLst>
              </a:tr>
              <a:tr h="2423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404 </a:t>
                      </a:r>
                      <a:endParaRPr lang="th-TH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  <a:endParaRPr lang="th-TH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</a:t>
                      </a:r>
                      <a:endParaRPr lang="th-TH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323273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EE76E0-FAA6-479E-8350-95F1ABCC9301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2766482"/>
          <a:ext cx="3898900" cy="1623060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421829162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74890394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501522853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JIO operator Network Info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1950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737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n78, n28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1728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3, 5, 40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7594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Not Supported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4090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Not Supported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05851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E2117C-CA97-4D24-B6C0-1985EE7BC31D}"/>
              </a:ext>
            </a:extLst>
          </p:cNvPr>
          <p:cNvGraphicFramePr>
            <a:graphicFrameLocks noGrp="1"/>
          </p:cNvGraphicFramePr>
          <p:nvPr/>
        </p:nvGraphicFramePr>
        <p:xfrm>
          <a:off x="5014912" y="2776007"/>
          <a:ext cx="3898900" cy="1683380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451028977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145894001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527952287"/>
                    </a:ext>
                  </a:extLst>
                </a:gridCol>
              </a:tblGrid>
              <a:tr h="228816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AIRTEL operator Network Info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675666"/>
                  </a:ext>
                </a:extLst>
              </a:tr>
              <a:tr h="228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119249"/>
                  </a:ext>
                </a:extLst>
              </a:tr>
              <a:tr h="228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168550"/>
                  </a:ext>
                </a:extLst>
              </a:tr>
              <a:tr h="4233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1, 3, 8, 40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051442"/>
                  </a:ext>
                </a:extLst>
              </a:tr>
              <a:tr h="228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not Supported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758627"/>
                  </a:ext>
                </a:extLst>
              </a:tr>
              <a:tr h="228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09465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584CCB6-7226-47F7-A529-C9B8D2CC6968}"/>
              </a:ext>
            </a:extLst>
          </p:cNvPr>
          <p:cNvGraphicFramePr>
            <a:graphicFrameLocks noGrp="1"/>
          </p:cNvGraphicFramePr>
          <p:nvPr/>
        </p:nvGraphicFramePr>
        <p:xfrm>
          <a:off x="3352799" y="4492070"/>
          <a:ext cx="4038601" cy="1853182"/>
        </p:xfrm>
        <a:graphic>
          <a:graphicData uri="http://schemas.openxmlformats.org/drawingml/2006/table">
            <a:tbl>
              <a:tblPr/>
              <a:tblGrid>
                <a:gridCol w="368341">
                  <a:extLst>
                    <a:ext uri="{9D8B030D-6E8A-4147-A177-3AD203B41FA5}">
                      <a16:colId xmlns:a16="http://schemas.microsoft.com/office/drawing/2014/main" val="1756085795"/>
                    </a:ext>
                  </a:extLst>
                </a:gridCol>
                <a:gridCol w="2933577">
                  <a:extLst>
                    <a:ext uri="{9D8B030D-6E8A-4147-A177-3AD203B41FA5}">
                      <a16:colId xmlns:a16="http://schemas.microsoft.com/office/drawing/2014/main" val="3494566417"/>
                    </a:ext>
                  </a:extLst>
                </a:gridCol>
                <a:gridCol w="736683">
                  <a:extLst>
                    <a:ext uri="{9D8B030D-6E8A-4147-A177-3AD203B41FA5}">
                      <a16:colId xmlns:a16="http://schemas.microsoft.com/office/drawing/2014/main" val="2035193060"/>
                    </a:ext>
                  </a:extLst>
                </a:gridCol>
              </a:tblGrid>
              <a:tr h="247952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VI operator Network Info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018259"/>
                  </a:ext>
                </a:extLst>
              </a:tr>
              <a:tr h="482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411070"/>
                  </a:ext>
                </a:extLst>
              </a:tr>
              <a:tr h="2479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612503"/>
                  </a:ext>
                </a:extLst>
              </a:tr>
              <a:tr h="2819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1, 3, 8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9509"/>
                  </a:ext>
                </a:extLst>
              </a:tr>
              <a:tr h="2479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not Supported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596220"/>
                  </a:ext>
                </a:extLst>
              </a:tr>
              <a:tr h="2479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8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59842"/>
      </p:ext>
    </p:extLst>
  </p:cSld>
  <p:clrMapOvr>
    <a:masterClrMapping/>
  </p:clrMapOvr>
  <p:transition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A1CBB3-F795-4993-9F2F-84419B72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0681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Long Call Drive Route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Brigade signature towers&gt;&gt;Shriram Green field&gt;&gt;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lagumenahalli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kodigehalli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budigire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0F7C27-8412-0A19-7D24-97357DE76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9F3911-BC02-3C04-8B2B-C9FEB86B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81138"/>
            <a:ext cx="8610599" cy="48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8543"/>
      </p:ext>
    </p:extLst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A28FAE-EC81-4113-ACA1-5F9A8971C2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680343"/>
              </p:ext>
            </p:extLst>
          </p:nvPr>
        </p:nvGraphicFramePr>
        <p:xfrm>
          <a:off x="710831" y="1476469"/>
          <a:ext cx="7722338" cy="45353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2490">
                  <a:extLst>
                    <a:ext uri="{9D8B030D-6E8A-4147-A177-3AD203B41FA5}">
                      <a16:colId xmlns:a16="http://schemas.microsoft.com/office/drawing/2014/main" val="1728832891"/>
                    </a:ext>
                  </a:extLst>
                </a:gridCol>
                <a:gridCol w="2374598">
                  <a:extLst>
                    <a:ext uri="{9D8B030D-6E8A-4147-A177-3AD203B41FA5}">
                      <a16:colId xmlns:a16="http://schemas.microsoft.com/office/drawing/2014/main" val="3713595329"/>
                    </a:ext>
                  </a:extLst>
                </a:gridCol>
                <a:gridCol w="1342529">
                  <a:extLst>
                    <a:ext uri="{9D8B030D-6E8A-4147-A177-3AD203B41FA5}">
                      <a16:colId xmlns:a16="http://schemas.microsoft.com/office/drawing/2014/main" val="3017694825"/>
                    </a:ext>
                  </a:extLst>
                </a:gridCol>
                <a:gridCol w="1532721">
                  <a:extLst>
                    <a:ext uri="{9D8B030D-6E8A-4147-A177-3AD203B41FA5}">
                      <a16:colId xmlns:a16="http://schemas.microsoft.com/office/drawing/2014/main" val="943797436"/>
                    </a:ext>
                  </a:extLst>
                </a:gridCol>
              </a:tblGrid>
              <a:tr h="3693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Features/Services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Description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Support(Yes/NO)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Location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extLst>
                  <a:ext uri="{0D108BD9-81ED-4DB2-BD59-A6C34878D82A}">
                    <a16:rowId xmlns:a16="http://schemas.microsoft.com/office/drawing/2014/main" val="3567327234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Bands of Operator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Band-3, Band-5, Band-40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rowSpan="18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Bangalore</a:t>
                      </a:r>
                    </a:p>
                  </a:txBody>
                  <a:tcPr marL="8394" marR="8394" marT="8394" marB="0" anchor="ctr"/>
                </a:tc>
                <a:extLst>
                  <a:ext uri="{0D108BD9-81ED-4DB2-BD59-A6C34878D82A}">
                    <a16:rowId xmlns:a16="http://schemas.microsoft.com/office/drawing/2014/main" val="3509929351"/>
                  </a:ext>
                </a:extLst>
              </a:tr>
              <a:tr h="22663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Bandwidth of Bands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Band-3: 1800 MHz(FDD)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045544"/>
                  </a:ext>
                </a:extLst>
              </a:tr>
              <a:tr h="226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Band-5: 850 MHz(FDD)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523454"/>
                  </a:ext>
                </a:extLst>
              </a:tr>
              <a:tr h="226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Band-40: 2300 MHz(TDD)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899284"/>
                  </a:ext>
                </a:extLst>
              </a:tr>
              <a:tr h="22663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EARFCN for All Bands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Band-3: 1451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151975"/>
                  </a:ext>
                </a:extLst>
              </a:tr>
              <a:tr h="226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Band-5: 2515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115039"/>
                  </a:ext>
                </a:extLst>
              </a:tr>
              <a:tr h="226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Band-40: 38948,38750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786887"/>
                  </a:ext>
                </a:extLst>
              </a:tr>
              <a:tr h="3038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Band Handover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Band 3-&gt;Band 5-&gt;Band 40-&gt; &amp; Vice-versa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434444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Infra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Samsung &amp; </a:t>
                      </a:r>
                      <a:r>
                        <a:rPr lang="en-US" sz="1000" u="none" strike="noStrike" dirty="0" err="1">
                          <a:effectLst/>
                        </a:rPr>
                        <a:t>Mavenir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83631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Reselection(L&lt;--&gt;W)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In Idle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802829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Redirection(L--&gt;W)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In Dedicated Mode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180566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PS Handover(L--&gt;&gt;W)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In Dedicated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994986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CSFB(L--&gt;W)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Circuit Switch Fall back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263855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Inter frequency Reselection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FDD to TDD &amp; TDD to FDD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695206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Inter frequency Redirection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FDD to TDD &amp; TDD to FDD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27686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Volte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Voice Over LTE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04161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SMS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549797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MMS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0452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35C0536-F7AB-4D97-BB0A-83E6E6E3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Services Supported by JIO Operator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40086"/>
      </p:ext>
    </p:extLst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10457-744D-446A-AB0F-48E88331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3CA location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Lagumenahalli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Raghuvanahalli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Hoskothe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E2EF7-37D6-B80B-F7C2-BDB8FD523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8077200" cy="50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70884"/>
      </p:ext>
    </p:extLst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566D8-3BAD-4972-8729-ECD1E256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Mix Coverage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Kodigehalli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Jyothipura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B60C64-D2D7-546D-4B66-5F6D59D69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DCAD6A-6328-0560-A6B4-D730999F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9079"/>
            <a:ext cx="82296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7605"/>
      </p:ext>
    </p:extLst>
  </p:cSld>
  <p:clrMapOvr>
    <a:masterClrMapping/>
  </p:clrMapOvr>
  <p:transition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F68A2-FBD8-4258-B8C9-A04C2ED2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Weak coverage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jyothipura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Abhiyudya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star city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Sristi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fuel junction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21E035-977A-26FC-B4A9-DE16C972F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18D27-D9E6-146B-8775-47B6D2CC3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96375"/>
      </p:ext>
    </p:extLst>
  </p:cSld>
  <p:clrMapOvr>
    <a:masterClrMapping/>
  </p:clrMapOvr>
  <p:transition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CA7AE0-5EF9-4E00-BD80-0559057E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 Band 40 to Band 3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Near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Gram Panchayat&gt;&gt;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95CDE5-0F67-9C06-5730-CAF2289A1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95400"/>
            <a:ext cx="8153400" cy="4843462"/>
          </a:xfrm>
        </p:spPr>
      </p:pic>
    </p:spTree>
    <p:extLst>
      <p:ext uri="{BB962C8B-B14F-4D97-AF65-F5344CB8AC3E}">
        <p14:creationId xmlns:p14="http://schemas.microsoft.com/office/powerpoint/2010/main" val="2373484089"/>
      </p:ext>
    </p:extLst>
  </p:cSld>
  <p:clrMapOvr>
    <a:masterClrMapping/>
  </p:clrMapOvr>
  <p:transition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906391-CE29-4960-9EBA-91F0E38A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Band 3 to band 5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15B70-E359-1DEB-1101-05B31CFD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7924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5226"/>
      </p:ext>
    </p:extLst>
  </p:cSld>
  <p:clrMapOvr>
    <a:masterClrMapping/>
  </p:clrMapOvr>
  <p:transition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8843FB-98DE-458B-B8D1-F51A87F3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Band 5 to Band 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Budigere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EBF257-1E8C-0282-725F-64C5F3A00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19200"/>
            <a:ext cx="8077200" cy="5029200"/>
          </a:xfrm>
        </p:spPr>
      </p:pic>
    </p:spTree>
    <p:extLst>
      <p:ext uri="{BB962C8B-B14F-4D97-AF65-F5344CB8AC3E}">
        <p14:creationId xmlns:p14="http://schemas.microsoft.com/office/powerpoint/2010/main" val="864902301"/>
      </p:ext>
    </p:extLst>
  </p:cSld>
  <p:clrMapOvr>
    <a:masterClrMapping/>
  </p:clrMapOvr>
  <p:transition>
    <p:whee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44C8D3-8127-4D9F-988F-8590476C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2CA Location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&gt;&gt;Orion mall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9CCDEB-043F-3840-39D4-423788053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2836B-0B64-81F8-008D-6412FF050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8460"/>
      </p:ext>
    </p:extLst>
  </p:cSld>
  <p:clrMapOvr>
    <a:masterClrMapping/>
  </p:clrMapOvr>
  <p:transition>
    <p:whee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FF593E-5ADE-484D-A9AC-7CE8105B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Near cell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245295-1C02-5766-A0B6-02A160FA6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861" y="1481138"/>
            <a:ext cx="7726339" cy="4995862"/>
          </a:xfrm>
        </p:spPr>
      </p:pic>
    </p:spTree>
    <p:extLst>
      <p:ext uri="{BB962C8B-B14F-4D97-AF65-F5344CB8AC3E}">
        <p14:creationId xmlns:p14="http://schemas.microsoft.com/office/powerpoint/2010/main" val="756040148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959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Services Supported by Vi VoLTE Operator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4928FF-15C4-DF37-5D4A-CAC0E83D0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42548"/>
              </p:ext>
            </p:extLst>
          </p:nvPr>
        </p:nvGraphicFramePr>
        <p:xfrm>
          <a:off x="1600200" y="3817620"/>
          <a:ext cx="5715000" cy="1516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3894">
                  <a:extLst>
                    <a:ext uri="{9D8B030D-6E8A-4147-A177-3AD203B41FA5}">
                      <a16:colId xmlns:a16="http://schemas.microsoft.com/office/drawing/2014/main" val="1730115208"/>
                    </a:ext>
                  </a:extLst>
                </a:gridCol>
                <a:gridCol w="2170601">
                  <a:extLst>
                    <a:ext uri="{9D8B030D-6E8A-4147-A177-3AD203B41FA5}">
                      <a16:colId xmlns:a16="http://schemas.microsoft.com/office/drawing/2014/main" val="2096693964"/>
                    </a:ext>
                  </a:extLst>
                </a:gridCol>
                <a:gridCol w="2280505">
                  <a:extLst>
                    <a:ext uri="{9D8B030D-6E8A-4147-A177-3AD203B41FA5}">
                      <a16:colId xmlns:a16="http://schemas.microsoft.com/office/drawing/2014/main" val="246368759"/>
                    </a:ext>
                  </a:extLst>
                </a:gridCol>
              </a:tblGrid>
              <a:tr h="21662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Operator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Feature/Services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Supports(Yes/No)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97797908"/>
                  </a:ext>
                </a:extLst>
              </a:tr>
              <a:tr h="21662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Vi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Reselection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50716724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Redirection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7681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MMS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08097685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Volte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87907690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CSFB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Yes(2G)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13887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PS Handover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Yes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7813683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DB665C-08E2-E8DF-750A-C1D4BC900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402540"/>
              </p:ext>
            </p:extLst>
          </p:nvPr>
        </p:nvGraphicFramePr>
        <p:xfrm>
          <a:off x="1524000" y="2263140"/>
          <a:ext cx="5791200" cy="708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1125423036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33774287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69575738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8050110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23796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9647230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Operator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Supported Feature By Network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Supported Bands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Infra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MCC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MNC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0575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Vi</a:t>
                      </a:r>
                      <a:endParaRPr lang="en-GB" sz="1100" b="1" i="0" u="none" strike="noStrike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VoLTE/4G/2G</a:t>
                      </a:r>
                      <a:endParaRPr lang="en-GB" sz="1100" b="1" i="0" u="none" strike="noStrike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B1, B3 &amp; B8</a:t>
                      </a:r>
                      <a:endParaRPr lang="en-GB" sz="1100" b="1" i="0" u="none" strike="noStrike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Nokia &amp; Huawei</a:t>
                      </a:r>
                      <a:endParaRPr lang="en-GB" sz="1100" b="1" i="0" u="none" strike="noStrike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404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4537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754678"/>
      </p:ext>
    </p:extLst>
  </p:cSld>
  <p:clrMapOvr>
    <a:masterClrMapping/>
  </p:clrMapOvr>
  <p:transition>
    <p:whee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368083-4DE9-4F00-8B52-D92577DB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Operator: Non CA cell to CA cell : B3 to B(40+40)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Budigere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61CBA8-DF33-FD7F-CCA1-3456F4944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02779-AF89-CF70-1113-D221CF85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81139"/>
            <a:ext cx="82296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8935"/>
      </p:ext>
    </p:extLst>
  </p:cSld>
  <p:clrMapOvr>
    <a:masterClrMapping/>
  </p:clrMapOvr>
  <p:transition>
    <p:whee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8FD89-0768-49A7-A548-09B14347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Long call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Route&gt;&gt;Started at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Kattamanllur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54C21B-41CC-C328-322B-F528FB2E8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81138"/>
            <a:ext cx="6934200" cy="4843462"/>
          </a:xfrm>
        </p:spPr>
      </p:pic>
    </p:spTree>
    <p:extLst>
      <p:ext uri="{BB962C8B-B14F-4D97-AF65-F5344CB8AC3E}">
        <p14:creationId xmlns:p14="http://schemas.microsoft.com/office/powerpoint/2010/main" val="148540340"/>
      </p:ext>
    </p:extLst>
  </p:cSld>
  <p:clrMapOvr>
    <a:masterClrMapping/>
  </p:clrMapOvr>
  <p:transition>
    <p:whee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B03BAD-BB5A-4290-9550-8E08B50D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 Of Service Location for JIO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Brigade signature tower 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Basaement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Near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A0001A-D119-360D-EA7B-F94572DAB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570038"/>
            <a:ext cx="7239000" cy="4525962"/>
          </a:xfrm>
        </p:spPr>
      </p:pic>
    </p:spTree>
    <p:extLst>
      <p:ext uri="{BB962C8B-B14F-4D97-AF65-F5344CB8AC3E}">
        <p14:creationId xmlns:p14="http://schemas.microsoft.com/office/powerpoint/2010/main" val="804381524"/>
      </p:ext>
    </p:extLst>
  </p:cSld>
  <p:clrMapOvr>
    <a:masterClrMapping/>
  </p:clrMapOvr>
  <p:transition>
    <p:whee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05601" y="1176015"/>
            <a:ext cx="2362200" cy="1567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JIO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Band: N78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ID: 0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E-ARFCN : 634080</a:t>
            </a: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</a:t>
            </a:r>
            <a:r>
              <a:rPr lang="en-IN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-60dbm to 75dbm </a:t>
            </a:r>
            <a:endParaRPr lang="en-IN" sz="1600" b="1" dirty="0">
              <a:solidFill>
                <a:schemeClr val="tx1"/>
              </a:solidFill>
            </a:endParaRPr>
          </a:p>
        </p:txBody>
      </p:sp>
      <p:sp>
        <p:nvSpPr>
          <p:cNvPr id="12" name="AutoShape 4" descr="https://outlook.office.com/owa/service.svc/s/GetFileAttachment?id=AAMkADFiZGMxYzFkLTZkZjUtNDIzNC04ZGVmLTY0ZWE1NDU2MDlhMABGAAAAAAC3NTo5XLi2QKPJ%2FCiAlCerBwAl99qAwDjIQZvb%2BZ%2BGCahgAAAAAAEMAAAl99qAwDjIQZvb%2BZ%2BGCahgAAA8O0NFAAABEgAQAG2uCfsmHJlDrG1ip0IxyXk%3D&amp;X-OWA-CANARY=Fmn46LVNwE-ueYQF1vSYQsB5yAn6rtQYUWmRdrweIBL-B2SdCe7_RcHvFd-Z2elQ2OaE9tG-49s.&amp;isImagePreview=True"/>
          <p:cNvSpPr>
            <a:spLocks noChangeAspect="1" noChangeArrowheads="1"/>
          </p:cNvSpPr>
          <p:nvPr/>
        </p:nvSpPr>
        <p:spPr bwMode="auto">
          <a:xfrm>
            <a:off x="2109788" y="2428875"/>
            <a:ext cx="49244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88682-4CB8-401B-8E56-6DA4F1B27CC2}"/>
              </a:ext>
            </a:extLst>
          </p:cNvPr>
          <p:cNvSpPr txBox="1"/>
          <p:nvPr/>
        </p:nvSpPr>
        <p:spPr>
          <a:xfrm>
            <a:off x="457200" y="685800"/>
            <a:ext cx="4577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Near cell screenshots of all band with Network INFO. Which includes 5G also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08C32A-33A7-2B4B-87B2-FFC4F24D42B2}"/>
              </a:ext>
            </a:extLst>
          </p:cNvPr>
          <p:cNvSpPr/>
          <p:nvPr/>
        </p:nvSpPr>
        <p:spPr>
          <a:xfrm>
            <a:off x="6704013" y="2895601"/>
            <a:ext cx="23622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AIRTEL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Band: N78 , L3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ID: 12 ,12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E-ARFCN : 627936, 1301</a:t>
            </a: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</a:t>
            </a:r>
            <a:r>
              <a:rPr lang="en-IN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-60dbm to 75dbm </a:t>
            </a:r>
            <a:endParaRPr lang="en-IN" sz="16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9732F0-9B51-B5FB-F4EF-C1E037D2861B}"/>
              </a:ext>
            </a:extLst>
          </p:cNvPr>
          <p:cNvSpPr/>
          <p:nvPr/>
        </p:nvSpPr>
        <p:spPr>
          <a:xfrm>
            <a:off x="6704013" y="4495802"/>
            <a:ext cx="2362200" cy="1676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VI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Band: L3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ID: 23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E-ARFCN : 1582</a:t>
            </a: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</a:t>
            </a:r>
            <a:r>
              <a:rPr lang="en-IN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-60dbm to 75dbm </a:t>
            </a:r>
            <a:endParaRPr lang="en-IN" sz="16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96D74-31A7-FAE5-D6AC-91CFCD3E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60" y="1886129"/>
            <a:ext cx="2002723" cy="3981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0BB70-E31A-24F9-171C-F6BA9D9B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248" y="1886129"/>
            <a:ext cx="1926177" cy="3981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3368D1-B22F-CE67-3743-DF062636B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425" y="1886129"/>
            <a:ext cx="1926177" cy="39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867"/>
      </p:ext>
    </p:extLst>
  </p:cSld>
  <p:clrMapOvr>
    <a:masterClrMapping/>
  </p:clrMapOvr>
  <p:transition>
    <p:whee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A837F-601E-4555-8ED3-610E74F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( Mixed Mobility Area) screenshots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293CC-B8AD-E25D-B87D-68652CB0F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524001"/>
            <a:ext cx="6019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69727"/>
      </p:ext>
    </p:extLst>
  </p:cSld>
  <p:clrMapOvr>
    <a:masterClrMapping/>
  </p:clrMapOvr>
  <p:transition>
    <p:whee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629400" y="1177257"/>
            <a:ext cx="2362200" cy="1567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VI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Band: L3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ID: 42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E-ARFCN : 1582</a:t>
            </a: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</a:t>
            </a:r>
            <a:r>
              <a:rPr lang="en-IN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dirty="0">
                <a:solidFill>
                  <a:srgbClr val="000000"/>
                </a:solidFill>
                <a:latin typeface="Calibri"/>
              </a:rPr>
              <a:t>-99dbm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12" name="AutoShape 4" descr="https://outlook.office.com/owa/service.svc/s/GetFileAttachment?id=AAMkADFiZGMxYzFkLTZkZjUtNDIzNC04ZGVmLTY0ZWE1NDU2MDlhMABGAAAAAAC3NTo5XLi2QKPJ%2FCiAlCerBwAl99qAwDjIQZvb%2BZ%2BGCahgAAAAAAEMAAAl99qAwDjIQZvb%2BZ%2BGCahgAAA8O0NFAAABEgAQAG2uCfsmHJlDrG1ip0IxyXk%3D&amp;X-OWA-CANARY=Fmn46LVNwE-ueYQF1vSYQsB5yAn6rtQYUWmRdrweIBL-B2SdCe7_RcHvFd-Z2elQ2OaE9tG-49s.&amp;isImagePreview=True"/>
          <p:cNvSpPr>
            <a:spLocks noChangeAspect="1" noChangeArrowheads="1"/>
          </p:cNvSpPr>
          <p:nvPr/>
        </p:nvSpPr>
        <p:spPr bwMode="auto">
          <a:xfrm>
            <a:off x="2109788" y="2428875"/>
            <a:ext cx="49244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              </a:t>
            </a:r>
          </a:p>
          <a:p>
            <a:endParaRPr lang="en-US" dirty="0"/>
          </a:p>
          <a:p>
            <a:r>
              <a:rPr lang="en-US" dirty="0"/>
              <a:t>            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7EDAB-968E-4831-B6D5-13EC532ABFE0}"/>
              </a:ext>
            </a:extLst>
          </p:cNvPr>
          <p:cNvSpPr txBox="1"/>
          <p:nvPr/>
        </p:nvSpPr>
        <p:spPr>
          <a:xfrm>
            <a:off x="457200" y="685800"/>
            <a:ext cx="4577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SRVCC screenshots of all band with Network INFO.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18DC8-238B-3625-B228-9A0DCFCB6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6" y="1522659"/>
            <a:ext cx="2471737" cy="4350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30CC1-3809-9243-E412-D57C7A3A2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1522659"/>
            <a:ext cx="2362200" cy="435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41385"/>
      </p:ext>
    </p:extLst>
  </p:cSld>
  <p:clrMapOvr>
    <a:masterClrMapping/>
  </p:clrMapOvr>
  <p:transition>
    <p:whee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285BA9-6D1D-4F3B-9009-757E8789E07C}"/>
              </a:ext>
            </a:extLst>
          </p:cNvPr>
          <p:cNvSpPr/>
          <p:nvPr/>
        </p:nvSpPr>
        <p:spPr>
          <a:xfrm>
            <a:off x="6477001" y="1670988"/>
            <a:ext cx="2514600" cy="16056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JIO 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Handover: N77—B3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E-ARFCN : 39025-1800</a:t>
            </a:r>
          </a:p>
          <a:p>
            <a:pPr algn="ctr"/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A99B6-81BB-47F9-9948-5BFC5443F853}"/>
              </a:ext>
            </a:extLst>
          </p:cNvPr>
          <p:cNvSpPr txBox="1"/>
          <p:nvPr/>
        </p:nvSpPr>
        <p:spPr>
          <a:xfrm>
            <a:off x="378433" y="685800"/>
            <a:ext cx="4577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23130"/>
                </a:solidFill>
                <a:latin typeface="Calibri" panose="020F0502020204030204" pitchFamily="34" charset="0"/>
              </a:rPr>
              <a:t>Band Handover – It will include all 5G to 4G 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CA8FD-0271-53A1-2EAF-AC6B27A1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70988"/>
            <a:ext cx="2759949" cy="45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07545"/>
      </p:ext>
    </p:extLst>
  </p:cSld>
  <p:clrMapOvr>
    <a:masterClrMapping/>
  </p:clrMapOvr>
  <p:transition>
    <p:whee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99803"/>
            <a:ext cx="8229600" cy="1143000"/>
          </a:xfrm>
        </p:spPr>
        <p:txBody>
          <a:bodyPr>
            <a:noAutofit/>
          </a:bodyPr>
          <a:lstStyle/>
          <a:p>
            <a:br>
              <a:rPr lang="en-US" sz="280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</a:br>
            <a:br>
              <a:rPr lang="en-US" sz="280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(Reselection)</a:t>
            </a:r>
            <a:br>
              <a:rPr lang="en-US" sz="2800" dirty="0">
                <a:effectLst/>
                <a:latin typeface="Calibri" pitchFamily="34" charset="0"/>
                <a:cs typeface="Calibri" pitchFamily="34" charset="0"/>
              </a:rPr>
            </a:br>
            <a:r>
              <a:rPr lang="en-I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80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42F31-19CD-6A3C-9A33-80E90A1AAA40}"/>
              </a:ext>
            </a:extLst>
          </p:cNvPr>
          <p:cNvSpPr/>
          <p:nvPr/>
        </p:nvSpPr>
        <p:spPr>
          <a:xfrm>
            <a:off x="6248400" y="1642803"/>
            <a:ext cx="2895599" cy="16337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JIO 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reselection: N77-N28-B5-B8</a:t>
            </a:r>
            <a:endParaRPr lang="en-I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E-ARFCN : 551302-1800</a:t>
            </a:r>
          </a:p>
          <a:p>
            <a:pPr algn="ctr"/>
            <a:endParaRPr lang="en-IN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C6035-8281-CBFE-EFA2-CF5C598B7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52" y="1219200"/>
            <a:ext cx="275994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59017"/>
      </p:ext>
    </p:extLst>
  </p:cSld>
  <p:clrMapOvr>
    <a:masterClrMapping/>
  </p:clrMapOvr>
  <p:transition>
    <p:whee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99803"/>
            <a:ext cx="8229600" cy="1143000"/>
          </a:xfrm>
        </p:spPr>
        <p:txBody>
          <a:bodyPr>
            <a:noAutofit/>
          </a:bodyPr>
          <a:lstStyle/>
          <a:p>
            <a:br>
              <a:rPr lang="en-US" sz="240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( Drive Route covered during mobility. )</a:t>
            </a:r>
            <a:br>
              <a:rPr lang="en-US" sz="2400" dirty="0">
                <a:effectLst/>
                <a:latin typeface="Calibri" pitchFamily="34" charset="0"/>
                <a:cs typeface="Calibri" pitchFamily="34" charset="0"/>
              </a:rPr>
            </a:br>
            <a:r>
              <a:rPr lang="en-I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40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A81F0-425A-3A73-9444-AF1B7048C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467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80665"/>
      </p:ext>
    </p:extLst>
  </p:cSld>
  <p:clrMapOvr>
    <a:masterClrMapping/>
  </p:clrMapOvr>
  <p:transition>
    <p:whee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605135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Cell, Airtel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1066800"/>
            <a:ext cx="8001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–12.956075/77.731732</a:t>
            </a:r>
          </a:p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Location:- </a:t>
            </a:r>
            <a:r>
              <a:rPr lang="en-US" sz="20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Siddapura</a:t>
            </a:r>
            <a:r>
              <a:rPr lang="en-US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Primary Health Centre PHC</a:t>
            </a:r>
            <a:endParaRPr lang="en-IN" sz="20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Airtel 5G NSA network 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952F5-8C0D-24A5-78A7-ACED7D965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1" y="1728519"/>
            <a:ext cx="4191000" cy="15480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37B495-0C30-3EF7-AAF4-6A77F3758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75" y="3276600"/>
            <a:ext cx="8001000" cy="3276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10912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Autofit/>
          </a:bodyPr>
          <a:lstStyle/>
          <a:p>
            <a:r>
              <a:rPr lang="en-IN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1</a:t>
            </a:r>
            <a:endParaRPr lang="en-US" sz="3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62000" y="1143000"/>
          <a:ext cx="7543800" cy="5590482"/>
        </p:xfrm>
        <a:graphic>
          <a:graphicData uri="http://schemas.openxmlformats.org/drawingml/2006/table">
            <a:tbl>
              <a:tblPr/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Airtel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70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Website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: https://www.airtel.in/</a:t>
                      </a:r>
                      <a:b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WAP APN: 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airtelgprs.com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5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2300 MHz – TDD(Band 40)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35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1800 – FDD(Band 3)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900 – FDD(Band 8)</a:t>
                      </a:r>
                    </a:p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2100 – FDD (Band 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5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MDN: *282#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Balance check: *123#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all services: *121#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VoWiFi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</a:t>
                      </a:r>
                    </a:p>
                    <a:p>
                      <a:pPr algn="ctr" rtl="0" fontAlgn="ctr"/>
                      <a:endParaRPr lang="en-IN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245235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 (CSFB to 2G)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DDB00-A1A3-A3F4-C5E9-7155C67005E1}"/>
              </a:ext>
            </a:extLst>
          </p:cNvPr>
          <p:cNvSpPr txBox="1"/>
          <p:nvPr/>
        </p:nvSpPr>
        <p:spPr>
          <a:xfrm>
            <a:off x="156411" y="757535"/>
            <a:ext cx="553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NR to LTE Handover ,Airtel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06BC1-98AD-A04D-4AF5-FA7AA2B1624C}"/>
              </a:ext>
            </a:extLst>
          </p:cNvPr>
          <p:cNvSpPr txBox="1"/>
          <p:nvPr/>
        </p:nvSpPr>
        <p:spPr>
          <a:xfrm>
            <a:off x="156411" y="1219200"/>
            <a:ext cx="533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Lat/Long. 12.976339, 77.750847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Lat/Long. 12.982287, 77.752124</a:t>
            </a:r>
            <a:b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Location – Near Hope Farm Jn.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–NR to LTE Handover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1A8EB6-E013-3F88-AAB0-065FAEAB3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757536"/>
            <a:ext cx="3352800" cy="923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AFBFF-9B76-4F95-7368-14DE5E646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80864"/>
            <a:ext cx="3352800" cy="918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94DA05-C0C5-D487-944E-98E8E3084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037" y="2665694"/>
            <a:ext cx="7128163" cy="3581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6CD8F7B3-705F-DCE2-BF13-A6A7334C98AD}"/>
              </a:ext>
            </a:extLst>
          </p:cNvPr>
          <p:cNvSpPr/>
          <p:nvPr/>
        </p:nvSpPr>
        <p:spPr>
          <a:xfrm rot="17106966">
            <a:off x="3247552" y="4821971"/>
            <a:ext cx="1134998" cy="4931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C7A610-76F5-F559-5458-BA50F8A4A890}"/>
              </a:ext>
            </a:extLst>
          </p:cNvPr>
          <p:cNvSpPr txBox="1">
            <a:spLocks/>
          </p:cNvSpPr>
          <p:nvPr/>
        </p:nvSpPr>
        <p:spPr>
          <a:xfrm>
            <a:off x="4411375" y="3646293"/>
            <a:ext cx="1388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NR2L HO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91846"/>
      </p:ext>
    </p:extLst>
  </p:cSld>
  <p:clrMapOvr>
    <a:masterClrMapping/>
  </p:clrMapOvr>
  <p:transition>
    <p:whee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CD5768-15E0-8861-4297-5FB1438E73B3}"/>
              </a:ext>
            </a:extLst>
          </p:cNvPr>
          <p:cNvSpPr txBox="1"/>
          <p:nvPr/>
        </p:nvSpPr>
        <p:spPr>
          <a:xfrm>
            <a:off x="0" y="762000"/>
            <a:ext cx="8229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Airtel 4G VoLTE Good Coverage Area</a:t>
            </a:r>
          </a:p>
          <a:p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Lat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Long	13.007293, 77.757333</a:t>
            </a:r>
          </a:p>
          <a:p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Location –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 err="1">
                <a:latin typeface="Calibri" panose="020F0502020204030204" pitchFamily="34" charset="0"/>
                <a:cs typeface="Calibri" panose="020F0502020204030204" pitchFamily="34" charset="0"/>
              </a:rPr>
              <a:t>Belathur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4FCE3-7316-FAC6-251B-894A9D12B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85330"/>
            <a:ext cx="7162800" cy="433447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13457743"/>
      </p:ext>
    </p:extLst>
  </p:cSld>
  <p:clrMapOvr>
    <a:masterClrMapping/>
  </p:clrMapOvr>
  <p:transition>
    <p:whee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4BFF3-EE12-41B4-8648-2C941B07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0ABCB621-EB69-44F8-8187-47FA8AE88EE6}" type="datetime1">
              <a:rPr lang="en-GB" smtClean="0"/>
              <a:pPr/>
              <a:t>19/02/2026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9C8B6-2A8C-4FF9-90DB-D48BBDD7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 dirty="0"/>
              <a:t>Confidential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EF0F9-1950-4C37-88FD-874D8567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DEAC991-40F7-46D0-AD9A-EC2BE2330C2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8C60E-47AA-7582-EBF2-B11D4E7930FC}"/>
              </a:ext>
            </a:extLst>
          </p:cNvPr>
          <p:cNvSpPr txBox="1"/>
          <p:nvPr/>
        </p:nvSpPr>
        <p:spPr>
          <a:xfrm>
            <a:off x="0" y="436535"/>
            <a:ext cx="4533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5G Near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Cell,JIO</a:t>
            </a:r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08E12-B82C-6EC9-B8A2-CD65DC0A3C7D}"/>
              </a:ext>
            </a:extLst>
          </p:cNvPr>
          <p:cNvSpPr txBox="1"/>
          <p:nvPr/>
        </p:nvSpPr>
        <p:spPr>
          <a:xfrm>
            <a:off x="76201" y="937803"/>
            <a:ext cx="55625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–12.956075/77.731732</a:t>
            </a:r>
          </a:p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Location:- </a:t>
            </a:r>
            <a:r>
              <a:rPr lang="en-US" sz="20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Siddapura</a:t>
            </a:r>
            <a:r>
              <a:rPr lang="en-US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Primary Health Centre PHC</a:t>
            </a:r>
            <a:endParaRPr lang="en-IN" sz="20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JIO 5G SA network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07225E-50A2-0D67-180D-9E69CA645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605" y="667367"/>
            <a:ext cx="3043420" cy="123763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DBC1071-FF48-E2C2-6737-BF180EF3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5146"/>
            <a:ext cx="8734425" cy="41954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05038"/>
      </p:ext>
    </p:extLst>
  </p:cSld>
  <p:clrMapOvr>
    <a:masterClrMapping/>
  </p:clrMapOvr>
  <p:transition>
    <p:whee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604C9-22CD-7D98-E4D0-C999F237F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4419600" cy="1447800"/>
          </a:xfrm>
        </p:spPr>
        <p:txBody>
          <a:bodyPr/>
          <a:lstStyle/>
          <a:p>
            <a:pPr marL="109537" indent="0">
              <a:buNone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Lat/Long 12.958508, 77.746125</a:t>
            </a:r>
            <a:b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Lat/Long. 12.965942, 77.749075</a:t>
            </a:r>
          </a:p>
          <a:p>
            <a:pPr marL="109537" indent="0">
              <a:buNone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Location – </a:t>
            </a: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Hindustan Unilever Research </a:t>
            </a:r>
            <a:r>
              <a:rPr lang="en-I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–NR to LTE Handover</a:t>
            </a:r>
            <a:br>
              <a:rPr lang="en-IN" sz="2000" dirty="0"/>
            </a:br>
            <a:br>
              <a:rPr lang="en-IN" sz="2000" dirty="0"/>
            </a:br>
            <a:endParaRPr lang="en-IN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850CF-80B8-C7AF-7E45-C3587A4E96B0}"/>
              </a:ext>
            </a:extLst>
          </p:cNvPr>
          <p:cNvSpPr txBox="1"/>
          <p:nvPr/>
        </p:nvSpPr>
        <p:spPr>
          <a:xfrm>
            <a:off x="263769" y="452735"/>
            <a:ext cx="480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NR To LTE Handover, Jio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AA1EA-1DCF-DB96-DFA0-4EC32A4A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597" y="686190"/>
            <a:ext cx="4438650" cy="685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3735D-0ED9-591C-6757-FB3E8A0FC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513" y="1447994"/>
            <a:ext cx="4462404" cy="685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8A97DC-A171-7FB2-8586-A49B467E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94009"/>
            <a:ext cx="8686800" cy="38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31388"/>
      </p:ext>
    </p:extLst>
  </p:cSld>
  <p:clrMapOvr>
    <a:masterClrMapping/>
  </p:clrMapOvr>
  <p:transition>
    <p:whee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FE590C-CCED-969F-F55F-63CF29EC5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0600"/>
            <a:ext cx="5791200" cy="731995"/>
          </a:xfrm>
        </p:spPr>
        <p:txBody>
          <a:bodyPr/>
          <a:lstStyle/>
          <a:p>
            <a:pPr marL="109537" indent="0">
              <a:buNone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Lat/Long. 12.959805, 77.746854 to </a:t>
            </a:r>
          </a:p>
          <a:p>
            <a:pPr marL="109537" indent="0">
              <a:buNone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Lat/Long. 12.964071, 77.748442</a:t>
            </a:r>
          </a:p>
          <a:p>
            <a:pPr marL="109537" indent="0">
              <a:buNone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Location: Hindustan Unilever Research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97679E-DC49-914F-0F44-3F152700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" y="182405"/>
            <a:ext cx="6477000" cy="990600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Inter-freq HO on NR ,JIO (n78-n28-n78)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C193D-BC00-4DDF-AB6D-5B41EF233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33600"/>
            <a:ext cx="8763000" cy="396240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BCDDEA6-1AC3-7100-453E-6BDD6408D464}"/>
              </a:ext>
            </a:extLst>
          </p:cNvPr>
          <p:cNvSpPr/>
          <p:nvPr/>
        </p:nvSpPr>
        <p:spPr>
          <a:xfrm rot="18469292">
            <a:off x="2920372" y="5188033"/>
            <a:ext cx="16764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B0D90-B023-7FC3-BA72-18D5AA54D0A0}"/>
              </a:ext>
            </a:extLst>
          </p:cNvPr>
          <p:cNvSpPr txBox="1"/>
          <p:nvPr/>
        </p:nvSpPr>
        <p:spPr>
          <a:xfrm>
            <a:off x="2590800" y="3078125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N78-N28-N78 HO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48691"/>
      </p:ext>
    </p:extLst>
  </p:cSld>
  <p:clrMapOvr>
    <a:masterClrMapping/>
  </p:clrMapOvr>
  <p:transition>
    <p:whee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1458E6-A206-34DB-3435-007A415F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 fontScale="90000"/>
          </a:bodyPr>
          <a:lstStyle/>
          <a:p>
            <a:b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4G VoLTE Good Coverage Area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–12.956075/77.731732</a:t>
            </a:r>
            <a:br>
              <a:rPr lang="en-US" sz="2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Location:- </a:t>
            </a:r>
            <a:r>
              <a:rPr lang="en-US" sz="2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Siddapura</a:t>
            </a:r>
            <a:r>
              <a:rPr lang="en-US" sz="2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Primary Health Centre PHC</a:t>
            </a:r>
            <a:br>
              <a:rPr lang="en-US" b="0" dirty="0">
                <a:solidFill>
                  <a:schemeClr val="tx1"/>
                </a:solidFill>
              </a:rPr>
            </a:b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0F9066-01B9-D90E-7ECB-5E43C288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7638"/>
            <a:ext cx="8610600" cy="43735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6077"/>
      </p:ext>
    </p:extLst>
  </p:cSld>
  <p:clrMapOvr>
    <a:masterClrMapping/>
  </p:clrMapOvr>
  <p:transition>
    <p:whee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062B02-D9CA-8A2E-BD3C-B6ABC75D3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6800"/>
            <a:ext cx="4800600" cy="1036638"/>
          </a:xfrm>
        </p:spPr>
        <p:txBody>
          <a:bodyPr/>
          <a:lstStyle/>
          <a:p>
            <a:pPr marL="109537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Lat Long- </a:t>
            </a:r>
            <a:r>
              <a:rPr lang="en-IN" sz="2000" i="0" dirty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13.099430 77.895475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Location-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Mylapura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Gate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–SRVCC</a:t>
            </a: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2AA7F0-CFBF-F778-2090-7226BF16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458200" cy="533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SRVCC VI Operator</a:t>
            </a:r>
            <a:endParaRPr lang="en-IN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3B50596-473A-28CE-9E4A-1A109422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54437"/>
            <a:ext cx="8458200" cy="367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54B1D9C-7BD8-625C-1FCB-A15F68D8853E}"/>
              </a:ext>
            </a:extLst>
          </p:cNvPr>
          <p:cNvSpPr/>
          <p:nvPr/>
        </p:nvSpPr>
        <p:spPr>
          <a:xfrm rot="744295">
            <a:off x="1659744" y="3277458"/>
            <a:ext cx="1676400" cy="378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81B9D2DC-B817-BB8B-0C92-F60170DBD4AE}"/>
              </a:ext>
            </a:extLst>
          </p:cNvPr>
          <p:cNvSpPr/>
          <p:nvPr/>
        </p:nvSpPr>
        <p:spPr>
          <a:xfrm rot="6408443">
            <a:off x="3915510" y="3650287"/>
            <a:ext cx="685717" cy="72962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6A451-1158-BF26-06BE-C669269C2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309" y="723738"/>
            <a:ext cx="2561491" cy="1638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82A75D-8CB3-5E01-2503-73381878A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723738"/>
            <a:ext cx="2619375" cy="16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02216"/>
      </p:ext>
    </p:extLst>
  </p:cSld>
  <p:clrMapOvr>
    <a:masterClrMapping/>
  </p:clrMapOvr>
  <p:transition>
    <p:whee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A837F-601E-4555-8ED3-610E74F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7315200" cy="1371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DRIVE ROUTE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D6024-F900-D01A-04E5-F88EF992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9200"/>
            <a:ext cx="6400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05060"/>
      </p:ext>
    </p:extLst>
  </p:cSld>
  <p:clrMapOvr>
    <a:masterClrMapping/>
  </p:clrMapOvr>
  <p:transition>
    <p:whee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799" y="838200"/>
          <a:ext cx="4191001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1">
                  <a:extLst>
                    <a:ext uri="{9D8B030D-6E8A-4147-A177-3AD203B41FA5}">
                      <a16:colId xmlns:a16="http://schemas.microsoft.com/office/drawing/2014/main" val="3030046429"/>
                    </a:ext>
                  </a:extLst>
                </a:gridCol>
                <a:gridCol w="1332742">
                  <a:extLst>
                    <a:ext uri="{9D8B030D-6E8A-4147-A177-3AD203B41FA5}">
                      <a16:colId xmlns:a16="http://schemas.microsoft.com/office/drawing/2014/main" val="1319841444"/>
                    </a:ext>
                  </a:extLst>
                </a:gridCol>
                <a:gridCol w="1258058">
                  <a:extLst>
                    <a:ext uri="{9D8B030D-6E8A-4147-A177-3AD203B41FA5}">
                      <a16:colId xmlns:a16="http://schemas.microsoft.com/office/drawing/2014/main" val="9211699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26543645"/>
                    </a:ext>
                  </a:extLst>
                </a:gridCol>
              </a:tblGrid>
              <a:tr h="3284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US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939224"/>
                  </a:ext>
                </a:extLst>
              </a:tr>
              <a:tr h="28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13.068945305972239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77.78497641252783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093205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321"/>
            <a:ext cx="7848600" cy="609600"/>
          </a:xfrm>
        </p:spPr>
        <p:txBody>
          <a:bodyPr>
            <a:noAutofit/>
          </a:bodyPr>
          <a:lstStyle/>
          <a:p>
            <a:r>
              <a:rPr lang="en-US" sz="4000" u="sng" dirty="0">
                <a:latin typeface="Calibri" panose="020F0502020204030204" pitchFamily="34" charset="0"/>
                <a:cs typeface="Calibri" panose="020F0502020204030204" pitchFamily="34" charset="0"/>
              </a:rPr>
              <a:t>Near Cell (Airtel)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1D9695-0CEF-4EB4-A389-4EA0E657ECEE}"/>
              </a:ext>
            </a:extLst>
          </p:cNvPr>
          <p:cNvSpPr txBox="1"/>
          <p:nvPr/>
        </p:nvSpPr>
        <p:spPr>
          <a:xfrm>
            <a:off x="5562600" y="1770580"/>
            <a:ext cx="457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Near Cell : </a:t>
            </a:r>
          </a:p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E990C3-D21B-4318-A4B0-379B474129D4}"/>
              </a:ext>
            </a:extLst>
          </p:cNvPr>
          <p:cNvSpPr txBox="1"/>
          <p:nvPr/>
        </p:nvSpPr>
        <p:spPr>
          <a:xfrm>
            <a:off x="6705601" y="2858869"/>
            <a:ext cx="206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Safal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market,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Bangalore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7DCAD-D334-4A7F-B81F-C48E173B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52600"/>
            <a:ext cx="351739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13748"/>
      </p:ext>
    </p:extLst>
  </p:cSld>
  <p:clrMapOvr>
    <a:masterClrMapping/>
  </p:clrMapOvr>
  <p:transition>
    <p:whee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985529"/>
          <a:ext cx="5200650" cy="6463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738">
                  <a:extLst>
                    <a:ext uri="{9D8B030D-6E8A-4147-A177-3AD203B41FA5}">
                      <a16:colId xmlns:a16="http://schemas.microsoft.com/office/drawing/2014/main" val="3398572702"/>
                    </a:ext>
                  </a:extLst>
                </a:gridCol>
                <a:gridCol w="1610529">
                  <a:extLst>
                    <a:ext uri="{9D8B030D-6E8A-4147-A177-3AD203B41FA5}">
                      <a16:colId xmlns:a16="http://schemas.microsoft.com/office/drawing/2014/main" val="2916790836"/>
                    </a:ext>
                  </a:extLst>
                </a:gridCol>
                <a:gridCol w="1808922">
                  <a:extLst>
                    <a:ext uri="{9D8B030D-6E8A-4147-A177-3AD203B41FA5}">
                      <a16:colId xmlns:a16="http://schemas.microsoft.com/office/drawing/2014/main" val="248206799"/>
                    </a:ext>
                  </a:extLst>
                </a:gridCol>
                <a:gridCol w="904461">
                  <a:extLst>
                    <a:ext uri="{9D8B030D-6E8A-4147-A177-3AD203B41FA5}">
                      <a16:colId xmlns:a16="http://schemas.microsoft.com/office/drawing/2014/main" val="323449267"/>
                    </a:ext>
                  </a:extLst>
                </a:gridCol>
              </a:tblGrid>
              <a:tr h="304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cell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US" sz="1400" b="1" u="none" strike="noStrike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971621"/>
                  </a:ext>
                </a:extLst>
              </a:tr>
              <a:tr h="342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13.053365634511652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77.76178095703837 7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244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3412"/>
            <a:ext cx="7924800" cy="495300"/>
          </a:xfrm>
        </p:spPr>
        <p:txBody>
          <a:bodyPr>
            <a:noAutofit/>
          </a:bodyPr>
          <a:lstStyle/>
          <a:p>
            <a:r>
              <a:rPr lang="en-US" sz="4000" u="sng" dirty="0">
                <a:latin typeface="Calibri" panose="020F0502020204030204" pitchFamily="34" charset="0"/>
                <a:cs typeface="Calibri" panose="020F0502020204030204" pitchFamily="34" charset="0"/>
              </a:rPr>
              <a:t>Edge Cell (Airtel)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F448C-6D9B-417F-9991-87C8A217948B}"/>
              </a:ext>
            </a:extLst>
          </p:cNvPr>
          <p:cNvSpPr txBox="1"/>
          <p:nvPr/>
        </p:nvSpPr>
        <p:spPr>
          <a:xfrm>
            <a:off x="5562600" y="1752600"/>
            <a:ext cx="457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Edge Cell : 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CB283-BB0C-44CB-B9DE-FE5E8F7B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1767840"/>
            <a:ext cx="3052762" cy="4706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BF6FD3-0965-4B45-9247-80057D8B3F11}"/>
              </a:ext>
            </a:extLst>
          </p:cNvPr>
          <p:cNvSpPr txBox="1"/>
          <p:nvPr/>
        </p:nvSpPr>
        <p:spPr>
          <a:xfrm>
            <a:off x="6677202" y="2990671"/>
            <a:ext cx="20095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Near</a:t>
            </a:r>
          </a:p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Kattamanallur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Bangalore</a:t>
            </a:r>
          </a:p>
        </p:txBody>
      </p:sp>
    </p:spTree>
    <p:extLst>
      <p:ext uri="{BB962C8B-B14F-4D97-AF65-F5344CB8AC3E}">
        <p14:creationId xmlns:p14="http://schemas.microsoft.com/office/powerpoint/2010/main" val="3181963058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Autofit/>
          </a:bodyPr>
          <a:lstStyle/>
          <a:p>
            <a:r>
              <a:rPr lang="en-IN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2</a:t>
            </a:r>
            <a:endParaRPr lang="en-US" sz="3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62000" y="1066801"/>
          <a:ext cx="7696200" cy="5066752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RELIANCE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JIO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Website: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N" sz="16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https://www.jio.com</a:t>
                      </a:r>
                      <a:endParaRPr lang="en-IN" sz="16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WAP APN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IN" sz="16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jionet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861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8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2300 MHz –TDD(Band 40)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850 MHz – FDD(Band 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098732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1800 MHz –FDD(Band 3)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78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3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3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778956"/>
                  </a:ext>
                </a:extLst>
              </a:tr>
              <a:tr h="516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80120"/>
      </p:ext>
    </p:extLst>
  </p:cSld>
  <p:clrMapOvr>
    <a:masterClrMapping/>
  </p:clrMapOvr>
  <p:transition>
    <p:whee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5BE96BA-7E38-452A-A230-45E25FB39E91}"/>
              </a:ext>
            </a:extLst>
          </p:cNvPr>
          <p:cNvSpPr txBox="1">
            <a:spLocks/>
          </p:cNvSpPr>
          <p:nvPr/>
        </p:nvSpPr>
        <p:spPr>
          <a:xfrm>
            <a:off x="478809" y="352863"/>
            <a:ext cx="8229600" cy="7318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r>
              <a:rPr lang="en-US" sz="2800" u="sng" dirty="0"/>
              <a:t>Airtel Inter Band HO</a:t>
            </a:r>
          </a:p>
          <a:p>
            <a:endParaRPr lang="en-US" sz="2800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7E42D2-4D9D-4B44-91B7-3B9968A7DAAC}"/>
              </a:ext>
            </a:extLst>
          </p:cNvPr>
          <p:cNvSpPr txBox="1"/>
          <p:nvPr/>
        </p:nvSpPr>
        <p:spPr>
          <a:xfrm>
            <a:off x="685800" y="6314637"/>
            <a:ext cx="802260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8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40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A43B5-40F9-4EBA-9E39-4A76C797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990600"/>
            <a:ext cx="2919413" cy="5324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5B8BB-B58E-40C1-953F-182D3B07C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" y="1001000"/>
            <a:ext cx="2702243" cy="5324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7CB8ED-EEC1-4B30-BE7D-EBEA1CF0F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717" y="990600"/>
            <a:ext cx="2838450" cy="533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71759"/>
      </p:ext>
    </p:extLst>
  </p:cSld>
  <p:clrMapOvr>
    <a:masterClrMapping/>
  </p:clrMapOvr>
  <p:transition>
    <p:whee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31062"/>
            <a:ext cx="8153400" cy="533400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Near Cell (Reliance JIO)</a:t>
            </a:r>
            <a:endParaRPr lang="en-IN" sz="2800" u="sng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2246" y="1528179"/>
            <a:ext cx="244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Near Cell :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4EDB7-3314-4AA0-BDDC-ED83D35DFF2B}"/>
              </a:ext>
            </a:extLst>
          </p:cNvPr>
          <p:cNvSpPr txBox="1"/>
          <p:nvPr/>
        </p:nvSpPr>
        <p:spPr>
          <a:xfrm>
            <a:off x="6713676" y="310583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Near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Safal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Market, Bangalore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D6EF9A-6243-4FD8-9977-4DCB0BB92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52600"/>
            <a:ext cx="3517392" cy="4495800"/>
          </a:xfrm>
          <a:prstGeom prst="rect">
            <a:avLst/>
          </a:prstGeom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848F925-36E5-48F8-8668-A0021AC867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9099" y="799509"/>
          <a:ext cx="4191001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1">
                  <a:extLst>
                    <a:ext uri="{9D8B030D-6E8A-4147-A177-3AD203B41FA5}">
                      <a16:colId xmlns:a16="http://schemas.microsoft.com/office/drawing/2014/main" val="3131442811"/>
                    </a:ext>
                  </a:extLst>
                </a:gridCol>
                <a:gridCol w="1332742">
                  <a:extLst>
                    <a:ext uri="{9D8B030D-6E8A-4147-A177-3AD203B41FA5}">
                      <a16:colId xmlns:a16="http://schemas.microsoft.com/office/drawing/2014/main" val="1751581904"/>
                    </a:ext>
                  </a:extLst>
                </a:gridCol>
                <a:gridCol w="1258058">
                  <a:extLst>
                    <a:ext uri="{9D8B030D-6E8A-4147-A177-3AD203B41FA5}">
                      <a16:colId xmlns:a16="http://schemas.microsoft.com/office/drawing/2014/main" val="235336966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340194352"/>
                    </a:ext>
                  </a:extLst>
                </a:gridCol>
              </a:tblGrid>
              <a:tr h="3284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US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504956"/>
                  </a:ext>
                </a:extLst>
              </a:tr>
              <a:tr h="28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13.068945305972239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77.78497641252783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629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298761"/>
      </p:ext>
    </p:extLst>
  </p:cSld>
  <p:clrMapOvr>
    <a:masterClrMapping/>
  </p:clrMapOvr>
  <p:transition>
    <p:whee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5043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Edge Cell (Reliance JIO)</a:t>
            </a:r>
            <a:endParaRPr lang="en-IN" sz="2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2712" y="1905000"/>
            <a:ext cx="2540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Edge Cell : 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7572D-9569-479A-8ADB-83798E584236}"/>
              </a:ext>
            </a:extLst>
          </p:cNvPr>
          <p:cNvSpPr txBox="1"/>
          <p:nvPr/>
        </p:nvSpPr>
        <p:spPr>
          <a:xfrm>
            <a:off x="6677202" y="2990671"/>
            <a:ext cx="20095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Near</a:t>
            </a:r>
          </a:p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Kattamanallur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Bangalore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E62C7-E65D-40C5-8BF1-84A3D3B8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153" y="1693095"/>
            <a:ext cx="2790559" cy="4757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3A9FB2-497F-472E-AAC2-B7CF71EA2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63" y="1737160"/>
            <a:ext cx="2781300" cy="4669605"/>
          </a:xfrm>
          <a:prstGeom prst="rect">
            <a:avLst/>
          </a:prstGeom>
        </p:spPr>
      </p:pic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527A851-96FE-49F6-97AB-4A5624143D0C}"/>
              </a:ext>
            </a:extLst>
          </p:cNvPr>
          <p:cNvGraphicFramePr>
            <a:graphicFrameLocks/>
          </p:cNvGraphicFramePr>
          <p:nvPr/>
        </p:nvGraphicFramePr>
        <p:xfrm>
          <a:off x="457200" y="877260"/>
          <a:ext cx="5200650" cy="6463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738">
                  <a:extLst>
                    <a:ext uri="{9D8B030D-6E8A-4147-A177-3AD203B41FA5}">
                      <a16:colId xmlns:a16="http://schemas.microsoft.com/office/drawing/2014/main" val="3398572702"/>
                    </a:ext>
                  </a:extLst>
                </a:gridCol>
                <a:gridCol w="1610529">
                  <a:extLst>
                    <a:ext uri="{9D8B030D-6E8A-4147-A177-3AD203B41FA5}">
                      <a16:colId xmlns:a16="http://schemas.microsoft.com/office/drawing/2014/main" val="2916790836"/>
                    </a:ext>
                  </a:extLst>
                </a:gridCol>
                <a:gridCol w="1808922">
                  <a:extLst>
                    <a:ext uri="{9D8B030D-6E8A-4147-A177-3AD203B41FA5}">
                      <a16:colId xmlns:a16="http://schemas.microsoft.com/office/drawing/2014/main" val="248206799"/>
                    </a:ext>
                  </a:extLst>
                </a:gridCol>
                <a:gridCol w="904461">
                  <a:extLst>
                    <a:ext uri="{9D8B030D-6E8A-4147-A177-3AD203B41FA5}">
                      <a16:colId xmlns:a16="http://schemas.microsoft.com/office/drawing/2014/main" val="323449267"/>
                    </a:ext>
                  </a:extLst>
                </a:gridCol>
              </a:tblGrid>
              <a:tr h="304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cell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US" sz="1400" b="1" u="none" strike="noStrike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971621"/>
                  </a:ext>
                </a:extLst>
              </a:tr>
              <a:tr h="342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13.053365634511652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77.76178095703837 7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24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208956"/>
      </p:ext>
    </p:extLst>
  </p:cSld>
  <p:clrMapOvr>
    <a:masterClrMapping/>
  </p:clrMapOvr>
  <p:transition>
    <p:whee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0046F6-85BD-4B42-8A66-FA0E5F41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715000" cy="609600"/>
          </a:xfrm>
        </p:spPr>
        <p:txBody>
          <a:bodyPr>
            <a:normAutofit/>
          </a:bodyPr>
          <a:lstStyle/>
          <a:p>
            <a:r>
              <a:rPr lang="en-US" sz="2400" u="sng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itchFamily="34" charset="0"/>
              </a:rPr>
              <a:t>Inter Band Handover (FDD-TDD) for JIO 4G</a:t>
            </a:r>
            <a:endParaRPr lang="en-IN" sz="2400" u="sng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E5B08-EA36-4666-BC25-7240A78808C8}"/>
              </a:ext>
            </a:extLst>
          </p:cNvPr>
          <p:cNvSpPr txBox="1"/>
          <p:nvPr/>
        </p:nvSpPr>
        <p:spPr>
          <a:xfrm>
            <a:off x="685800" y="6248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40 </a:t>
            </a:r>
            <a:r>
              <a:rPr lang="en-US" dirty="0"/>
              <a:t>       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5</a:t>
            </a:r>
            <a:r>
              <a:rPr lang="en-US" dirty="0"/>
              <a:t>    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3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ABB98-941F-4219-BBC6-AC85FE14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81863"/>
            <a:ext cx="2809875" cy="530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845E86-6B18-4738-896E-213F86DD9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881863"/>
            <a:ext cx="2819400" cy="53017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79B1BF-91BD-4E2E-8B07-F10777D95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25" y="881862"/>
            <a:ext cx="2809875" cy="52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81732"/>
      </p:ext>
    </p:extLst>
  </p:cSld>
  <p:clrMapOvr>
    <a:masterClrMapping/>
  </p:clrMapOvr>
  <p:transition>
    <p:whee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802" y="11706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Near Cell for VI: </a:t>
            </a:r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4DD88-9968-414C-8498-AF5C87FDE298}"/>
              </a:ext>
            </a:extLst>
          </p:cNvPr>
          <p:cNvSpPr txBox="1"/>
          <p:nvPr/>
        </p:nvSpPr>
        <p:spPr>
          <a:xfrm>
            <a:off x="5572874" y="3128590"/>
            <a:ext cx="4577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Near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Safal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Market,</a:t>
            </a:r>
          </a:p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Bangalore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DCC2A-BF9A-48C1-A769-A7121E151C73}"/>
              </a:ext>
            </a:extLst>
          </p:cNvPr>
          <p:cNvSpPr txBox="1"/>
          <p:nvPr/>
        </p:nvSpPr>
        <p:spPr>
          <a:xfrm>
            <a:off x="5334000" y="1788851"/>
            <a:ext cx="50548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Near Cell : 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F11A7C-0AEA-4DCC-B3F7-30C787C1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52600"/>
            <a:ext cx="3517392" cy="44958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35C4FC-F3FB-4F09-B21D-017476024E8A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896735"/>
          <a:ext cx="4191001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1">
                  <a:extLst>
                    <a:ext uri="{9D8B030D-6E8A-4147-A177-3AD203B41FA5}">
                      <a16:colId xmlns:a16="http://schemas.microsoft.com/office/drawing/2014/main" val="3131442811"/>
                    </a:ext>
                  </a:extLst>
                </a:gridCol>
                <a:gridCol w="1332742">
                  <a:extLst>
                    <a:ext uri="{9D8B030D-6E8A-4147-A177-3AD203B41FA5}">
                      <a16:colId xmlns:a16="http://schemas.microsoft.com/office/drawing/2014/main" val="1751581904"/>
                    </a:ext>
                  </a:extLst>
                </a:gridCol>
                <a:gridCol w="1258058">
                  <a:extLst>
                    <a:ext uri="{9D8B030D-6E8A-4147-A177-3AD203B41FA5}">
                      <a16:colId xmlns:a16="http://schemas.microsoft.com/office/drawing/2014/main" val="235336966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340194352"/>
                    </a:ext>
                  </a:extLst>
                </a:gridCol>
              </a:tblGrid>
              <a:tr h="3284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US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504956"/>
                  </a:ext>
                </a:extLst>
              </a:tr>
              <a:tr h="28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13.068945305972239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77.78497641252783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629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115882"/>
      </p:ext>
    </p:extLst>
  </p:cSld>
  <p:clrMapOvr>
    <a:masterClrMapping/>
  </p:clrMapOvr>
  <p:transition>
    <p:whee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19021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Edge Cell for VI: </a:t>
            </a:r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BB1639-568E-4D14-B581-AC110564172C}"/>
              </a:ext>
            </a:extLst>
          </p:cNvPr>
          <p:cNvSpPr txBox="1"/>
          <p:nvPr/>
        </p:nvSpPr>
        <p:spPr>
          <a:xfrm>
            <a:off x="5598132" y="1749202"/>
            <a:ext cx="457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Edge Cell : 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8D0D4688-84CB-4AC1-8283-66E6F1BB1D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985529"/>
          <a:ext cx="5200650" cy="6463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738">
                  <a:extLst>
                    <a:ext uri="{9D8B030D-6E8A-4147-A177-3AD203B41FA5}">
                      <a16:colId xmlns:a16="http://schemas.microsoft.com/office/drawing/2014/main" val="3398572702"/>
                    </a:ext>
                  </a:extLst>
                </a:gridCol>
                <a:gridCol w="1610529">
                  <a:extLst>
                    <a:ext uri="{9D8B030D-6E8A-4147-A177-3AD203B41FA5}">
                      <a16:colId xmlns:a16="http://schemas.microsoft.com/office/drawing/2014/main" val="2916790836"/>
                    </a:ext>
                  </a:extLst>
                </a:gridCol>
                <a:gridCol w="1808922">
                  <a:extLst>
                    <a:ext uri="{9D8B030D-6E8A-4147-A177-3AD203B41FA5}">
                      <a16:colId xmlns:a16="http://schemas.microsoft.com/office/drawing/2014/main" val="248206799"/>
                    </a:ext>
                  </a:extLst>
                </a:gridCol>
                <a:gridCol w="904461">
                  <a:extLst>
                    <a:ext uri="{9D8B030D-6E8A-4147-A177-3AD203B41FA5}">
                      <a16:colId xmlns:a16="http://schemas.microsoft.com/office/drawing/2014/main" val="323449267"/>
                    </a:ext>
                  </a:extLst>
                </a:gridCol>
              </a:tblGrid>
              <a:tr h="304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cell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US" sz="1400" b="1" u="none" strike="noStrike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971621"/>
                  </a:ext>
                </a:extLst>
              </a:tr>
              <a:tr h="342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13.053365634511652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77.76178095703837 7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244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5C2332-0F36-49D7-995A-06247F86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1" y="1749202"/>
            <a:ext cx="3357562" cy="4618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8D68EB-E6D3-499D-AAD5-7E3DBE064E52}"/>
              </a:ext>
            </a:extLst>
          </p:cNvPr>
          <p:cNvSpPr txBox="1"/>
          <p:nvPr/>
        </p:nvSpPr>
        <p:spPr>
          <a:xfrm>
            <a:off x="6677202" y="2990671"/>
            <a:ext cx="20095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Near</a:t>
            </a:r>
          </a:p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Kattamanallur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Bangalore</a:t>
            </a:r>
          </a:p>
        </p:txBody>
      </p:sp>
    </p:spTree>
    <p:extLst>
      <p:ext uri="{BB962C8B-B14F-4D97-AF65-F5344CB8AC3E}">
        <p14:creationId xmlns:p14="http://schemas.microsoft.com/office/powerpoint/2010/main" val="592938588"/>
      </p:ext>
    </p:extLst>
  </p:cSld>
  <p:clrMapOvr>
    <a:masterClrMapping/>
  </p:clrMapOvr>
  <p:transition>
    <p:whee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      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VI Band Handover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C5D80-9CA1-4C28-A24D-AB8D16E20C42}"/>
              </a:ext>
            </a:extLst>
          </p:cNvPr>
          <p:cNvSpPr txBox="1"/>
          <p:nvPr/>
        </p:nvSpPr>
        <p:spPr>
          <a:xfrm>
            <a:off x="914400" y="63246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1</a:t>
            </a:r>
            <a:r>
              <a:rPr lang="en-US" dirty="0"/>
              <a:t>   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3</a:t>
            </a:r>
            <a:r>
              <a:rPr lang="en-US" dirty="0"/>
              <a:t>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3954D-03D3-4C0D-90A2-DDD44D61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143000"/>
            <a:ext cx="2847975" cy="518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DDDFF2-C2F3-4E26-8C46-1EF09BB1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12" y="1143000"/>
            <a:ext cx="2847975" cy="518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77562F-BD34-4BC7-9488-28C83A2BB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143000"/>
            <a:ext cx="2819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01192"/>
      </p:ext>
    </p:extLst>
  </p:cSld>
  <p:clrMapOvr>
    <a:masterClrMapping/>
  </p:clrMapOvr>
  <p:transition>
    <p:whee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33528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buNone/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hlinkClick r:id="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hlinkClick r:id=""/>
              </a:rPr>
              <a:t>www.marquistech.com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		</a:t>
            </a:r>
            <a: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THANK YOU</a:t>
            </a:r>
            <a:b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n-US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Autofit/>
          </a:bodyPr>
          <a:lstStyle/>
          <a:p>
            <a:r>
              <a:rPr lang="en-IN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3</a:t>
            </a:r>
            <a:endParaRPr lang="en-US" sz="3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62000" y="1066801"/>
          <a:ext cx="7696200" cy="5256701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Website: </a:t>
                      </a:r>
                      <a:r>
                        <a:rPr kumimoji="0" lang="en-US" sz="16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https://www.myvi.in</a:t>
                      </a:r>
                      <a:endParaRPr kumimoji="0" lang="en-IN" sz="160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WAP APN</a:t>
                      </a:r>
                      <a:r>
                        <a:rPr kumimoji="0" lang="en-IN" sz="16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internet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8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39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900 MHz – (Band 8)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2100 MHz – (Band 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880254"/>
                  </a:ext>
                </a:extLst>
              </a:tr>
              <a:tr h="6335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1800 MHz – (Band 3)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098732"/>
                  </a:ext>
                </a:extLst>
              </a:tr>
              <a:tr h="31678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MSISDN :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*199#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Recharge : *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199*5#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Balance check : 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*199*2#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3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3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079470"/>
                  </a:ext>
                </a:extLst>
              </a:tr>
              <a:tr h="516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(CSFB to 2G/3G)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525859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7137E6-7185-6CDF-96CD-C1884B2D5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61C850-2969-C756-E4E2-5396975E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 operator Good Coverage Area Band3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Safal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market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AF17-31CF-C7FE-3E0E-AE8D73E49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59452"/>
            <a:ext cx="8153400" cy="532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4501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9A6C9D-8EC3-4552-BC1E-678E983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5240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operator Weak Coverage Area Band 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raghuvanahall-hoskote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&gt;&gt;3m farm-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mani’s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mythri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manasa_biowise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E45B5E-0D6F-C9F9-08D0-2C04E2E0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 </a:t>
            </a:r>
          </a:p>
          <a:p>
            <a:pPr marL="109537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02723-74B6-2ADA-65E8-6105968C0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96206"/>
            <a:ext cx="8458200" cy="48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9466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875</TotalTime>
  <Words>2131</Words>
  <Application>Microsoft Office PowerPoint</Application>
  <PresentationFormat>On-screen Show (4:3)</PresentationFormat>
  <Paragraphs>485</Paragraphs>
  <Slides>67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arial</vt:lpstr>
      <vt:lpstr>Calibri</vt:lpstr>
      <vt:lpstr>Cambria</vt:lpstr>
      <vt:lpstr>Lucida Grande</vt:lpstr>
      <vt:lpstr>Lucida Sans Unicode</vt:lpstr>
      <vt:lpstr>Times New Roman</vt:lpstr>
      <vt:lpstr>Verdana</vt:lpstr>
      <vt:lpstr>Wingdings 2</vt:lpstr>
      <vt:lpstr>Wingdings 3</vt:lpstr>
      <vt:lpstr>Concourse</vt:lpstr>
      <vt:lpstr>MARQUIS TECHNOLOGIES  </vt:lpstr>
      <vt:lpstr>Drive Route</vt:lpstr>
      <vt:lpstr> </vt:lpstr>
      <vt:lpstr>PowerPoint Presentation</vt:lpstr>
      <vt:lpstr>Operator Information 1</vt:lpstr>
      <vt:lpstr>Operator Information 2</vt:lpstr>
      <vt:lpstr>Operator Information 3</vt:lpstr>
      <vt:lpstr>Vi  operator Good Coverage Area Band3 Route &gt;&gt; Safal market</vt:lpstr>
      <vt:lpstr>Vi operator Weak Coverage Area Band 3 Route &gt;&gt; huskur road&gt;&gt;raghuvanahall-hoskote rd&gt;&gt;3m farm-mani’s mythri manasa_biowise _</vt:lpstr>
      <vt:lpstr>Vi operator Mix Coverage Area Route &gt;&gt; kattamanallur&gt;&gt;brigade signature tower</vt:lpstr>
      <vt:lpstr>Crowded area for Vi operator route&gt;&gt;kattamanallur&gt;&gt;brigade signature tower&gt;&gt;orion uptown mall</vt:lpstr>
      <vt:lpstr>Vi operator non CA to CA_HO(B3_non CA to B3+B1+B8_CA) Route&gt;&gt;whitle fileld road&gt;&gt;Safal market&gt;&gt;mother dairy&gt;&gt;Bandapura road</vt:lpstr>
      <vt:lpstr>  Vi operator non CA to CA HO (B8_to B3+B1_CA) Route&gt;&gt;bandapura road &gt;&gt; mother dairy&gt;&gt;Safal market </vt:lpstr>
      <vt:lpstr> HO from 3CA (B3+B1+B8) cell to another 2CA(B3+B1) cell for  Vi operator Route&gt;&gt;safal market &gt;&gt;Bandapura raod</vt:lpstr>
      <vt:lpstr>Vi Operator for OOS to in service route&gt;&gt;brigade signature tower base ment &gt;&gt;exit gate</vt:lpstr>
      <vt:lpstr> Band HO from B3 to B1 during ongoing MO call for Vi operator Route&gt;&gt;brigade signature tower&gt;&gt;orion uptown mall&gt;&gt;Huskur road</vt:lpstr>
      <vt:lpstr>Mix Coverage &amp; Different band Route for long                                                    call for Vi operator Started from kattamanallur&gt;&gt;Huskur&gt;&gt;nimbekapura road&gt;bommenahalli&gt;&gt;budigiri cross&gt;&gt;budigiri road&gt;&gt;sufal market&gt;&gt;brigade signature tower.</vt:lpstr>
      <vt:lpstr>SRVCC Vi 4G Operator to Vi 2G RAT  during ongoing MO call Mylapura-Veerapura road to Chikkanallala</vt:lpstr>
      <vt:lpstr>Services Supported by Airtel VoLTE Operator</vt:lpstr>
      <vt:lpstr>Airtel 4G VoLTE Good Coverage Area Band8 Route &gt;&gt; Budigere Road &gt;&gt; Patalmma Temple</vt:lpstr>
      <vt:lpstr>Airtel 4G VoLTE Mix Coverage Area Route &gt;&gt; kattamanallur&gt;&gt;brigade signature tower</vt:lpstr>
      <vt:lpstr> Airtel 4G Volte operator Weak Coverage Area Band 40 Route &gt;&gt; orion uptown mall&gt;&gt;Nimbekaipura road&gt;&gt;jodi huskuru.</vt:lpstr>
      <vt:lpstr>Airtel 4G Volte operator CA (B3+B40) to Non CA B3 Route &gt;&gt;Kattugollahalli road &gt;&gt;patalamma temple &gt;&gt;mandur road</vt:lpstr>
      <vt:lpstr> Airtel 4G Volte Operator Non CA B8 to CA (B3 + B40) Handover Route &gt;&gt; mandur road &gt;&gt;pattalamma temple &gt;&gt;kattugollahalli  road.</vt:lpstr>
      <vt:lpstr>Airtel 4G Volte Operator Band Handover (B3 – B40) during ongoing call Route &gt;&gt;Brigade signature tower &gt;&gt;orion uptown mall</vt:lpstr>
      <vt:lpstr>Airtel 4G Volte Operator Band Handover (B40 – B3) during  ongoing call Route &gt;&gt;Brigade signature tower &gt;&gt;orion uptown mall</vt:lpstr>
      <vt:lpstr>Airtel 4G Volte operator Weak Coverage Area Band 1 Route &gt;&gt; orion uptown mall&gt;&gt;Nimbekaipura road&gt;&gt;farm greenery pvt.</vt:lpstr>
      <vt:lpstr>Airtel 4G Volte operator CA to CA Handover(B3+B40) to (B40+B40) Route &gt;&gt;Kodigehalli&gt;&gt;kattugollahalli road&gt;&gt;Patalamma Temple.</vt:lpstr>
      <vt:lpstr>Airtel 4G VoLTE OOS to IN Service Route &gt;&gt;brigade signature tower base ment &gt;&gt; brigade signature exit gate</vt:lpstr>
      <vt:lpstr>Airtel 4G VOLTE Long Call Drive Route Route &gt;&gt; Brigade signature towers&gt;&gt;Shriram Green field&gt;&gt;lagumenahalli&gt;&gt;mandur&gt;&gt;kodigehalli&gt;&gt;budigire cross&gt;&gt;kattamanallur.</vt:lpstr>
      <vt:lpstr>Services Supported by JIO Operator</vt:lpstr>
      <vt:lpstr>JIO Operator 3CA location Route &gt;&gt; Lagumenahalli&gt;&gt;Raghuvanahalli Hoskothe Road</vt:lpstr>
      <vt:lpstr>JIO Operator Mix Coverage Route &gt;&gt; Mandur &gt;&gt; Kodigehalli &gt;&gt; Jyothipura</vt:lpstr>
      <vt:lpstr>JIO Operator Weak coverage Band 40 Route &gt;&gt; jyothipura &gt;&gt;Abhiyudya star city &gt;&gt; Sristi fuel junction</vt:lpstr>
      <vt:lpstr>JIO Operator Band Ho from  Band 40 to Band 3  Route &gt;&gt; Near Mandur Gram Panchayat&gt;&gt; Kottugollahalli Road</vt:lpstr>
      <vt:lpstr>JIO Operator Band HO from Band 3 to band 5  Route &gt;&gt; Mandur&gt;&gt;Kattugollahalli road</vt:lpstr>
      <vt:lpstr>JIO Operator Band HO from Band 5 to Band 40  Route &gt;&gt; Budigere road</vt:lpstr>
      <vt:lpstr>JIO Operator 2CA Location  Route &gt;&gt; Kattamanallur&gt;&gt;Orion mall</vt:lpstr>
      <vt:lpstr>JIO Near cell  Location &gt;&gt; Kattugollahalli road </vt:lpstr>
      <vt:lpstr>JIO Operator: Non CA cell to CA cell : B3 to B(40+40) Route &gt;&gt; Budigere road</vt:lpstr>
      <vt:lpstr>JIO Long call  Route&gt;&gt;Started at Kattamanllur to Kattugollahalli road</vt:lpstr>
      <vt:lpstr>Out Of Service Location for JIO operator Route &gt;&gt; Brigade signature tower (Basaement) Near Kattamnallur gate</vt:lpstr>
      <vt:lpstr>PowerPoint Presentation</vt:lpstr>
      <vt:lpstr>( Mixed Mobility Area) screenshots </vt:lpstr>
      <vt:lpstr>PowerPoint Presentation</vt:lpstr>
      <vt:lpstr>PowerPoint Presentation</vt:lpstr>
      <vt:lpstr>  (Reselection)    </vt:lpstr>
      <vt:lpstr>  ( Drive Route covered during mobility. )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Inter-freq HO on NR ,JIO (n78-n28-n78)</vt:lpstr>
      <vt:lpstr>  JIO 4G VoLTE Good Coverage Area Lat/Long –12.956075/77.731732 Location:- Siddapura Primary Health Centre PHC </vt:lpstr>
      <vt:lpstr>SRVCC VI Operator</vt:lpstr>
      <vt:lpstr> DRIVE ROUTE </vt:lpstr>
      <vt:lpstr>Near Cell (Airtel)</vt:lpstr>
      <vt:lpstr>Edge Cell (Airtel)</vt:lpstr>
      <vt:lpstr>PowerPoint Presentation</vt:lpstr>
      <vt:lpstr>Near Cell (Reliance JIO)</vt:lpstr>
      <vt:lpstr>PowerPoint Presentation</vt:lpstr>
      <vt:lpstr>Inter Band Handover (FDD-TDD) for JIO 4G</vt:lpstr>
      <vt:lpstr>Near Cell for VI:  </vt:lpstr>
      <vt:lpstr> Edge Cell for VI:  </vt:lpstr>
      <vt:lpstr>      VI Band Handover</vt:lpstr>
      <vt:lpstr>           THANK YOU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Arun  Kumar</cp:lastModifiedBy>
  <cp:revision>986</cp:revision>
  <dcterms:created xsi:type="dcterms:W3CDTF">2007-12-16T16:40:02Z</dcterms:created>
  <dcterms:modified xsi:type="dcterms:W3CDTF">2026-02-19T05:46:56Z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