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34" r:id="rId3"/>
    <p:sldId id="479" r:id="rId4"/>
    <p:sldId id="435" r:id="rId5"/>
    <p:sldId id="499" r:id="rId6"/>
    <p:sldId id="480" r:id="rId7"/>
    <p:sldId id="490" r:id="rId8"/>
    <p:sldId id="466" r:id="rId9"/>
    <p:sldId id="500" r:id="rId10"/>
    <p:sldId id="483" r:id="rId11"/>
    <p:sldId id="465" r:id="rId12"/>
    <p:sldId id="481" r:id="rId13"/>
    <p:sldId id="501" r:id="rId14"/>
    <p:sldId id="469" r:id="rId15"/>
    <p:sldId id="485" r:id="rId16"/>
    <p:sldId id="510" r:id="rId17"/>
    <p:sldId id="511" r:id="rId18"/>
    <p:sldId id="45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533" autoAdjust="0"/>
  </p:normalViewPr>
  <p:slideViewPr>
    <p:cSldViewPr>
      <p:cViewPr varScale="1">
        <p:scale>
          <a:sx n="87" d="100"/>
          <a:sy n="8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28-Jun-19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28-Jun-19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Mexico City(Mexico)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 Flagship Store, Anatole France 114, Polanco III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CDMX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208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Movistar-Slide-1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7631"/>
            <a:ext cx="7572788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1. Anatole France 150-114, Polanco, Polanco III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Secc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11550, CDMX</a:t>
            </a:r>
            <a:b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2. Havre 78-60, Juarez, 06600, CDMX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Movistar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Movistar-Slide </a:t>
            </a:r>
            <a:r>
              <a:rPr lang="en-US" dirty="0"/>
              <a:t>:2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4267200" cy="3487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31" y="1209101"/>
            <a:ext cx="41641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1. Havre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78-60, Juarez, 06600, CDMX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: Movistar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640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Movistar-Slide: 3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0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AT&amp;T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Mexico City(Mexico)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1186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AT&amp;T Mexico,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Corporativo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Torre Diana(Entrance Gate)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AT&amp;T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489D6CC-36ED-4807-AF2A-9E8F92DE1AB1}"/>
              </a:ext>
            </a:extLst>
          </p:cNvPr>
          <p:cNvCxnSpPr/>
          <p:nvPr/>
        </p:nvCxnSpPr>
        <p:spPr>
          <a:xfrm>
            <a:off x="3771900" y="30432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AT&amp;T-Slide </a:t>
            </a:r>
            <a:r>
              <a:rPr lang="en-US" dirty="0"/>
              <a:t>: 1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8" y="1524000"/>
            <a:ext cx="7626902" cy="36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IRAT Location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Route: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Estacionamiento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&gt;Plaza Washington&gt;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Calle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Dinamarca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85&gt;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Napoles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83&gt;</a:t>
            </a:r>
            <a:r>
              <a:rPr lang="en-US" sz="1600" dirty="0" err="1">
                <a:effectLst/>
                <a:latin typeface="+mn-lt"/>
              </a:rPr>
              <a:t>Calle</a:t>
            </a:r>
            <a:r>
              <a:rPr lang="en-US" sz="1600" dirty="0">
                <a:effectLst/>
                <a:latin typeface="+mn-lt"/>
              </a:rPr>
              <a:t> </a:t>
            </a:r>
            <a:r>
              <a:rPr lang="en-US" sz="1600" dirty="0" err="1">
                <a:effectLst/>
                <a:latin typeface="+mn-lt"/>
              </a:rPr>
              <a:t>Marsella</a:t>
            </a:r>
            <a:r>
              <a:rPr lang="en-US" sz="1600" dirty="0">
                <a:effectLst/>
                <a:latin typeface="+mn-lt"/>
              </a:rPr>
              <a:t> </a:t>
            </a:r>
            <a:r>
              <a:rPr lang="en-US" sz="1600" dirty="0" smtClean="0">
                <a:effectLst/>
                <a:latin typeface="+mn-lt"/>
              </a:rPr>
              <a:t>73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AT&amp;T </a:t>
            </a:r>
            <a:endParaRPr lang="en-IN" sz="1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AT&amp;T-Slide </a:t>
            </a:r>
            <a:r>
              <a:rPr lang="en-US" dirty="0"/>
              <a:t>: </a:t>
            </a:r>
            <a:r>
              <a:rPr lang="en-US" dirty="0" smtClean="0"/>
              <a:t>2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8153400" cy="38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SRVCC Locatio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n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Route: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Estacionamiento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&gt;Plaza Washington&gt;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Calle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Dinamarca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 85&gt;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Napoles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 83&gt;</a:t>
            </a:r>
            <a:r>
              <a:rPr lang="en-US" sz="1600" b="0" dirty="0" err="1">
                <a:effectLst/>
                <a:latin typeface="+mn-lt"/>
              </a:rPr>
              <a:t>Calle</a:t>
            </a:r>
            <a:r>
              <a:rPr lang="en-US" sz="1600" b="0" dirty="0">
                <a:effectLst/>
                <a:latin typeface="+mn-lt"/>
              </a:rPr>
              <a:t> </a:t>
            </a:r>
            <a:r>
              <a:rPr lang="en-US" sz="1600" b="0" dirty="0" err="1">
                <a:effectLst/>
                <a:latin typeface="+mn-lt"/>
              </a:rPr>
              <a:t>Marsella</a:t>
            </a:r>
            <a:r>
              <a:rPr lang="en-US" sz="1600" b="0" dirty="0">
                <a:effectLst/>
                <a:latin typeface="+mn-lt"/>
              </a:rPr>
              <a:t> 73 </a:t>
            </a:r>
            <a:r>
              <a:rPr lang="en-US" sz="1600" b="0" dirty="0" smtClean="0">
                <a:effectLst/>
                <a:latin typeface="+mn-lt"/>
              </a:rPr>
              <a:t/>
            </a:r>
            <a:br>
              <a:rPr lang="en-US" sz="1600" b="0" dirty="0" smtClean="0">
                <a:effectLst/>
                <a:latin typeface="+mn-lt"/>
              </a:rPr>
            </a:b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Operator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AT&amp;T</a:t>
            </a:r>
            <a:endParaRPr lang="en-IN" sz="16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AT&amp;T-Slide: 3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663" y="1516943"/>
            <a:ext cx="8153400" cy="38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36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Domestic Roaming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Route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: Portal San Angel Mall Entrance&gt;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Sams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Club Cafeteria&gt;Wait for No Service and Network Reject 12 from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Telcel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&gt;&gt;Move back to Portal San Angel Mall Entrance.</a:t>
            </a:r>
            <a:r>
              <a:rPr lang="en-US" sz="1600" dirty="0" smtClean="0">
                <a:effectLst/>
                <a:latin typeface="+mn-lt"/>
              </a:rPr>
              <a:t/>
            </a:r>
            <a:br>
              <a:rPr lang="en-US" sz="1600" dirty="0" smtClean="0">
                <a:effectLst/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Operator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AT&amp;T</a:t>
            </a:r>
            <a:endParaRPr lang="en-IN" sz="1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AT&amp;T-Slide: 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38350"/>
            <a:ext cx="823054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 City (Mexico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8225"/>
              </p:ext>
            </p:extLst>
          </p:nvPr>
        </p:nvGraphicFramePr>
        <p:xfrm>
          <a:off x="1943100" y="185109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Mexico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America(LATAM)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Mexico 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UTC-6 (CST)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4667"/>
              </p:ext>
            </p:extLst>
          </p:nvPr>
        </p:nvGraphicFramePr>
        <p:xfrm>
          <a:off x="22578" y="2709403"/>
          <a:ext cx="9144001" cy="2152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xmlns="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xmlns="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xmlns="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:a16="http://schemas.microsoft.com/office/drawing/2014/main" xmlns="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Telcel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(VoLTE commercial available) 4G/3G/2G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 not commercially 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LTE-1700MHz,  UMTS-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850/1900 MHz,  GSM-1900MHz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Movistar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(VoLTE not commercially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available)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4G/3G/2G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LTE- 1900 MHz,  UMTS-850/1900  MHz,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GSM-1900MHz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40/50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AT&amp;T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(VoLTE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available) 4G/3G. VoWiFi not commercially available.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LTE-1700 MHz, UMTS- 1700MHz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2G discontinued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9050043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0972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Telcel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Mexico City(Mexico)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Havre 64, Juarez, CDMX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Telcel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xmlns="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Telcel</a:t>
            </a:r>
            <a:r>
              <a:rPr lang="en-US" dirty="0"/>
              <a:t>-</a:t>
            </a:r>
            <a:r>
              <a:rPr lang="en-US" dirty="0" smtClean="0"/>
              <a:t>Slide </a:t>
            </a:r>
            <a:r>
              <a:rPr lang="en-US" dirty="0"/>
              <a:t>: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5" y="1219200"/>
            <a:ext cx="8077200" cy="43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(Move from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Sanborns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 Nearby Escalator(Ice Cream Shop) in Plaza Carso Mall)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</a:t>
            </a:r>
            <a:r>
              <a:rPr 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Telcel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8EF387A-AEC2-48C1-BB15-E52629F33FFD}"/>
              </a:ext>
            </a:extLst>
          </p:cNvPr>
          <p:cNvCxnSpPr/>
          <p:nvPr/>
        </p:nvCxnSpPr>
        <p:spPr>
          <a:xfrm>
            <a:off x="3276600" y="3124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Telcel</a:t>
            </a:r>
            <a:r>
              <a:rPr lang="en-US" dirty="0"/>
              <a:t>-</a:t>
            </a:r>
            <a:r>
              <a:rPr lang="en-US" dirty="0" smtClean="0"/>
              <a:t>Slide </a:t>
            </a:r>
            <a:r>
              <a:rPr lang="en-US" dirty="0"/>
              <a:t>: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" y="1232246"/>
            <a:ext cx="8196263" cy="46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(Move from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Sanborns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 Nearby Escalator in Plaza Carso)</a:t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Telcel</a:t>
            </a:r>
            <a:r>
              <a:rPr lang="en-US" dirty="0"/>
              <a:t>-</a:t>
            </a:r>
            <a:r>
              <a:rPr lang="en-US" dirty="0" smtClean="0"/>
              <a:t>Slide: </a:t>
            </a:r>
            <a:r>
              <a:rPr lang="en-US" dirty="0"/>
              <a:t>3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196263" cy="46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Movistar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Operator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Mexico City( Mexico)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491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1399</TotalTime>
  <Words>193</Words>
  <Application>Microsoft Office PowerPoint</Application>
  <PresentationFormat>On-screen Show (4:3)</PresentationFormat>
  <Paragraphs>72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Telcel Operator  </vt:lpstr>
      <vt:lpstr>CA Cell  Havre 64, Juarez, CDMX Operator: Telcel </vt:lpstr>
      <vt:lpstr>IRAT to 3G Location (Move from Sanborns to Nearby Escalator(Ice Cream Shop) in Plaza Carso Mall) Operator: Telcel  </vt:lpstr>
      <vt:lpstr>SRVCC to 3G (Move from Sanborns to Nearby Escalator in Plaza Carso)  </vt:lpstr>
      <vt:lpstr>Movistar Operator  </vt:lpstr>
      <vt:lpstr>CA Location Movistar Flagship Store, Anatole France 114, Polanco III Secc, CDMX Operator: Movistar </vt:lpstr>
      <vt:lpstr>IRAT to 3G Location  1. Anatole France 150-114, Polanco, Polanco III Secc, 11550, CDMX 2. Havre 78-60, Juarez, 06600, CDMX Operator: Movistar </vt:lpstr>
      <vt:lpstr>SRVCC to 3G 1. Havre 78-60, Juarez, 06600, CDMX Operator: Movistar </vt:lpstr>
      <vt:lpstr>AT&amp;T Operator  </vt:lpstr>
      <vt:lpstr>CA Location AT&amp;T Mexico, Corporativo Torre Diana(Entrance Gate) Operator: AT&amp;T </vt:lpstr>
      <vt:lpstr>IRAT Location  Route: Estacionamiento&gt;Plaza Washington&gt;Calle Dinamarca 85&gt;Napoles 83&gt;Calle Marsella 73 Operator: AT&amp;T </vt:lpstr>
      <vt:lpstr>SRVCC Location Route: Estacionamiento&gt;Plaza Washington&gt;Calle Dinamarca 85&gt;Napoles 83&gt;Calle Marsella 73  Operator: AT&amp;T</vt:lpstr>
      <vt:lpstr>Domestic Roaming Route: Portal San Angel Mall Entrance&gt;Sams Club Cafeteria&gt;Wait for No Service and Network Reject 12 from Telcel&gt;&gt;Move back to Portal San Angel Mall Entrance. Operator: AT&amp;T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Rahul Solanki</cp:lastModifiedBy>
  <cp:revision>333</cp:revision>
  <dcterms:created xsi:type="dcterms:W3CDTF">2014-11-21T17:14:24Z</dcterms:created>
  <dcterms:modified xsi:type="dcterms:W3CDTF">2019-06-28T11:20:08Z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