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4"/>
  </p:notesMasterIdLst>
  <p:handoutMasterIdLst>
    <p:handoutMasterId r:id="rId25"/>
  </p:handoutMasterIdLst>
  <p:sldIdLst>
    <p:sldId id="343" r:id="rId2"/>
    <p:sldId id="540" r:id="rId3"/>
    <p:sldId id="448" r:id="rId4"/>
    <p:sldId id="465" r:id="rId5"/>
    <p:sldId id="549" r:id="rId6"/>
    <p:sldId id="551" r:id="rId7"/>
    <p:sldId id="425" r:id="rId8"/>
    <p:sldId id="456" r:id="rId9"/>
    <p:sldId id="458" r:id="rId10"/>
    <p:sldId id="454" r:id="rId11"/>
    <p:sldId id="541" r:id="rId12"/>
    <p:sldId id="460" r:id="rId13"/>
    <p:sldId id="462" r:id="rId14"/>
    <p:sldId id="464" r:id="rId15"/>
    <p:sldId id="467" r:id="rId16"/>
    <p:sldId id="529" r:id="rId17"/>
    <p:sldId id="530" r:id="rId18"/>
    <p:sldId id="531" r:id="rId19"/>
    <p:sldId id="539" r:id="rId20"/>
    <p:sldId id="523" r:id="rId21"/>
    <p:sldId id="553" r:id="rId22"/>
    <p:sldId id="423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9" autoAdjust="0"/>
    <p:restoredTop sz="93792" autoAdjust="0"/>
  </p:normalViewPr>
  <p:slideViewPr>
    <p:cSldViewPr>
      <p:cViewPr varScale="1">
        <p:scale>
          <a:sx n="90" d="100"/>
          <a:sy n="90" d="100"/>
        </p:scale>
        <p:origin x="13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deep Gairola" userId="b147f4c7d9b9fe2c" providerId="LiveId" clId="{21D6237A-47A5-4EB7-A9BF-B4094C5C97A4}"/>
    <pc:docChg chg="modSld">
      <pc:chgData name="Kuldeep Gairola" userId="b147f4c7d9b9fe2c" providerId="LiveId" clId="{21D6237A-47A5-4EB7-A9BF-B4094C5C97A4}" dt="2021-06-06T07:08:13.746" v="21" actId="14100"/>
      <pc:docMkLst>
        <pc:docMk/>
      </pc:docMkLst>
      <pc:sldChg chg="modSp mod">
        <pc:chgData name="Kuldeep Gairola" userId="b147f4c7d9b9fe2c" providerId="LiveId" clId="{21D6237A-47A5-4EB7-A9BF-B4094C5C97A4}" dt="2021-06-06T06:46:19.430" v="5" actId="1076"/>
        <pc:sldMkLst>
          <pc:docMk/>
          <pc:sldMk cId="0" sldId="425"/>
        </pc:sldMkLst>
        <pc:spChg chg="mod">
          <ac:chgData name="Kuldeep Gairola" userId="b147f4c7d9b9fe2c" providerId="LiveId" clId="{21D6237A-47A5-4EB7-A9BF-B4094C5C97A4}" dt="2021-06-06T06:46:19.430" v="5" actId="1076"/>
          <ac:spMkLst>
            <pc:docMk/>
            <pc:sldMk cId="0" sldId="425"/>
            <ac:spMk id="2" creationId="{00000000-0000-0000-0000-000000000000}"/>
          </ac:spMkLst>
        </pc:spChg>
      </pc:sldChg>
      <pc:sldChg chg="modSp mod">
        <pc:chgData name="Kuldeep Gairola" userId="b147f4c7d9b9fe2c" providerId="LiveId" clId="{21D6237A-47A5-4EB7-A9BF-B4094C5C97A4}" dt="2021-06-06T06:51:24.033" v="14" actId="1076"/>
        <pc:sldMkLst>
          <pc:docMk/>
          <pc:sldMk cId="1010013748" sldId="456"/>
        </pc:sldMkLst>
        <pc:picChg chg="mod">
          <ac:chgData name="Kuldeep Gairola" userId="b147f4c7d9b9fe2c" providerId="LiveId" clId="{21D6237A-47A5-4EB7-A9BF-B4094C5C97A4}" dt="2021-06-06T06:51:24.033" v="14" actId="1076"/>
          <ac:picMkLst>
            <pc:docMk/>
            <pc:sldMk cId="1010013748" sldId="456"/>
            <ac:picMk id="10" creationId="{B9EEF1EE-1F06-481A-8B11-508527A71F8A}"/>
          </ac:picMkLst>
        </pc:picChg>
      </pc:sldChg>
      <pc:sldChg chg="modSp mod">
        <pc:chgData name="Kuldeep Gairola" userId="b147f4c7d9b9fe2c" providerId="LiveId" clId="{21D6237A-47A5-4EB7-A9BF-B4094C5C97A4}" dt="2021-06-06T06:28:56.437" v="0" actId="14734"/>
        <pc:sldMkLst>
          <pc:docMk/>
          <pc:sldMk cId="0" sldId="540"/>
        </pc:sldMkLst>
        <pc:graphicFrameChg chg="modGraphic">
          <ac:chgData name="Kuldeep Gairola" userId="b147f4c7d9b9fe2c" providerId="LiveId" clId="{21D6237A-47A5-4EB7-A9BF-B4094C5C97A4}" dt="2021-06-06T06:28:56.437" v="0" actId="14734"/>
          <ac:graphicFrameMkLst>
            <pc:docMk/>
            <pc:sldMk cId="0" sldId="540"/>
            <ac:graphicFrameMk id="2" creationId="{00000000-0000-0000-0000-000000000000}"/>
          </ac:graphicFrameMkLst>
        </pc:graphicFrameChg>
      </pc:sldChg>
      <pc:sldChg chg="modSp mod">
        <pc:chgData name="Kuldeep Gairola" userId="b147f4c7d9b9fe2c" providerId="LiveId" clId="{21D6237A-47A5-4EB7-A9BF-B4094C5C97A4}" dt="2021-06-06T07:01:08.937" v="20" actId="14100"/>
        <pc:sldMkLst>
          <pc:docMk/>
          <pc:sldMk cId="1740771759" sldId="541"/>
        </pc:sldMkLst>
        <pc:picChg chg="mod">
          <ac:chgData name="Kuldeep Gairola" userId="b147f4c7d9b9fe2c" providerId="LiveId" clId="{21D6237A-47A5-4EB7-A9BF-B4094C5C97A4}" dt="2021-06-06T07:01:08.937" v="20" actId="14100"/>
          <ac:picMkLst>
            <pc:docMk/>
            <pc:sldMk cId="1740771759" sldId="541"/>
            <ac:picMk id="5" creationId="{615B8051-42AE-4BCF-8CA2-5DC833EF8006}"/>
          </ac:picMkLst>
        </pc:picChg>
      </pc:sldChg>
      <pc:sldChg chg="modSp mod">
        <pc:chgData name="Kuldeep Gairola" userId="b147f4c7d9b9fe2c" providerId="LiveId" clId="{21D6237A-47A5-4EB7-A9BF-B4094C5C97A4}" dt="2021-06-06T07:08:13.746" v="21" actId="14100"/>
        <pc:sldMkLst>
          <pc:docMk/>
          <pc:sldMk cId="501308307" sldId="550"/>
        </pc:sldMkLst>
        <pc:picChg chg="mod">
          <ac:chgData name="Kuldeep Gairola" userId="b147f4c7d9b9fe2c" providerId="LiveId" clId="{21D6237A-47A5-4EB7-A9BF-B4094C5C97A4}" dt="2021-06-06T07:08:13.746" v="21" actId="14100"/>
          <ac:picMkLst>
            <pc:docMk/>
            <pc:sldMk cId="501308307" sldId="550"/>
            <ac:picMk id="7" creationId="{EFF66F8B-7C58-4ABA-9328-2BF4E07D2BE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9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6/19/2021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bsnl.i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VI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Dhadka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Asansol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4991100" y="5522515"/>
            <a:ext cx="3733800" cy="839787"/>
          </a:xfrm>
        </p:spPr>
        <p:txBody>
          <a:bodyPr/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-65dbm to -110dbm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D207A2-433E-4871-B4F1-E4A0BE9A80FB}"/>
              </a:ext>
            </a:extLst>
          </p:cNvPr>
          <p:cNvSpPr/>
          <p:nvPr/>
        </p:nvSpPr>
        <p:spPr>
          <a:xfrm>
            <a:off x="1295400" y="5542298"/>
            <a:ext cx="2904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Dhadka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Road Asansol, WB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78DCCF1-BCBE-4EF8-A596-5E88B4543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760808"/>
            <a:ext cx="6934199" cy="478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Band HO</a:t>
            </a:r>
          </a:p>
          <a:p>
            <a:endParaRPr lang="en-US" sz="2800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120B9-F89B-475D-B818-ADF10A719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20416"/>
              </p:ext>
            </p:extLst>
          </p:nvPr>
        </p:nvGraphicFramePr>
        <p:xfrm>
          <a:off x="762000" y="838200"/>
          <a:ext cx="5726264" cy="731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866">
                  <a:extLst>
                    <a:ext uri="{9D8B030D-6E8A-4147-A177-3AD203B41FA5}">
                      <a16:colId xmlns:a16="http://schemas.microsoft.com/office/drawing/2014/main" val="111763565"/>
                    </a:ext>
                  </a:extLst>
                </a:gridCol>
                <a:gridCol w="1339524">
                  <a:extLst>
                    <a:ext uri="{9D8B030D-6E8A-4147-A177-3AD203B41FA5}">
                      <a16:colId xmlns:a16="http://schemas.microsoft.com/office/drawing/2014/main" val="2190564191"/>
                    </a:ext>
                  </a:extLst>
                </a:gridCol>
                <a:gridCol w="1626606">
                  <a:extLst>
                    <a:ext uri="{9D8B030D-6E8A-4147-A177-3AD203B41FA5}">
                      <a16:colId xmlns:a16="http://schemas.microsoft.com/office/drawing/2014/main" val="688945570"/>
                    </a:ext>
                  </a:extLst>
                </a:gridCol>
                <a:gridCol w="1136268">
                  <a:extLst>
                    <a:ext uri="{9D8B030D-6E8A-4147-A177-3AD203B41FA5}">
                      <a16:colId xmlns:a16="http://schemas.microsoft.com/office/drawing/2014/main" val="3794761166"/>
                    </a:ext>
                  </a:extLst>
                </a:gridCol>
              </a:tblGrid>
              <a:tr h="525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Band Hand Over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RSRP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5070449"/>
                  </a:ext>
                </a:extLst>
              </a:tr>
              <a:tr h="2060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86.</a:t>
                      </a:r>
                      <a:r>
                        <a:rPr lang="en-US" sz="1200" dirty="0"/>
                        <a:t>97686819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 </a:t>
                      </a:r>
                      <a:r>
                        <a:rPr lang="en-US" sz="1200" dirty="0"/>
                        <a:t>23.69223254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-70 to -95 dBM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8332229"/>
                  </a:ext>
                </a:extLst>
              </a:tr>
            </a:tbl>
          </a:graphicData>
        </a:graphic>
      </p:graphicFrame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BF54CDFF-75D9-415F-B1C8-EDB0E2CE3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29503"/>
            <a:ext cx="1883391" cy="4387844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902EF757-B394-433E-9D3C-AB282DF17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7" y="1729503"/>
            <a:ext cx="1981200" cy="4289422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488BA37B-821C-4C4B-A3A3-14D954A32F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34" y="1748553"/>
            <a:ext cx="2135588" cy="4289422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A3DA112-5F15-4A06-A837-44A54D43C8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299844"/>
              </p:ext>
            </p:extLst>
          </p:nvPr>
        </p:nvGraphicFramePr>
        <p:xfrm>
          <a:off x="6984169" y="2057400"/>
          <a:ext cx="2083631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5" imgW="1391760" imgH="478800" progId="Package">
                  <p:embed/>
                </p:oleObj>
              </mc:Choice>
              <mc:Fallback>
                <p:oleObj name="Packager Shell Object" showAsIcon="1" r:id="rId5" imgW="139176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84169" y="2057400"/>
                        <a:ext cx="2083631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255787"/>
              </p:ext>
            </p:extLst>
          </p:nvPr>
        </p:nvGraphicFramePr>
        <p:xfrm>
          <a:off x="685800" y="1047991"/>
          <a:ext cx="6477000" cy="55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716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80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86.981552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23.696265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2540" y="3200400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-55dbm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>
            <a:off x="7162800" y="1871870"/>
            <a:ext cx="169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Dhadka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Bridge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6901EEC1-2CD6-435A-9554-42F1EDA7F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2667000" cy="4425157"/>
          </a:xfrm>
          <a:prstGeom prst="rect">
            <a:avLst/>
          </a:prstGeom>
        </p:spPr>
      </p:pic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68E08B15-5D61-4E4F-AF90-A2621A77D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562" y="1752600"/>
            <a:ext cx="2667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420209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96.981308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23.698440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4279" y="3987209"/>
            <a:ext cx="1933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1F0F3-7697-4A26-8BA1-C0FB510B881A}"/>
              </a:ext>
            </a:extLst>
          </p:cNvPr>
          <p:cNvSpPr txBox="1"/>
          <p:nvPr/>
        </p:nvSpPr>
        <p:spPr>
          <a:xfrm>
            <a:off x="7304378" y="2971800"/>
            <a:ext cx="169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Dhadka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Asansol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Graphical user interface, application, shape, map&#10;&#10;Description automatically generated">
            <a:extLst>
              <a:ext uri="{FF2B5EF4-FFF2-40B4-BE49-F238E27FC236}">
                <a16:creationId xmlns:a16="http://schemas.microsoft.com/office/drawing/2014/main" id="{F23F2E51-9C1F-425E-B926-30ECDCD64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02" y="1905000"/>
            <a:ext cx="2748897" cy="41148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B6D2458-14F1-44ED-8548-004E57D0A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31" y="1843489"/>
            <a:ext cx="2649415" cy="437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 JIO:-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Dhadka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Asansol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930942"/>
            <a:ext cx="267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7" name="Picture 6" descr="Shape, map&#10;&#10;Description automatically generated">
            <a:extLst>
              <a:ext uri="{FF2B5EF4-FFF2-40B4-BE49-F238E27FC236}">
                <a16:creationId xmlns:a16="http://schemas.microsoft.com/office/drawing/2014/main" id="{30D6F57F-64DC-49B7-A039-74A9D4036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56153"/>
            <a:ext cx="6781800" cy="54254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671701-316D-4820-B591-996099341426}"/>
              </a:ext>
            </a:extLst>
          </p:cNvPr>
          <p:cNvSpPr txBox="1"/>
          <p:nvPr/>
        </p:nvSpPr>
        <p:spPr>
          <a:xfrm>
            <a:off x="4267200" y="6241795"/>
            <a:ext cx="4694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-65dbm to -110dbm</a:t>
            </a:r>
          </a:p>
        </p:txBody>
      </p:sp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JIO 4G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F2C7FA-88FE-4175-8C43-147CF2F25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316083"/>
              </p:ext>
            </p:extLst>
          </p:nvPr>
        </p:nvGraphicFramePr>
        <p:xfrm>
          <a:off x="609600" y="1028701"/>
          <a:ext cx="7531914" cy="586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039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38818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343517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506013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09588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914226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541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86.97348732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23.70446979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1254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65CD2994-DBC2-46B2-A3E0-8F581DB1D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98183"/>
            <a:ext cx="2213004" cy="4191002"/>
          </a:xfrm>
        </p:spPr>
      </p:pic>
      <p:pic>
        <p:nvPicPr>
          <p:cNvPr id="9" name="Picture 8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id="{89545F8D-D754-486C-8347-2BF765DFD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015" y="1898183"/>
            <a:ext cx="2292471" cy="4062196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7A76739C-1291-49F2-AD4E-3F9909B4A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81405"/>
            <a:ext cx="2213003" cy="4191002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0581282-8B4C-40E5-A7A2-B4BC5F5020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418291"/>
              </p:ext>
            </p:extLst>
          </p:nvPr>
        </p:nvGraphicFramePr>
        <p:xfrm>
          <a:off x="7826375" y="2119313"/>
          <a:ext cx="109855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5" imgW="1098360" imgH="375840" progId="Package">
                  <p:embed/>
                </p:oleObj>
              </mc:Choice>
              <mc:Fallback>
                <p:oleObj name="Packager Shell Object" showAsIcon="1" r:id="rId5" imgW="1098360" imgH="3758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26375" y="2119313"/>
                        <a:ext cx="1098550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796711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86.977280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23.691583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11350E-D5B7-4088-876F-5A42ACDFC0D9}"/>
              </a:ext>
            </a:extLst>
          </p:cNvPr>
          <p:cNvSpPr txBox="1"/>
          <p:nvPr/>
        </p:nvSpPr>
        <p:spPr>
          <a:xfrm>
            <a:off x="6858000" y="2580461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Asansol Railway Station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6866467" y="3810000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531E530-58CF-4161-952B-B05A22E81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752600"/>
            <a:ext cx="2514599" cy="4267200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9920A5-5E64-47BE-9B92-644E17827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57" y="1770281"/>
            <a:ext cx="2625429" cy="44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89414"/>
              </p:ext>
            </p:extLst>
          </p:nvPr>
        </p:nvGraphicFramePr>
        <p:xfrm>
          <a:off x="330532" y="96739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86.981524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23.696328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40140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6956778" y="3201769"/>
            <a:ext cx="206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53F10-2155-4B10-AD10-172E6F50C882}"/>
              </a:ext>
            </a:extLst>
          </p:cNvPr>
          <p:cNvSpPr txBox="1"/>
          <p:nvPr/>
        </p:nvSpPr>
        <p:spPr>
          <a:xfrm>
            <a:off x="7141867" y="2514600"/>
            <a:ext cx="169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Dhadka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Bridge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1AF3E82-4BB3-4CF1-95E7-C13424052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646073"/>
            <a:ext cx="2787269" cy="4273105"/>
          </a:xfrm>
          <a:prstGeom prst="rect">
            <a:avLst/>
          </a:prstGeom>
        </p:spPr>
      </p:pic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D677594-E4FD-4DA8-A9D4-90053D782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744" y="1646073"/>
            <a:ext cx="2581246" cy="43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Vodafone: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B8252D3-D7FE-4501-98F6-544946F0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066800"/>
            <a:ext cx="6019800" cy="5105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680E23-9EB2-4CDB-873E-D7BB47EC7887}"/>
              </a:ext>
            </a:extLst>
          </p:cNvPr>
          <p:cNvSpPr txBox="1"/>
          <p:nvPr/>
        </p:nvSpPr>
        <p:spPr>
          <a:xfrm>
            <a:off x="7447664" y="3810000"/>
            <a:ext cx="182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-65dbm to -110dbm</a:t>
            </a:r>
          </a:p>
        </p:txBody>
      </p:sp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762001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VI SRVCC to UTRAN:</a:t>
            </a:r>
            <a:endParaRPr lang="en-IN" u="sng" dirty="0">
              <a:solidFill>
                <a:srgbClr val="464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ahoma" pitchFamily="34" charset="0"/>
            </a:endParaRPr>
          </a:p>
        </p:txBody>
      </p:sp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BDC55980-0BA5-4A4A-87A2-C4E8558BA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13028"/>
            <a:ext cx="2438399" cy="4793944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55FAC364-D3FC-4684-8C7F-996C00BFE6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242692"/>
            <a:ext cx="2438400" cy="4853307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E42E42B-A20D-4C2B-9D41-5AFD1AA869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848564"/>
              </p:ext>
            </p:extLst>
          </p:nvPr>
        </p:nvGraphicFramePr>
        <p:xfrm>
          <a:off x="7086600" y="1828800"/>
          <a:ext cx="1600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806400" progId="Excel.Sheet.8">
                  <p:embed/>
                </p:oleObj>
              </mc:Choice>
              <mc:Fallback>
                <p:oleObj name="Worksheet" showAsIcon="1" r:id="rId5" imgW="914400" imgH="8064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86600" y="1828800"/>
                        <a:ext cx="1600200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5630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958189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409066"/>
              </p:ext>
            </p:extLst>
          </p:nvPr>
        </p:nvGraphicFramePr>
        <p:xfrm>
          <a:off x="304800" y="2609529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2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2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2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2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564000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www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053DE1D-246B-468D-A849-7D1B33662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603287"/>
              </p:ext>
            </p:extLst>
          </p:nvPr>
        </p:nvGraphicFramePr>
        <p:xfrm>
          <a:off x="304800" y="5248322"/>
          <a:ext cx="8458200" cy="1049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71655986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7095587"/>
                    </a:ext>
                  </a:extLst>
                </a:gridCol>
              </a:tblGrid>
              <a:tr h="18072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8386415"/>
                  </a:ext>
                </a:extLst>
              </a:tr>
              <a:tr h="28951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8681514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6119008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44467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/>
              <a:t>      </a:t>
            </a:r>
            <a:r>
              <a:rPr lang="en-US" sz="2800" dirty="0" err="1"/>
              <a:t>VIBand</a:t>
            </a:r>
            <a:r>
              <a:rPr lang="en-US" sz="2800" dirty="0"/>
              <a:t> Handover</a:t>
            </a:r>
          </a:p>
        </p:txBody>
      </p:sp>
      <p:pic>
        <p:nvPicPr>
          <p:cNvPr id="4" name="Picture 3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id="{4B9F3227-F322-4A3D-8448-FD71CCE4A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23613"/>
            <a:ext cx="2543175" cy="5052219"/>
          </a:xfrm>
          <a:prstGeom prst="rect">
            <a:avLst/>
          </a:prstGeom>
        </p:spPr>
      </p:pic>
      <p:pic>
        <p:nvPicPr>
          <p:cNvPr id="7" name="Picture 6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id="{FAF0BB9E-695E-4B71-BB9C-DDB24DD0F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23613"/>
            <a:ext cx="2438400" cy="5052219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525304D-BC70-46A9-8736-6A572CD45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083526"/>
              </p:ext>
            </p:extLst>
          </p:nvPr>
        </p:nvGraphicFramePr>
        <p:xfrm>
          <a:off x="6804025" y="1905000"/>
          <a:ext cx="1582738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2238840" imgH="375840" progId="Package">
                  <p:embed/>
                </p:oleObj>
              </mc:Choice>
              <mc:Fallback>
                <p:oleObj name="Packager Shell Object" showAsIcon="1" r:id="rId4" imgW="2238840" imgH="3758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4025" y="1905000"/>
                        <a:ext cx="1582738" cy="1316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Overall Drive Route During Mobility 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Asansol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93383-B5A5-461C-8AE4-26A68C92B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94504"/>
            <a:ext cx="6096000" cy="437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26348"/>
      </p:ext>
    </p:extLst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189371"/>
              </p:ext>
            </p:extLst>
          </p:nvPr>
        </p:nvGraphicFramePr>
        <p:xfrm>
          <a:off x="762000" y="1143000"/>
          <a:ext cx="7543800" cy="472439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51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1800,2100 MHz – FDD(Band 3 ,Band 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766865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456025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http://www.my.vi.in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www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2500 MHz –TDD(Band 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 FDD(Band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(</a:t>
                      </a:r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swithed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4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217892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  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https://portal.bsnl.in</a:t>
                      </a:r>
                    </a:p>
                    <a:p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                     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kumimoji="0" lang="en-US" sz="16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bsnlnet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3G      2100 MHz  (Band 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2G       900 MHz   (Band 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   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*222#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Balance check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*123*1#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   </a:t>
                      </a:r>
                      <a:r>
                        <a:rPr kumimoji="0"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*124*1#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863533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004736"/>
              </p:ext>
            </p:extLst>
          </p:nvPr>
        </p:nvGraphicFramePr>
        <p:xfrm>
          <a:off x="874543" y="1032160"/>
          <a:ext cx="6293902" cy="64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910645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71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86.982096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23.699146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0789" y="3815835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75dbm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8212" y="2590800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Dakhin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Dhadka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Sub Post Office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C052401-5F39-47BC-9595-DB3EFB82C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43" y="1857375"/>
            <a:ext cx="2743200" cy="3997040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9F7DF40-BE37-4BD6-A2FC-8A653ACD7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074" y="1828800"/>
            <a:ext cx="316523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754032"/>
              </p:ext>
            </p:extLst>
          </p:nvPr>
        </p:nvGraphicFramePr>
        <p:xfrm>
          <a:off x="914402" y="1066841"/>
          <a:ext cx="6639485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86.981808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23.697709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380850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CE2EA-87C1-4146-B15B-6A4DC9756322}"/>
              </a:ext>
            </a:extLst>
          </p:cNvPr>
          <p:cNvSpPr txBox="1"/>
          <p:nvPr/>
        </p:nvSpPr>
        <p:spPr>
          <a:xfrm>
            <a:off x="7288212" y="2590800"/>
            <a:ext cx="169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Sankat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Mochan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Hnauman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Mamdir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9A57115-FD0E-44DB-A667-3DE50B0CEE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884476"/>
            <a:ext cx="2590801" cy="4135323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0CC1747-8454-4E88-BBA6-A3701F633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558" y="1877017"/>
            <a:ext cx="2794795" cy="44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14128</TotalTime>
  <Words>721</Words>
  <Application>Microsoft Office PowerPoint</Application>
  <PresentationFormat>On-screen Show (4:3)</PresentationFormat>
  <Paragraphs>289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Packager Shell Object</vt:lpstr>
      <vt:lpstr>Package</vt:lpstr>
      <vt:lpstr>Worksheet</vt:lpstr>
      <vt:lpstr>MARQUIS TECHNOLOGIES  </vt:lpstr>
      <vt:lpstr>Operator Information:</vt:lpstr>
      <vt:lpstr>Operator Information 1</vt:lpstr>
      <vt:lpstr>Operator Information 2</vt:lpstr>
      <vt:lpstr>Operator Information 3</vt:lpstr>
      <vt:lpstr>Operator Information 4</vt:lpstr>
      <vt:lpstr>Drive Route</vt:lpstr>
      <vt:lpstr>Near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PowerPoint Presentation</vt:lpstr>
      <vt:lpstr>Inter Band Handover (FDD-TDD), JIO 4G</vt:lpstr>
      <vt:lpstr>Near Cell VI:  </vt:lpstr>
      <vt:lpstr>Cell Edge VI:  </vt:lpstr>
      <vt:lpstr>Mixed coverage area Vodafone:  </vt:lpstr>
      <vt:lpstr>PowerPoint Presentation</vt:lpstr>
      <vt:lpstr>       VIBand Handover</vt:lpstr>
      <vt:lpstr>PowerPoint Presentation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Kush Tiwari</cp:lastModifiedBy>
  <cp:revision>912</cp:revision>
  <dcterms:created xsi:type="dcterms:W3CDTF">2007-12-16T16:40:02Z</dcterms:created>
  <dcterms:modified xsi:type="dcterms:W3CDTF">2021-06-19T08:59:36Z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